
<file path=[Content_Types].xml><?xml version="1.0" encoding="utf-8"?>
<Types xmlns="http://schemas.openxmlformats.org/package/2006/content-types"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1" roundtripDataSignature="AMtx7mixfwIT84vcma6XmubKLAgfaT69C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736A3466-8EDD-4E20-A0C9-AB42D189195A}">
  <a:tblStyle styleId="{736A3466-8EDD-4E20-A0C9-AB42D189195A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21" Type="http://customschemas.google.com/relationships/presentationmetadata" Target="meta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8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8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0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0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1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21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2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2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2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22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2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4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24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5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5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6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7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7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4" name="Google Shape;84;p1"/>
          <p:cNvGraphicFramePr/>
          <p:nvPr/>
        </p:nvGraphicFramePr>
        <p:xfrm>
          <a:off x="385974" y="555171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{736A3466-8EDD-4E20-A0C9-AB42D189195A}</a:tableStyleId>
              </a:tblPr>
              <a:tblGrid>
                <a:gridCol w="1757525"/>
                <a:gridCol w="2732175"/>
                <a:gridCol w="6897225"/>
              </a:tblGrid>
              <a:tr h="175950">
                <a:tc gridSpan="3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GB" sz="1400" u="none" cap="none" strike="noStrike">
                          <a:solidFill>
                            <a:schemeClr val="dk1"/>
                          </a:solidFill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Unit Title: Year 7 Music - Unit 1: Find Your Voice</a:t>
                      </a:r>
                      <a:endParaRPr/>
                    </a:p>
                  </a:txBody>
                  <a:tcPr marT="45725" marB="45725" marR="91450" marL="91450"/>
                </a:tc>
                <a:tc hMerge="1"/>
                <a:tc hMerge="1"/>
              </a:tr>
              <a:tr h="175950">
                <a:tc gridSpan="3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u="none" cap="none" strike="noStrike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By the end of this topic you should: </a:t>
                      </a:r>
                      <a:endParaRPr/>
                    </a:p>
                  </a:txBody>
                  <a:tcPr marT="45725" marB="45725" marR="91450" marL="91450"/>
                </a:tc>
                <a:tc hMerge="1"/>
                <a:tc hMerge="1"/>
              </a:tr>
              <a:tr h="1679700"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Knowledge:</a:t>
                      </a:r>
                      <a:endParaRPr/>
                    </a:p>
                  </a:txBody>
                  <a:tcPr marT="45725" marB="45725" marR="91450" marL="91450" anchor="ctr"/>
                </a:tc>
                <a:tc gridSpan="2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wentieth Century"/>
                        <a:buNone/>
                      </a:pPr>
                      <a:r>
                        <a:rPr b="0"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I can use musical words pitch, rhythm, dynamics and tempo when talking about music we perform and create.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wentieth Century"/>
                        <a:buNone/>
                      </a:pPr>
                      <a:r>
                        <a:rPr b="0"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I can use call-and-response in my rehearsal and performance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wentieth Century"/>
                        <a:buNone/>
                      </a:pPr>
                      <a:r>
                        <a:rPr b="0"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I can follow simple musical directions</a:t>
                      </a:r>
                      <a:endParaRPr/>
                    </a:p>
                  </a:txBody>
                  <a:tcPr marT="45725" marB="45725" marR="91450" marL="91450"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1515250"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Skills:</a:t>
                      </a:r>
                      <a:endParaRPr/>
                    </a:p>
                  </a:txBody>
                  <a:tcPr marT="45725" marB="45725" marR="91450" marL="91450" anchor="ctr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I can sing in tune and in unison with the rest of the class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I can hold an independent vocal line in a 2-part harmony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I can evaluate my performance and set targets for the next unit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1418425"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Golden Vocabulary: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Elements of Music: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Pitch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Dynamics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Duration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Texture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Tonality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Tempo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Timbre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Structure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Unison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Harmony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Call-and-Response</a:t>
                      </a:r>
                      <a:endParaRPr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9" name="Google Shape;89;p2"/>
          <p:cNvGraphicFramePr/>
          <p:nvPr/>
        </p:nvGraphicFramePr>
        <p:xfrm>
          <a:off x="385974" y="342595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{736A3466-8EDD-4E20-A0C9-AB42D189195A}</a:tableStyleId>
              </a:tblPr>
              <a:tblGrid>
                <a:gridCol w="1757525"/>
                <a:gridCol w="2732175"/>
                <a:gridCol w="6897225"/>
              </a:tblGrid>
              <a:tr h="388525">
                <a:tc gridSpan="3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GB" sz="1400">
                          <a:solidFill>
                            <a:schemeClr val="dk1"/>
                          </a:solidFill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Unit Title: Year 7 Music - Unit 2: The Keyboard</a:t>
                      </a:r>
                      <a:endParaRPr/>
                    </a:p>
                  </a:txBody>
                  <a:tcPr marT="45725" marB="45725" marR="91450" marL="91450"/>
                </a:tc>
                <a:tc hMerge="1"/>
                <a:tc hMerge="1"/>
              </a:tr>
              <a:tr h="388525">
                <a:tc gridSpan="3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By the end of this topic you should: </a:t>
                      </a:r>
                      <a:endParaRPr/>
                    </a:p>
                  </a:txBody>
                  <a:tcPr marT="45725" marB="45725" marR="91450" marL="91450"/>
                </a:tc>
                <a:tc hMerge="1"/>
                <a:tc hMerge="1"/>
              </a:tr>
              <a:tr h="1679700"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Knowledge:</a:t>
                      </a:r>
                      <a:endParaRPr/>
                    </a:p>
                  </a:txBody>
                  <a:tcPr marT="45725" marB="45725" marR="91450" marL="91450" anchor="ctr"/>
                </a:tc>
                <a:tc gridSpan="2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wentieth Century"/>
                        <a:buNone/>
                      </a:pPr>
                      <a:r>
                        <a:rPr b="0"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I know the notes of the stave (Treble Clef - from Middle C to G)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wentieth Century"/>
                        <a:buNone/>
                      </a:pPr>
                      <a:r>
                        <a:rPr b="0"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I can use musical words like pitch, rhythm, melody and timbre when talking about music we perform and create.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wentieth Century"/>
                        <a:buNone/>
                      </a:pPr>
                      <a:r>
                        <a:rPr b="0"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I can explain the difference between a melody and a chord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b="0" sz="1400">
                        <a:latin typeface="Twentieth Century"/>
                        <a:ea typeface="Twentieth Century"/>
                        <a:cs typeface="Twentieth Century"/>
                        <a:sym typeface="Twentieth Century"/>
                      </a:endParaRPr>
                    </a:p>
                  </a:txBody>
                  <a:tcPr marT="45725" marB="45725" marR="91450" marL="91450"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2202275"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Skills:</a:t>
                      </a:r>
                      <a:endParaRPr/>
                    </a:p>
                  </a:txBody>
                  <a:tcPr marT="45725" marB="45725" marR="91450" marL="91450" anchor="ctr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I can play a melody on keyboard using one hand and the correct technique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wentieth Century"/>
                        <a:buNone/>
                      </a:pPr>
                      <a:r>
                        <a:rPr b="0"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I can play simple chords with my left hand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wentieth Century"/>
                        <a:buNone/>
                      </a:pPr>
                      <a:r>
                        <a:rPr b="0"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I can perform to the rest of the class 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>
                        <a:latin typeface="Twentieth Century"/>
                        <a:ea typeface="Twentieth Century"/>
                        <a:cs typeface="Twentieth Century"/>
                        <a:sym typeface="Twentieth Century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1418425"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Golden Vocabulary: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Treble Clef                   Melody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Stave                           Timbre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Chords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Technique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Middle C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>
                        <a:latin typeface="Twentieth Century"/>
                        <a:ea typeface="Twentieth Century"/>
                        <a:cs typeface="Twentieth Century"/>
                        <a:sym typeface="Twentieth Century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4" name="Google Shape;94;p3"/>
          <p:cNvGraphicFramePr/>
          <p:nvPr/>
        </p:nvGraphicFramePr>
        <p:xfrm>
          <a:off x="385974" y="342595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{736A3466-8EDD-4E20-A0C9-AB42D189195A}</a:tableStyleId>
              </a:tblPr>
              <a:tblGrid>
                <a:gridCol w="1757525"/>
                <a:gridCol w="2732175"/>
                <a:gridCol w="6897225"/>
              </a:tblGrid>
              <a:tr h="388525">
                <a:tc gridSpan="3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GB" sz="1400">
                          <a:solidFill>
                            <a:schemeClr val="dk1"/>
                          </a:solidFill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Unit Title: Year 7 Music - Unit 3: The Ukulele</a:t>
                      </a:r>
                      <a:endParaRPr/>
                    </a:p>
                  </a:txBody>
                  <a:tcPr marT="45725" marB="45725" marR="91450" marL="91450"/>
                </a:tc>
                <a:tc hMerge="1"/>
                <a:tc hMerge="1"/>
              </a:tr>
              <a:tr h="388525">
                <a:tc gridSpan="3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By the end of this topic you should: </a:t>
                      </a:r>
                      <a:endParaRPr/>
                    </a:p>
                  </a:txBody>
                  <a:tcPr marT="45725" marB="45725" marR="91450" marL="91450"/>
                </a:tc>
                <a:tc hMerge="1"/>
                <a:tc hMerge="1"/>
              </a:tr>
              <a:tr h="1679700"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Knowledge:</a:t>
                      </a:r>
                      <a:endParaRPr/>
                    </a:p>
                  </a:txBody>
                  <a:tcPr marT="45725" marB="45725" marR="91450" marL="91450" anchor="ctr"/>
                </a:tc>
                <a:tc gridSpan="2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wentieth Century"/>
                        <a:buNone/>
                      </a:pPr>
                      <a:r>
                        <a:rPr b="0"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I can read ukulele chord diagrams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wentieth Century"/>
                        <a:buNone/>
                      </a:pPr>
                      <a:r>
                        <a:rPr b="0"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I can play ukulele chords using a steady rhythm and in time with the rest of my group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wentieth Century"/>
                        <a:buNone/>
                      </a:pPr>
                      <a:r>
                        <a:rPr b="0"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I know the anatomy of the ukulele</a:t>
                      </a:r>
                      <a:endParaRPr/>
                    </a:p>
                  </a:txBody>
                  <a:tcPr marT="45725" marB="45725" marR="91450" marL="91450"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2202275"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Skills:</a:t>
                      </a:r>
                      <a:endParaRPr/>
                    </a:p>
                  </a:txBody>
                  <a:tcPr marT="45725" marB="45725" marR="91450" marL="91450" anchor="ctr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I can play the chords of C major, F major and A minor on ukulele, using the correct fingers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I can play G major and other complex chords on ukulele, using the correct fingers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I can perform a song on ukulele and sing, in a group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1418425"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Golden Vocabulary: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Ukulele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Major and Minor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Arrangement         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Chord progression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Chord diagram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Posture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>
                        <a:latin typeface="Twentieth Century"/>
                        <a:ea typeface="Twentieth Century"/>
                        <a:cs typeface="Twentieth Century"/>
                        <a:sym typeface="Twentieth Century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9" name="Google Shape;99;p4"/>
          <p:cNvGraphicFramePr/>
          <p:nvPr/>
        </p:nvGraphicFramePr>
        <p:xfrm>
          <a:off x="385974" y="342595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{736A3466-8EDD-4E20-A0C9-AB42D189195A}</a:tableStyleId>
              </a:tblPr>
              <a:tblGrid>
                <a:gridCol w="1757525"/>
                <a:gridCol w="2732175"/>
                <a:gridCol w="6897225"/>
              </a:tblGrid>
              <a:tr h="388525">
                <a:tc gridSpan="3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GB" sz="1400">
                          <a:solidFill>
                            <a:schemeClr val="dk1"/>
                          </a:solidFill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Unit Title: Year 8 Music - Unit 1: The Blues</a:t>
                      </a:r>
                      <a:endParaRPr/>
                    </a:p>
                  </a:txBody>
                  <a:tcPr marT="45725" marB="45725" marR="91450" marL="91450"/>
                </a:tc>
                <a:tc hMerge="1"/>
                <a:tc hMerge="1"/>
              </a:tr>
              <a:tr h="388525">
                <a:tc gridSpan="3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By the end of this topic you should: </a:t>
                      </a:r>
                      <a:endParaRPr/>
                    </a:p>
                  </a:txBody>
                  <a:tcPr marT="45725" marB="45725" marR="91450" marL="91450"/>
                </a:tc>
                <a:tc hMerge="1"/>
                <a:tc hMerge="1"/>
              </a:tr>
              <a:tr h="1679700"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Knowledge:</a:t>
                      </a:r>
                      <a:endParaRPr/>
                    </a:p>
                  </a:txBody>
                  <a:tcPr marT="45725" marB="45725" marR="91450" marL="91450" anchor="ctr"/>
                </a:tc>
                <a:tc gridSpan="2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wentieth Century"/>
                        <a:buNone/>
                      </a:pPr>
                      <a:r>
                        <a:rPr b="0"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I can read formal musical directions (i.e. chord diagrams/TAB/rhythm grids/standard notation)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wentieth Century"/>
                        <a:buNone/>
                      </a:pPr>
                      <a:r>
                        <a:rPr b="0"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I can explain the key features and context of Blues music</a:t>
                      </a:r>
                      <a:endParaRPr/>
                    </a:p>
                  </a:txBody>
                  <a:tcPr marT="45725" marB="45725" marR="91450" marL="91450"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2202275"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Skills:</a:t>
                      </a:r>
                      <a:endParaRPr/>
                    </a:p>
                  </a:txBody>
                  <a:tcPr marT="45725" marB="45725" marR="91450" marL="91450" anchor="ctr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I can work in a group to combine the 4 key features of Blues music in a performance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I can perform my individual part in time with my group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I can evaluate my own part within a group performance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>
                        <a:latin typeface="Twentieth Century"/>
                        <a:ea typeface="Twentieth Century"/>
                        <a:cs typeface="Twentieth Century"/>
                        <a:sym typeface="Twentieth Century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1418425"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Golden Vocabulary: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Blues music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Call-and-Response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Timbre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Improvisation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Bars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Chord progressions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Ensemble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Genre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Structure (AAB)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Stave notation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12-bar Blues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Walking Bass</a:t>
                      </a:r>
                      <a:endParaRPr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4" name="Google Shape;104;p5"/>
          <p:cNvGraphicFramePr/>
          <p:nvPr/>
        </p:nvGraphicFramePr>
        <p:xfrm>
          <a:off x="385974" y="342595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{736A3466-8EDD-4E20-A0C9-AB42D189195A}</a:tableStyleId>
              </a:tblPr>
              <a:tblGrid>
                <a:gridCol w="1757525"/>
                <a:gridCol w="2732175"/>
                <a:gridCol w="6897225"/>
              </a:tblGrid>
              <a:tr h="388525">
                <a:tc gridSpan="3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GB" sz="1400">
                          <a:solidFill>
                            <a:schemeClr val="dk1"/>
                          </a:solidFill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Unit Title: Year 8 Music - Unit 2: Ableton</a:t>
                      </a:r>
                      <a:endParaRPr/>
                    </a:p>
                  </a:txBody>
                  <a:tcPr marT="45725" marB="45725" marR="91450" marL="91450"/>
                </a:tc>
                <a:tc hMerge="1"/>
                <a:tc hMerge="1"/>
              </a:tr>
              <a:tr h="388525">
                <a:tc gridSpan="3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By the end of this topic you should: </a:t>
                      </a:r>
                      <a:endParaRPr/>
                    </a:p>
                  </a:txBody>
                  <a:tcPr marT="45725" marB="45725" marR="91450" marL="91450"/>
                </a:tc>
                <a:tc hMerge="1"/>
                <a:tc hMerge="1"/>
              </a:tr>
              <a:tr h="1679700"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Knowledge:</a:t>
                      </a:r>
                      <a:endParaRPr/>
                    </a:p>
                  </a:txBody>
                  <a:tcPr marT="45725" marB="45725" marR="91450" marL="91450" anchor="ctr"/>
                </a:tc>
                <a:tc gridSpan="2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wentieth Century"/>
                        <a:buNone/>
                      </a:pPr>
                      <a:r>
                        <a:rPr b="0"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I can explain what MIDI is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wentieth Century"/>
                        <a:buNone/>
                      </a:pPr>
                      <a:r>
                        <a:rPr b="0"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I can use the basic features of DAW hardware and software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b="0" sz="1400">
                        <a:latin typeface="Twentieth Century"/>
                        <a:ea typeface="Twentieth Century"/>
                        <a:cs typeface="Twentieth Century"/>
                        <a:sym typeface="Twentieth Century"/>
                      </a:endParaRPr>
                    </a:p>
                  </a:txBody>
                  <a:tcPr marT="45725" marB="45725" marR="91450" marL="91450"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2202275"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Skills:</a:t>
                      </a:r>
                      <a:endParaRPr/>
                    </a:p>
                  </a:txBody>
                  <a:tcPr marT="45725" marB="45725" marR="91450" marL="91450" anchor="ctr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I can create a piece of music using a DAW (Ableton)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I can remix an existing song using stems and musical editing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1418425"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Golden Vocabulary: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Ableton Live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Ableton Push 2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Audio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Automation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DAW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EDM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Loops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MIDI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Music hardware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Music software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Panning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Samples / Stems</a:t>
                      </a:r>
                      <a:endParaRPr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9" name="Google Shape;109;p6"/>
          <p:cNvGraphicFramePr/>
          <p:nvPr/>
        </p:nvGraphicFramePr>
        <p:xfrm>
          <a:off x="385974" y="342595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{736A3466-8EDD-4E20-A0C9-AB42D189195A}</a:tableStyleId>
              </a:tblPr>
              <a:tblGrid>
                <a:gridCol w="2310525"/>
                <a:gridCol w="3214450"/>
                <a:gridCol w="5852975"/>
              </a:tblGrid>
              <a:tr h="388525">
                <a:tc gridSpan="3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GB" sz="1400">
                          <a:solidFill>
                            <a:schemeClr val="dk1"/>
                          </a:solidFill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Unit Title: Year 8 Music - Unit 3: Film Music</a:t>
                      </a:r>
                      <a:endParaRPr/>
                    </a:p>
                  </a:txBody>
                  <a:tcPr marT="45725" marB="45725" marR="91450" marL="91450"/>
                </a:tc>
                <a:tc hMerge="1"/>
                <a:tc hMerge="1"/>
              </a:tr>
              <a:tr h="388525">
                <a:tc gridSpan="3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By the end of this topic you should: </a:t>
                      </a:r>
                      <a:endParaRPr/>
                    </a:p>
                  </a:txBody>
                  <a:tcPr marT="45725" marB="45725" marR="91450" marL="91450"/>
                </a:tc>
                <a:tc hMerge="1"/>
                <a:tc hMerge="1"/>
              </a:tr>
              <a:tr h="1679700"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Knowledge:</a:t>
                      </a:r>
                      <a:endParaRPr/>
                    </a:p>
                  </a:txBody>
                  <a:tcPr marT="45725" marB="45725" marR="91450" marL="91450" anchor="ctr"/>
                </a:tc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I can explain how the music I have created supports the mood, setting, and action in the film.</a:t>
                      </a:r>
                      <a:br>
                        <a:rPr b="0"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</a:br>
                      <a:r>
                        <a:rPr b="0"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I understand how film music is created for a specific audience and emotional purpose.</a:t>
                      </a:r>
                      <a:endParaRPr/>
                    </a:p>
                  </a:txBody>
                  <a:tcPr marT="45725" marB="45725" marR="91450" marL="91450"/>
                </a:tc>
                <a:tc hMerge="1"/>
              </a:tr>
              <a:tr h="2202275"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Skills:</a:t>
                      </a:r>
                      <a:endParaRPr/>
                    </a:p>
                  </a:txBody>
                  <a:tcPr marT="45725" marB="45725" marR="91450" marL="91450" anchor="ctr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wentieth Century"/>
                        <a:buNone/>
                      </a:pPr>
                      <a:r>
                        <a:rPr b="0"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I can use a DAW to record, edit and export my musical ideas in line with visual content.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wentieth Century"/>
                        <a:buNone/>
                      </a:pPr>
                      <a:r>
                        <a:rPr b="0"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I can use knowledge of orchestral instruments in my composition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wentieth Century"/>
                        <a:buNone/>
                      </a:pPr>
                      <a:r>
                        <a:rPr b="0"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I can compose a short piece of music for a film scene using selected musical devices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  <a:tc hMerge="1"/>
              </a:tr>
              <a:tr h="1418425"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Golden Vocabulary: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u="sng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Musical Devices</a:t>
                      </a: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:</a:t>
                      </a:r>
                      <a:b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</a:b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Motif                    Sequence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Pedal Note           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Chromatic Scale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Diminished Chord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Chord Cluster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Ostinato 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Trill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Drone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Orchestral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Crescendo / Decrescendo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Elements of Music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Harmony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Melodic phrase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Storyboard 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>
                        <a:latin typeface="Twentieth Century"/>
                        <a:ea typeface="Twentieth Century"/>
                        <a:cs typeface="Twentieth Century"/>
                        <a:sym typeface="Twentieth Century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4" name="Google Shape;114;p7"/>
          <p:cNvGraphicFramePr/>
          <p:nvPr/>
        </p:nvGraphicFramePr>
        <p:xfrm>
          <a:off x="385974" y="342595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{736A3466-8EDD-4E20-A0C9-AB42D189195A}</a:tableStyleId>
              </a:tblPr>
              <a:tblGrid>
                <a:gridCol w="1757525"/>
                <a:gridCol w="2732175"/>
                <a:gridCol w="6897225"/>
              </a:tblGrid>
              <a:tr h="388525">
                <a:tc gridSpan="3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GB" sz="1400">
                          <a:solidFill>
                            <a:schemeClr val="dk1"/>
                          </a:solidFill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Unit Title: Year 9 Music - Unit 1: KS3 Retrieval</a:t>
                      </a:r>
                      <a:endParaRPr/>
                    </a:p>
                  </a:txBody>
                  <a:tcPr marT="45725" marB="45725" marR="91450" marL="91450"/>
                </a:tc>
                <a:tc hMerge="1"/>
                <a:tc hMerge="1"/>
              </a:tr>
              <a:tr h="388525">
                <a:tc gridSpan="3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By the end of this topic you should: </a:t>
                      </a:r>
                      <a:endParaRPr/>
                    </a:p>
                  </a:txBody>
                  <a:tcPr marT="45725" marB="45725" marR="91450" marL="91450"/>
                </a:tc>
                <a:tc hMerge="1"/>
                <a:tc hMerge="1"/>
              </a:tr>
              <a:tr h="1679700"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Knowledge:</a:t>
                      </a:r>
                      <a:endParaRPr/>
                    </a:p>
                  </a:txBody>
                  <a:tcPr marT="45725" marB="45725" marR="91450" marL="91450" anchor="ctr"/>
                </a:tc>
                <a:tc gridSpan="2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wentieth Century"/>
                        <a:buNone/>
                      </a:pPr>
                      <a:r>
                        <a:rPr b="0"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I can recall prior learning and implement it using instruments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wentieth Century"/>
                        <a:buNone/>
                      </a:pPr>
                      <a:r>
                        <a:rPr b="0"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I can use subject-specific terminology to explain my musical learning </a:t>
                      </a:r>
                      <a:endParaRPr/>
                    </a:p>
                  </a:txBody>
                  <a:tcPr marT="45725" marB="45725" marR="91450" marL="91450"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2202275"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Skills:</a:t>
                      </a:r>
                      <a:endParaRPr/>
                    </a:p>
                  </a:txBody>
                  <a:tcPr marT="45725" marB="45725" marR="91450" marL="91450" anchor="ctr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I can perform more than one piece of music on selected instruments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I can use a DAW (Ableton) to create a piece of music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1418425"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Golden Vocabulary: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Melody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Chords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Ukulele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DAW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Performance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>
                        <a:latin typeface="Twentieth Century"/>
                        <a:ea typeface="Twentieth Century"/>
                        <a:cs typeface="Twentieth Century"/>
                        <a:sym typeface="Twentieth Century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9" name="Google Shape;119;p8"/>
          <p:cNvGraphicFramePr/>
          <p:nvPr/>
        </p:nvGraphicFramePr>
        <p:xfrm>
          <a:off x="385974" y="342595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{736A3466-8EDD-4E20-A0C9-AB42D189195A}</a:tableStyleId>
              </a:tblPr>
              <a:tblGrid>
                <a:gridCol w="1757525"/>
                <a:gridCol w="2732175"/>
                <a:gridCol w="6897225"/>
              </a:tblGrid>
              <a:tr h="388525">
                <a:tc gridSpan="3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GB" sz="1400">
                          <a:solidFill>
                            <a:schemeClr val="dk1"/>
                          </a:solidFill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Unit Title: Year 9 Music - Unit 2: </a:t>
                      </a: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End of KS3 Project – Create A Podcast</a:t>
                      </a:r>
                      <a:endParaRPr b="0" sz="1400">
                        <a:solidFill>
                          <a:schemeClr val="dk1"/>
                        </a:solidFill>
                        <a:latin typeface="Twentieth Century"/>
                        <a:ea typeface="Twentieth Century"/>
                        <a:cs typeface="Twentieth Century"/>
                        <a:sym typeface="Twentieth Century"/>
                      </a:endParaRPr>
                    </a:p>
                  </a:txBody>
                  <a:tcPr marT="45725" marB="45725" marR="91450" marL="91450"/>
                </a:tc>
                <a:tc hMerge="1"/>
                <a:tc hMerge="1"/>
              </a:tr>
              <a:tr h="388525">
                <a:tc gridSpan="3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By the end of this topic you should: </a:t>
                      </a:r>
                      <a:endParaRPr/>
                    </a:p>
                  </a:txBody>
                  <a:tcPr marT="45725" marB="45725" marR="91450" marL="91450"/>
                </a:tc>
                <a:tc hMerge="1"/>
                <a:tc hMerge="1"/>
              </a:tr>
              <a:tr h="1818750"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Knowledge:</a:t>
                      </a:r>
                      <a:endParaRPr/>
                    </a:p>
                  </a:txBody>
                  <a:tcPr marT="45725" marB="45725" marR="91450" marL="91450" anchor="ctr"/>
                </a:tc>
                <a:tc gridSpan="2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wentieth Century"/>
                        <a:buNone/>
                      </a:pPr>
                      <a:r>
                        <a:rPr b="0"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I can explain the different job roles within the Music industry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wentieth Century"/>
                        <a:buNone/>
                      </a:pPr>
                      <a:r>
                        <a:rPr b="0"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I can respond to a given brief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wentieth Century"/>
                        <a:buNone/>
                      </a:pPr>
                      <a:r>
                        <a:rPr b="0"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I can perform my individual role within a whole class project</a:t>
                      </a:r>
                      <a:endParaRPr/>
                    </a:p>
                  </a:txBody>
                  <a:tcPr marT="45725" marB="45725" marR="91450" marL="91450"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2202275"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Skills:</a:t>
                      </a:r>
                      <a:endParaRPr/>
                    </a:p>
                  </a:txBody>
                  <a:tcPr marT="45725" marB="45725" marR="91450" marL="91450" anchor="ctr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I can create content according to my job role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I can work well with others respectfully 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I can evaluate my learning in KS3 Music and set targets for the future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1418425"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Golden Vocabulary: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Brief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Music Industry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Podcast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Role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>
                        <a:latin typeface="Twentieth Century"/>
                        <a:ea typeface="Twentieth Century"/>
                        <a:cs typeface="Twentieth Century"/>
                        <a:sym typeface="Twentieth Century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4" name="Google Shape;124;p9"/>
          <p:cNvGraphicFramePr/>
          <p:nvPr/>
        </p:nvGraphicFramePr>
        <p:xfrm>
          <a:off x="385974" y="342595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{736A3466-8EDD-4E20-A0C9-AB42D189195A}</a:tableStyleId>
              </a:tblPr>
              <a:tblGrid>
                <a:gridCol w="1757525"/>
                <a:gridCol w="2523875"/>
                <a:gridCol w="208275"/>
                <a:gridCol w="6897225"/>
              </a:tblGrid>
              <a:tr h="388525">
                <a:tc gridSpan="4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wentieth Century"/>
                        <a:buNone/>
                      </a:pPr>
                      <a:r>
                        <a:rPr b="0" lang="en-GB" sz="1400">
                          <a:solidFill>
                            <a:schemeClr val="dk1"/>
                          </a:solidFill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Unit Title: Year 7 Drama - Unit 1: Introduction to Drama</a:t>
                      </a:r>
                      <a:endParaRPr/>
                    </a:p>
                  </a:txBody>
                  <a:tcPr marT="45725" marB="45725" marR="91450" marL="91450"/>
                </a:tc>
                <a:tc hMerge="1"/>
                <a:tc hMerge="1"/>
                <a:tc hMerge="1"/>
              </a:tr>
              <a:tr h="388525">
                <a:tc gridSpan="4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By the end of this topic you should: </a:t>
                      </a:r>
                      <a:endParaRPr/>
                    </a:p>
                  </a:txBody>
                  <a:tcPr marT="45725" marB="45725" marR="91450" marL="91450"/>
                </a:tc>
                <a:tc hMerge="1"/>
                <a:tc hMerge="1"/>
                <a:tc hMerge="1"/>
              </a:tr>
              <a:tr h="1679700"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Knowledge:</a:t>
                      </a:r>
                      <a:endParaRPr/>
                    </a:p>
                  </a:txBody>
                  <a:tcPr marT="45725" marB="45725" marR="91450" marL="91450" anchor="ctr"/>
                </a:tc>
                <a:tc gridSpan="3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wentieth Century"/>
                        <a:buNone/>
                      </a:pPr>
                      <a:r>
                        <a:rPr b="0"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I can explain what drama is and why people use it to tell stories or explore ideas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wentieth Century"/>
                        <a:buNone/>
                      </a:pPr>
                      <a:r>
                        <a:rPr b="0"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I can demonstrate how to behave in rehearsals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wentieth Century"/>
                        <a:buNone/>
                      </a:pPr>
                      <a:r>
                        <a:rPr b="0"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I can show understanding of chosen techniques through performance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>
                        <a:solidFill>
                          <a:schemeClr val="dk1"/>
                        </a:solidFill>
                        <a:latin typeface="Twentieth Century"/>
                        <a:ea typeface="Twentieth Century"/>
                        <a:cs typeface="Twentieth Century"/>
                        <a:sym typeface="Twentieth Century"/>
                      </a:endParaRPr>
                    </a:p>
                  </a:txBody>
                  <a:tcPr marT="45725" marB="45725" marR="91450" marL="91450"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</a:tr>
              <a:tr h="2202275"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Skills:</a:t>
                      </a:r>
                      <a:endParaRPr/>
                    </a:p>
                  </a:txBody>
                  <a:tcPr marT="45725" marB="45725" marR="91450" marL="91450" anchor="ctr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3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wentieth Century"/>
                        <a:buNone/>
                      </a:pPr>
                      <a:r>
                        <a:rPr b="0"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I can use my voice and body to show a simple character in a short scene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wentieth Century"/>
                        <a:buNone/>
                      </a:pPr>
                      <a:r>
                        <a:rPr b="0"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I can explain what I did well and what I can improve using basic drama vocabulary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wentieth Century"/>
                        <a:buNone/>
                      </a:pPr>
                      <a:r>
                        <a:rPr b="0"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I can work respectfully with others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>
                        <a:latin typeface="Twentieth Century"/>
                        <a:ea typeface="Twentieth Century"/>
                        <a:cs typeface="Twentieth Century"/>
                        <a:sym typeface="Twentieth Century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</a:tr>
              <a:tr h="1418425"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Golden Vocabulary: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Non-Naturalistic Techniques: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Freeze Frame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Thought Tracking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Expression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Flashback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Cross Cutting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sz="1400">
                        <a:latin typeface="Twentieth Century"/>
                        <a:ea typeface="Twentieth Century"/>
                        <a:cs typeface="Twentieth Century"/>
                        <a:sym typeface="Twentieth Century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sz="1400">
                        <a:latin typeface="Twentieth Century"/>
                        <a:ea typeface="Twentieth Century"/>
                        <a:cs typeface="Twentieth Century"/>
                        <a:sym typeface="Twentieth Century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Narration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Mime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Slow Motion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Still Image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Multi-Roling</a:t>
                      </a:r>
                      <a:endParaRPr b="0" sz="1400">
                        <a:latin typeface="Twentieth Century"/>
                        <a:ea typeface="Twentieth Century"/>
                        <a:cs typeface="Twentieth Century"/>
                        <a:sym typeface="Twentieth Century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9" name="Google Shape;129;p10"/>
          <p:cNvGraphicFramePr/>
          <p:nvPr/>
        </p:nvGraphicFramePr>
        <p:xfrm>
          <a:off x="385974" y="342595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{736A3466-8EDD-4E20-A0C9-AB42D189195A}</a:tableStyleId>
              </a:tblPr>
              <a:tblGrid>
                <a:gridCol w="1757525"/>
                <a:gridCol w="2732175"/>
                <a:gridCol w="6897225"/>
              </a:tblGrid>
              <a:tr h="388525">
                <a:tc gridSpan="3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wentieth Century"/>
                        <a:buNone/>
                      </a:pPr>
                      <a:r>
                        <a:rPr b="0" lang="en-GB" sz="1400">
                          <a:solidFill>
                            <a:schemeClr val="dk1"/>
                          </a:solidFill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Unit Title: Year 7 Drama - Unit 2: Twisted Fairytale</a:t>
                      </a:r>
                      <a:endParaRPr b="0" sz="1400">
                        <a:solidFill>
                          <a:schemeClr val="dk1"/>
                        </a:solidFill>
                        <a:latin typeface="Twentieth Century"/>
                        <a:ea typeface="Twentieth Century"/>
                        <a:cs typeface="Twentieth Century"/>
                        <a:sym typeface="Twentieth Century"/>
                      </a:endParaRPr>
                    </a:p>
                  </a:txBody>
                  <a:tcPr marT="45725" marB="45725" marR="91450" marL="91450"/>
                </a:tc>
                <a:tc hMerge="1"/>
                <a:tc hMerge="1"/>
              </a:tr>
              <a:tr h="388525">
                <a:tc gridSpan="3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By the end of this topic you should: </a:t>
                      </a:r>
                      <a:endParaRPr/>
                    </a:p>
                  </a:txBody>
                  <a:tcPr marT="45725" marB="45725" marR="91450" marL="91450"/>
                </a:tc>
                <a:tc hMerge="1"/>
                <a:tc hMerge="1"/>
              </a:tr>
              <a:tr h="1679700"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Knowledge:</a:t>
                      </a:r>
                      <a:endParaRPr/>
                    </a:p>
                  </a:txBody>
                  <a:tcPr marT="45725" marB="45725" marR="91450" marL="91450" anchor="ctr"/>
                </a:tc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solidFill>
                            <a:schemeClr val="dk1"/>
                          </a:solidFill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I can use non-naturalistic techniques in my devised performance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solidFill>
                            <a:schemeClr val="dk1"/>
                          </a:solidFill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I can use fairytale stimuli to explore real-life issues through drama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b="0" sz="1400">
                        <a:latin typeface="Twentieth Century"/>
                        <a:ea typeface="Twentieth Century"/>
                        <a:cs typeface="Twentieth Century"/>
                        <a:sym typeface="Twentieth Century"/>
                      </a:endParaRPr>
                    </a:p>
                  </a:txBody>
                  <a:tcPr marT="45725" marB="45725" marR="91450" marL="91450"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2202275"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Skills:</a:t>
                      </a:r>
                      <a:endParaRPr/>
                    </a:p>
                  </a:txBody>
                  <a:tcPr marT="45725" marB="45725" marR="91450" marL="91450" anchor="ctr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solidFill>
                            <a:schemeClr val="dk1"/>
                          </a:solidFill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I can use rehearsal skills consistently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solidFill>
                            <a:schemeClr val="dk1"/>
                          </a:solidFill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I can stay in role throughout my performance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>
                        <a:latin typeface="Twentieth Century"/>
                        <a:ea typeface="Twentieth Century"/>
                        <a:cs typeface="Twentieth Century"/>
                        <a:sym typeface="Twentieth Century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1418425"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Golden Vocabulary: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Stimulus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Devising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Rehearsal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Role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>
                        <a:latin typeface="Twentieth Century"/>
                        <a:ea typeface="Twentieth Century"/>
                        <a:cs typeface="Twentieth Century"/>
                        <a:sym typeface="Twentieth Century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>
                        <a:latin typeface="Twentieth Century"/>
                        <a:ea typeface="Twentieth Century"/>
                        <a:cs typeface="Twentieth Century"/>
                        <a:sym typeface="Twentieth Century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4" name="Google Shape;134;p11"/>
          <p:cNvGraphicFramePr/>
          <p:nvPr/>
        </p:nvGraphicFramePr>
        <p:xfrm>
          <a:off x="385974" y="342595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{736A3466-8EDD-4E20-A0C9-AB42D189195A}</a:tableStyleId>
              </a:tblPr>
              <a:tblGrid>
                <a:gridCol w="1757525"/>
                <a:gridCol w="2523875"/>
                <a:gridCol w="208275"/>
                <a:gridCol w="6897225"/>
              </a:tblGrid>
              <a:tr h="388525">
                <a:tc gridSpan="4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wentieth Century"/>
                        <a:buNone/>
                      </a:pPr>
                      <a:r>
                        <a:rPr b="0" lang="en-GB" sz="1400">
                          <a:solidFill>
                            <a:schemeClr val="dk1"/>
                          </a:solidFill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Unit Title: Year 8 Drama - Unit 1: Darkwood Manor </a:t>
                      </a:r>
                      <a:endParaRPr/>
                    </a:p>
                  </a:txBody>
                  <a:tcPr marT="45725" marB="45725" marR="91450" marL="91450"/>
                </a:tc>
                <a:tc hMerge="1"/>
                <a:tc hMerge="1"/>
                <a:tc hMerge="1"/>
              </a:tr>
              <a:tr h="388525">
                <a:tc gridSpan="4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By the end of this topic you should: </a:t>
                      </a:r>
                      <a:endParaRPr/>
                    </a:p>
                  </a:txBody>
                  <a:tcPr marT="45725" marB="45725" marR="91450" marL="91450"/>
                </a:tc>
                <a:tc hMerge="1"/>
                <a:tc hMerge="1"/>
                <a:tc hMerge="1"/>
              </a:tr>
              <a:tr h="1679700"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Knowledge:</a:t>
                      </a:r>
                      <a:endParaRPr/>
                    </a:p>
                  </a:txBody>
                  <a:tcPr marT="45725" marB="45725" marR="91450" marL="91450" anchor="ctr"/>
                </a:tc>
                <a:tc gridSpan="3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solidFill>
                            <a:schemeClr val="dk1"/>
                          </a:solidFill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I can explain what a melodrama is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solidFill>
                            <a:schemeClr val="dk1"/>
                          </a:solidFill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I can explain the difference between devised and scripted work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b="0" sz="1400">
                        <a:latin typeface="Twentieth Century"/>
                        <a:ea typeface="Twentieth Century"/>
                        <a:cs typeface="Twentieth Century"/>
                        <a:sym typeface="Twentieth Century"/>
                      </a:endParaRPr>
                    </a:p>
                  </a:txBody>
                  <a:tcPr marT="45725" marB="45725" marR="91450" marL="91450"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</a:tr>
              <a:tr h="2202275"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Skills:</a:t>
                      </a:r>
                      <a:endParaRPr/>
                    </a:p>
                  </a:txBody>
                  <a:tcPr marT="45725" marB="45725" marR="91450" marL="91450" anchor="ctr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3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solidFill>
                            <a:schemeClr val="dk1"/>
                          </a:solidFill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I can contribute to group rehearsals and respond thoughtfully to feedback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solidFill>
                            <a:schemeClr val="dk1"/>
                          </a:solidFill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I can plan and perform a devised scene with a clear structure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solidFill>
                            <a:schemeClr val="dk1"/>
                          </a:solidFill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I can develop a character and sustain it using facial, body and vocal expression</a:t>
                      </a:r>
                      <a:endParaRPr sz="1400">
                        <a:latin typeface="Twentieth Century"/>
                        <a:ea typeface="Twentieth Century"/>
                        <a:cs typeface="Twentieth Century"/>
                        <a:sym typeface="Twentieth Century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</a:tr>
              <a:tr h="1418425"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Golden Vocabulary: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Characterisation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Devising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Improvisation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Levels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Mime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Physical Theatre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Proxemics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Role Play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>
                        <a:latin typeface="Twentieth Century"/>
                        <a:ea typeface="Twentieth Century"/>
                        <a:cs typeface="Twentieth Century"/>
                        <a:sym typeface="Twentieth Century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Thought Tracking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Movement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Backstory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Gothic setting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Suspense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Supernatural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Gesture</a:t>
                      </a:r>
                      <a:endParaRPr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9" name="Google Shape;139;p12"/>
          <p:cNvGraphicFramePr/>
          <p:nvPr/>
        </p:nvGraphicFramePr>
        <p:xfrm>
          <a:off x="385974" y="342595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{736A3466-8EDD-4E20-A0C9-AB42D189195A}</a:tableStyleId>
              </a:tblPr>
              <a:tblGrid>
                <a:gridCol w="1757525"/>
                <a:gridCol w="2523875"/>
                <a:gridCol w="208275"/>
                <a:gridCol w="3448625"/>
                <a:gridCol w="3448625"/>
              </a:tblGrid>
              <a:tr h="388525">
                <a:tc gridSpan="5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wentieth Century"/>
                        <a:buNone/>
                      </a:pPr>
                      <a:r>
                        <a:rPr b="0" lang="en-GB" sz="1400">
                          <a:solidFill>
                            <a:schemeClr val="dk1"/>
                          </a:solidFill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Unit Title: Year 8 Drama - Unit 2: Pantomime</a:t>
                      </a:r>
                      <a:endParaRPr/>
                    </a:p>
                  </a:txBody>
                  <a:tcPr marT="45725" marB="45725" marR="91450" marL="91450"/>
                </a:tc>
                <a:tc hMerge="1"/>
                <a:tc hMerge="1"/>
                <a:tc hMerge="1"/>
                <a:tc hMerge="1"/>
              </a:tr>
              <a:tr h="388525">
                <a:tc gridSpan="5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By the end of this topic you should: </a:t>
                      </a:r>
                      <a:endParaRPr/>
                    </a:p>
                  </a:txBody>
                  <a:tcPr marT="45725" marB="45725" marR="91450" marL="91450"/>
                </a:tc>
                <a:tc hMerge="1"/>
                <a:tc hMerge="1"/>
                <a:tc hMerge="1"/>
                <a:tc hMerge="1"/>
              </a:tr>
              <a:tr h="1679700"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Knowledge:</a:t>
                      </a:r>
                      <a:endParaRPr/>
                    </a:p>
                  </a:txBody>
                  <a:tcPr marT="45725" marB="45725" marR="91450" marL="91450" anchor="ctr"/>
                </a:tc>
                <a:tc gridSpan="4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wentieth Century"/>
                        <a:buNone/>
                      </a:pPr>
                      <a:r>
                        <a:rPr b="0"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I can demonstrate understanding of physical comedy in the style of pantomime.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wentieth Century"/>
                        <a:buNone/>
                      </a:pPr>
                      <a:r>
                        <a:rPr b="0"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I understand the traditions and structure of pantomime as a theatrical style.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wentieth Century"/>
                        <a:buNone/>
                      </a:pPr>
                      <a:r>
                        <a:rPr b="0"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I understand the different roles in a theatre company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b="0" sz="1400">
                        <a:latin typeface="Twentieth Century"/>
                        <a:ea typeface="Twentieth Century"/>
                        <a:cs typeface="Twentieth Century"/>
                        <a:sym typeface="Twentieth Century"/>
                      </a:endParaRPr>
                    </a:p>
                  </a:txBody>
                  <a:tcPr marT="45725" marB="45725" marR="91450" marL="91450"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2202275"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Skills:</a:t>
                      </a:r>
                      <a:endParaRPr/>
                    </a:p>
                  </a:txBody>
                  <a:tcPr marT="45725" marB="45725" marR="91450" marL="91450" anchor="ctr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4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wentieth Century"/>
                        <a:buNone/>
                      </a:pPr>
                      <a:r>
                        <a:rPr b="0"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I can rehearse, refine, and perform short scenes using clear intentions and feedback.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wentieth Century"/>
                        <a:buNone/>
                      </a:pPr>
                      <a:r>
                        <a:rPr b="0"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I can perform using exaggerated voice, posture, and gesture to show a stock character.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>
                        <a:latin typeface="Twentieth Century"/>
                        <a:ea typeface="Twentieth Century"/>
                        <a:cs typeface="Twentieth Century"/>
                        <a:sym typeface="Twentieth Century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418425"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Golden Vocabulary: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Articulation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Characterisation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Comedy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Costume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Cue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Ensemble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Facial expression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>
                        <a:latin typeface="Twentieth Century"/>
                        <a:ea typeface="Twentieth Century"/>
                        <a:cs typeface="Twentieth Century"/>
                        <a:sym typeface="Twentieth Century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Gesture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Levels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Lighting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Melodrama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Pace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Pantomime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Projection</a:t>
                      </a:r>
                      <a:endParaRPr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Props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Role-play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Tone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Stock characters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Slapstick comedy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4" name="Google Shape;144;p13"/>
          <p:cNvGraphicFramePr/>
          <p:nvPr/>
        </p:nvGraphicFramePr>
        <p:xfrm>
          <a:off x="385974" y="342595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{736A3466-8EDD-4E20-A0C9-AB42D189195A}</a:tableStyleId>
              </a:tblPr>
              <a:tblGrid>
                <a:gridCol w="1757525"/>
                <a:gridCol w="2477475"/>
                <a:gridCol w="254675"/>
                <a:gridCol w="6897225"/>
              </a:tblGrid>
              <a:tr h="388525">
                <a:tc gridSpan="4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wentieth Century"/>
                        <a:buNone/>
                      </a:pPr>
                      <a:r>
                        <a:rPr b="0" lang="en-GB" sz="1400">
                          <a:solidFill>
                            <a:schemeClr val="dk1"/>
                          </a:solidFill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Unit Title: Year 8 - Unit 3: Epic Theatre</a:t>
                      </a:r>
                      <a:endParaRPr/>
                    </a:p>
                  </a:txBody>
                  <a:tcPr marT="45725" marB="45725" marR="91450" marL="91450"/>
                </a:tc>
                <a:tc hMerge="1"/>
                <a:tc hMerge="1"/>
                <a:tc hMerge="1"/>
              </a:tr>
              <a:tr h="388525">
                <a:tc gridSpan="4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By the end of this topic you should: </a:t>
                      </a:r>
                      <a:endParaRPr/>
                    </a:p>
                  </a:txBody>
                  <a:tcPr marT="45725" marB="45725" marR="91450" marL="91450"/>
                </a:tc>
                <a:tc hMerge="1"/>
                <a:tc hMerge="1"/>
                <a:tc hMerge="1"/>
              </a:tr>
              <a:tr h="1679700"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Knowledge:</a:t>
                      </a:r>
                      <a:endParaRPr/>
                    </a:p>
                  </a:txBody>
                  <a:tcPr marT="45725" marB="45725" marR="91450" marL="91450" anchor="ctr"/>
                </a:tc>
                <a:tc gridSpan="3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wentieth Century"/>
                        <a:buNone/>
                      </a:pPr>
                      <a:r>
                        <a:rPr b="0"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I can justify my creative choices and explain how they affect the audience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wentieth Century"/>
                        <a:buNone/>
                      </a:pPr>
                      <a:r>
                        <a:rPr b="0"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I can prepare, pitch, and perform both solo and group pieces with independence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wentieth Century"/>
                        <a:buNone/>
                      </a:pPr>
                      <a:r>
                        <a:rPr b="0"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I understand different theatre roles (e.g. performer, designer, technician) and how they contribute to performance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b="0" sz="1400">
                        <a:latin typeface="Twentieth Century"/>
                        <a:ea typeface="Twentieth Century"/>
                        <a:cs typeface="Twentieth Century"/>
                        <a:sym typeface="Twentieth Century"/>
                      </a:endParaRPr>
                    </a:p>
                  </a:txBody>
                  <a:tcPr marT="45725" marB="45725" marR="91450" marL="91450"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</a:tr>
              <a:tr h="2202275"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Skills:</a:t>
                      </a:r>
                      <a:endParaRPr/>
                    </a:p>
                  </a:txBody>
                  <a:tcPr marT="45725" marB="45725" marR="91450" marL="91450" anchor="ctr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3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wentieth Century"/>
                        <a:buNone/>
                      </a:pPr>
                      <a:r>
                        <a:rPr b="0" i="0" lang="en-GB" sz="1400" u="none" cap="none" strike="noStrike">
                          <a:solidFill>
                            <a:srgbClr val="000000"/>
                          </a:solidFill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I can create a devised performance that responds to a brief or theme with a clear message.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wentieth Century"/>
                        <a:buNone/>
                      </a:pPr>
                      <a:r>
                        <a:rPr b="0" i="0" lang="en-GB" sz="1400" u="none" cap="none" strike="noStrike">
                          <a:solidFill>
                            <a:srgbClr val="000000"/>
                          </a:solidFill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I can apply techniques confidently within a defined style 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wentieth Century"/>
                        <a:buNone/>
                      </a:pPr>
                      <a:r>
                        <a:rPr b="0" i="0" lang="en-GB" sz="1400" u="none" cap="none" strike="noStrike">
                          <a:solidFill>
                            <a:srgbClr val="000000"/>
                          </a:solidFill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I can describe the work of professional companies 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wentieth Century"/>
                        <a:buNone/>
                      </a:pPr>
                      <a:r>
                        <a:rPr b="0" i="0" lang="en-GB" sz="1400" u="none" cap="none" strike="noStrike">
                          <a:solidFill>
                            <a:srgbClr val="000000"/>
                          </a:solidFill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I can use elements of researched styles in my own creative work.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>
                        <a:latin typeface="Twentieth Century"/>
                        <a:ea typeface="Twentieth Century"/>
                        <a:cs typeface="Twentieth Century"/>
                        <a:sym typeface="Twentieth Century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</a:tr>
              <a:tr h="1418425"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Golden Vocabulary: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Verfremsdungseffekt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Placards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Direct Address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Representational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Breaking the Fourth Wall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Bertolt Brecht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>
                        <a:latin typeface="Twentieth Century"/>
                        <a:ea typeface="Twentieth Century"/>
                        <a:cs typeface="Twentieth Century"/>
                        <a:sym typeface="Twentieth Century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>
                        <a:latin typeface="Twentieth Century"/>
                        <a:ea typeface="Twentieth Century"/>
                        <a:cs typeface="Twentieth Century"/>
                        <a:sym typeface="Twentieth Century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9" name="Google Shape;149;p14"/>
          <p:cNvGraphicFramePr/>
          <p:nvPr/>
        </p:nvGraphicFramePr>
        <p:xfrm>
          <a:off x="385974" y="342595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{736A3466-8EDD-4E20-A0C9-AB42D189195A}</a:tableStyleId>
              </a:tblPr>
              <a:tblGrid>
                <a:gridCol w="1757525"/>
                <a:gridCol w="2732175"/>
                <a:gridCol w="6897225"/>
              </a:tblGrid>
              <a:tr h="388525">
                <a:tc gridSpan="3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wentieth Century"/>
                        <a:buNone/>
                      </a:pPr>
                      <a:r>
                        <a:rPr b="0" lang="en-GB" sz="1400">
                          <a:solidFill>
                            <a:schemeClr val="dk1"/>
                          </a:solidFill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Unit Title: Year 9 Drama - Unit 1: ‘Our Day Out’ by Willy Russell</a:t>
                      </a:r>
                      <a:endParaRPr/>
                    </a:p>
                  </a:txBody>
                  <a:tcPr marT="45725" marB="45725" marR="91450" marL="91450"/>
                </a:tc>
                <a:tc hMerge="1"/>
                <a:tc hMerge="1"/>
              </a:tr>
              <a:tr h="388525">
                <a:tc gridSpan="3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By the end of this topic you should: </a:t>
                      </a:r>
                      <a:endParaRPr/>
                    </a:p>
                  </a:txBody>
                  <a:tcPr marT="45725" marB="45725" marR="91450" marL="91450"/>
                </a:tc>
                <a:tc hMerge="1"/>
                <a:tc hMerge="1"/>
              </a:tr>
              <a:tr h="1679700"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Knowledge:</a:t>
                      </a:r>
                      <a:endParaRPr/>
                    </a:p>
                  </a:txBody>
                  <a:tcPr marT="45725" marB="45725" marR="91450" marL="91450" anchor="ctr"/>
                </a:tc>
                <a:tc gridSpan="2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wentieth Century"/>
                        <a:buNone/>
                      </a:pPr>
                      <a:r>
                        <a:rPr b="0"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I understand the context of </a:t>
                      </a:r>
                      <a:r>
                        <a:rPr b="0" i="1"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Our Day Out </a:t>
                      </a:r>
                      <a:r>
                        <a:rPr b="0"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and how it influences the story and characters.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wentieth Century"/>
                        <a:buNone/>
                      </a:pPr>
                      <a:r>
                        <a:rPr b="0"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I understand how to use the techniques in order to play a character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wentieth Century"/>
                        <a:buNone/>
                      </a:pPr>
                      <a:r>
                        <a:rPr b="0"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I understand how playwright’s intentions are used and implemented</a:t>
                      </a:r>
                      <a:endParaRPr/>
                    </a:p>
                  </a:txBody>
                  <a:tcPr marT="45725" marB="45725" marR="91450" marL="91450"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2202275"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Skills:</a:t>
                      </a:r>
                      <a:endParaRPr/>
                    </a:p>
                  </a:txBody>
                  <a:tcPr marT="45725" marB="45725" marR="91450" marL="91450" anchor="ctr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I can stay in character for my performance from </a:t>
                      </a:r>
                      <a:r>
                        <a:rPr i="1"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Our Day Out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I can use facial, body and vocal expression in my rehearsals and performance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wentieth Century"/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I can evaluate my performance and set targets for the next unit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i="0" sz="1400">
                        <a:latin typeface="Twentieth Century"/>
                        <a:ea typeface="Twentieth Century"/>
                        <a:cs typeface="Twentieth Century"/>
                        <a:sym typeface="Twentieth Century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1418425"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Golden Vocabulary: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Tone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Projection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Pitch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Pace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>
                        <a:latin typeface="Twentieth Century"/>
                        <a:ea typeface="Twentieth Century"/>
                        <a:cs typeface="Twentieth Century"/>
                        <a:sym typeface="Twentieth Century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4" name="Google Shape;154;p15"/>
          <p:cNvGraphicFramePr/>
          <p:nvPr/>
        </p:nvGraphicFramePr>
        <p:xfrm>
          <a:off x="385974" y="342595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{736A3466-8EDD-4E20-A0C9-AB42D189195A}</a:tableStyleId>
              </a:tblPr>
              <a:tblGrid>
                <a:gridCol w="1757525"/>
                <a:gridCol w="2732175"/>
                <a:gridCol w="6897225"/>
              </a:tblGrid>
              <a:tr h="388525">
                <a:tc gridSpan="3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wentieth Century"/>
                        <a:buNone/>
                      </a:pPr>
                      <a:r>
                        <a:rPr b="0" lang="en-GB" sz="1400">
                          <a:solidFill>
                            <a:schemeClr val="dk1"/>
                          </a:solidFill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Unit Title: Year 9 - Unit 2: </a:t>
                      </a: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End of KS3 Project – Responding to a Brief</a:t>
                      </a:r>
                      <a:endParaRPr b="0" sz="1400">
                        <a:solidFill>
                          <a:schemeClr val="dk1"/>
                        </a:solidFill>
                        <a:latin typeface="Twentieth Century"/>
                        <a:ea typeface="Twentieth Century"/>
                        <a:cs typeface="Twentieth Century"/>
                        <a:sym typeface="Twentieth Century"/>
                      </a:endParaRPr>
                    </a:p>
                  </a:txBody>
                  <a:tcPr marT="45725" marB="45725" marR="91450" marL="91450"/>
                </a:tc>
                <a:tc hMerge="1"/>
                <a:tc hMerge="1"/>
              </a:tr>
              <a:tr h="388525">
                <a:tc gridSpan="3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By the end of this topic you should: </a:t>
                      </a:r>
                      <a:endParaRPr/>
                    </a:p>
                  </a:txBody>
                  <a:tcPr marT="45725" marB="45725" marR="91450" marL="91450"/>
                </a:tc>
                <a:tc hMerge="1"/>
                <a:tc hMerge="1"/>
              </a:tr>
              <a:tr h="1679700"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Knowledge:</a:t>
                      </a:r>
                      <a:endParaRPr/>
                    </a:p>
                  </a:txBody>
                  <a:tcPr marT="45725" marB="45725" marR="91450" marL="91450" anchor="ctr"/>
                </a:tc>
                <a:tc gridSpan="2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wentieth Century"/>
                        <a:buNone/>
                      </a:pPr>
                      <a:r>
                        <a:rPr b="0"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I can explain selected different job roles within the Performing Arts industry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wentieth Century"/>
                        <a:buNone/>
                      </a:pPr>
                      <a:r>
                        <a:rPr b="0"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I can respond to a given brief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wentieth Century"/>
                        <a:buNone/>
                      </a:pPr>
                      <a:r>
                        <a:rPr b="0"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I can use appropriate techniques in devising and performance</a:t>
                      </a:r>
                      <a:endParaRPr/>
                    </a:p>
                  </a:txBody>
                  <a:tcPr marT="45725" marB="45725" marR="91450" marL="91450"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2202275"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Skills:</a:t>
                      </a:r>
                      <a:endParaRPr/>
                    </a:p>
                  </a:txBody>
                  <a:tcPr marT="45725" marB="45725" marR="91450" marL="91450" anchor="ctr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I can create content according to my job role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I can work well with others respectfully 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I can evaluate my learning in KS3 Drama and set targets for the future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1418425"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Golden Vocabulary: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Brief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Role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Industry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Devising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Techniques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Performance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>
                        <a:latin typeface="Twentieth Century"/>
                        <a:ea typeface="Twentieth Century"/>
                        <a:cs typeface="Twentieth Century"/>
                        <a:sym typeface="Twentieth Century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2026-09-14T14:50:41Z</dcterms:created>
  <dc:creator>DR Shaw</dc:creator>
</cp:coreProperties>
</file>