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0691813" cy="1511935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verlock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7bEgLEqHnZMFcCJtSVfqh6FYx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44" y="-3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01886" y="2474395"/>
            <a:ext cx="9088042" cy="52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5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36479" y="7941160"/>
            <a:ext cx="8018859" cy="365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/>
            </a:lvl1pPr>
            <a:lvl2pPr lvl="1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/>
            </a:lvl2pPr>
            <a:lvl3pPr lvl="2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/>
            </a:lvl3pPr>
            <a:lvl4pPr lvl="3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4pPr>
            <a:lvl5pPr lvl="4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5pPr>
            <a:lvl6pPr lvl="5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6pPr>
            <a:lvl7pPr lvl="6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7pPr>
            <a:lvl8pPr lvl="7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8pPr>
            <a:lvl9pPr lvl="8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549363" y="4210528"/>
            <a:ext cx="9593088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397567" y="6058729"/>
            <a:ext cx="12812950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280101" y="3820132"/>
            <a:ext cx="12812950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9496" y="3769342"/>
            <a:ext cx="9221689" cy="628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5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9496" y="10118070"/>
            <a:ext cx="9221689" cy="330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>
                <a:solidFill>
                  <a:schemeClr val="dk1"/>
                </a:solidFill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1822">
                <a:solidFill>
                  <a:srgbClr val="888888"/>
                </a:solidFill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639">
                <a:solidFill>
                  <a:srgbClr val="888888"/>
                </a:solidFill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35063" y="4024827"/>
            <a:ext cx="4544021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412730" y="4024827"/>
            <a:ext cx="4544021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36456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36457" y="3706343"/>
            <a:ext cx="4523137" cy="18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 b="1"/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 b="1"/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 b="1"/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736457" y="5522763"/>
            <a:ext cx="4523137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412731" y="3706343"/>
            <a:ext cx="4545413" cy="18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 b="1"/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 b="1"/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 b="1"/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291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45415" y="2176910"/>
            <a:ext cx="5412730" cy="10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381094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2916"/>
            </a:lvl1pPr>
            <a:lvl2pPr marL="783740" lvl="1" indent="-357909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551"/>
            </a:lvl2pPr>
            <a:lvl3pPr marL="1175610" lvl="2" indent="-33477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186"/>
            </a:lvl3pPr>
            <a:lvl4pPr marL="1567480" lvl="3" indent="-31164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4pPr>
            <a:lvl5pPr marL="1959350" lvl="4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5pPr>
            <a:lvl6pPr marL="2351220" lvl="5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6pPr>
            <a:lvl7pPr marL="2743090" lvl="6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7pPr>
            <a:lvl8pPr marL="3134961" lvl="7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8pPr>
            <a:lvl9pPr marL="3526830" lvl="8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275"/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094"/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291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545415" y="2176910"/>
            <a:ext cx="5412730" cy="10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29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1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/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275"/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094"/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183809" y="-5172"/>
            <a:ext cx="8336843" cy="15119349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239106" y="170683"/>
            <a:ext cx="8028033" cy="14904800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16200000">
            <a:off x="1685600" y="11586884"/>
            <a:ext cx="2358899" cy="1865120"/>
          </a:xfrm>
          <a:prstGeom prst="blockArc">
            <a:avLst>
              <a:gd name="adj1" fmla="val 10794188"/>
              <a:gd name="adj2" fmla="val 153964"/>
              <a:gd name="adj3" fmla="val 27637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841377" y="13182921"/>
            <a:ext cx="5479614" cy="515972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5400000" flipH="1">
            <a:off x="6597713" y="9720814"/>
            <a:ext cx="2395194" cy="1867589"/>
          </a:xfrm>
          <a:prstGeom prst="blockArc">
            <a:avLst>
              <a:gd name="adj1" fmla="val 10818027"/>
              <a:gd name="adj2" fmla="val 240705"/>
              <a:gd name="adj3" fmla="val 26970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868603" y="11339994"/>
            <a:ext cx="5007042" cy="512210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16200000">
            <a:off x="1635389" y="7839004"/>
            <a:ext cx="2333329" cy="1918788"/>
          </a:xfrm>
          <a:prstGeom prst="blockArc">
            <a:avLst>
              <a:gd name="adj1" fmla="val 10822098"/>
              <a:gd name="adj2" fmla="val 25704"/>
              <a:gd name="adj3" fmla="val 26339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5400000" flipH="1">
            <a:off x="6548265" y="5949842"/>
            <a:ext cx="2381436" cy="2005594"/>
          </a:xfrm>
          <a:prstGeom prst="blockArc">
            <a:avLst>
              <a:gd name="adj1" fmla="val 10800000"/>
              <a:gd name="adj2" fmla="val 21375400"/>
              <a:gd name="adj3" fmla="val 25281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813603" y="7636721"/>
            <a:ext cx="5064843" cy="506574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820229" y="5769861"/>
            <a:ext cx="5007042" cy="498740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777502" y="9457011"/>
            <a:ext cx="5006789" cy="506903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16200000">
            <a:off x="1627642" y="4152439"/>
            <a:ext cx="2390297" cy="1850911"/>
          </a:xfrm>
          <a:prstGeom prst="blockArc">
            <a:avLst>
              <a:gd name="adj1" fmla="val 10788139"/>
              <a:gd name="adj2" fmla="val 56296"/>
              <a:gd name="adj3" fmla="val 27445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5400000" flipH="1">
            <a:off x="6613408" y="2252354"/>
            <a:ext cx="2395477" cy="1877594"/>
          </a:xfrm>
          <a:prstGeom prst="blockArc">
            <a:avLst>
              <a:gd name="adj1" fmla="val 10818847"/>
              <a:gd name="adj2" fmla="val 221969"/>
              <a:gd name="adj3" fmla="val 26568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825763" y="3887749"/>
            <a:ext cx="4994957" cy="498740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930341" y="1990118"/>
            <a:ext cx="4851732" cy="505546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 rot="10800000" flipH="1">
            <a:off x="6543542" y="13452497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0" name="Google Shape;110;p1"/>
          <p:cNvSpPr txBox="1"/>
          <p:nvPr/>
        </p:nvSpPr>
        <p:spPr>
          <a:xfrm>
            <a:off x="1180313" y="14610881"/>
            <a:ext cx="8331186" cy="32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 algn="ctr">
              <a:buSzPts val="1600"/>
            </a:pPr>
            <a:r>
              <a:rPr lang="en-GB" sz="1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Difficulty is the excuse history never accepts. Edward R. Murrow</a:t>
            </a:r>
            <a:endParaRPr sz="1800" i="1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052731" y="3577025"/>
            <a:ext cx="1041349" cy="1118392"/>
            <a:chOff x="7933850" y="15149783"/>
            <a:chExt cx="1214980" cy="1304869"/>
          </a:xfrm>
        </p:grpSpPr>
        <p:sp>
          <p:nvSpPr>
            <p:cNvPr id="117" name="Google Shape;117;p1"/>
            <p:cNvSpPr/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A1D6F5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/>
            </a:p>
          </p:txBody>
        </p:sp>
        <p:sp>
          <p:nvSpPr>
            <p:cNvPr id="120" name="Google Shape;120;p1"/>
            <p:cNvSpPr txBox="1"/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"/>
          <p:cNvSpPr txBox="1"/>
          <p:nvPr/>
        </p:nvSpPr>
        <p:spPr>
          <a:xfrm>
            <a:off x="3089461" y="405299"/>
            <a:ext cx="4911134" cy="81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>
              <a:buSzPts val="2400"/>
            </a:pPr>
            <a:r>
              <a:rPr lang="en-US" sz="2057" dirty="0">
                <a:solidFill>
                  <a:srgbClr val="6A1B31"/>
                </a:solidFill>
                <a:latin typeface="Overlock"/>
                <a:ea typeface="Overlock"/>
                <a:cs typeface="Overlock"/>
                <a:sym typeface="Overlock"/>
              </a:rPr>
              <a:t>Blackpool Aspire Academy History Dept.</a:t>
            </a:r>
            <a:endParaRPr sz="2057" dirty="0">
              <a:solidFill>
                <a:srgbClr val="6A1B3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algn="r">
              <a:buSzPts val="3200"/>
            </a:pPr>
            <a:r>
              <a:rPr lang="en-US" sz="2743" b="1" dirty="0">
                <a:solidFill>
                  <a:srgbClr val="6A1B31"/>
                </a:solidFill>
                <a:latin typeface="Overlock"/>
                <a:ea typeface="Overlock"/>
                <a:cs typeface="Overlock"/>
                <a:sym typeface="Overlock"/>
              </a:rPr>
              <a:t>Learning Journey</a:t>
            </a:r>
            <a:endParaRPr sz="2743" b="1" dirty="0">
              <a:solidFill>
                <a:srgbClr val="6A1B3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8135546" y="334327"/>
            <a:ext cx="84595" cy="1065279"/>
          </a:xfrm>
          <a:prstGeom prst="rect">
            <a:avLst/>
          </a:prstGeom>
          <a:solidFill>
            <a:srgbClr val="6A1B31"/>
          </a:solidFill>
          <a:ln w="12700" cap="flat" cmpd="sng">
            <a:solidFill>
              <a:srgbClr val="9FD5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"/>
          <p:cNvCxnSpPr/>
          <p:nvPr/>
        </p:nvCxnSpPr>
        <p:spPr>
          <a:xfrm rot="10800000" flipH="1">
            <a:off x="3862073" y="13360083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rot="10800000" flipH="1">
            <a:off x="2728013" y="11785955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134" name="Google Shape;134;p1"/>
          <p:cNvCxnSpPr/>
          <p:nvPr/>
        </p:nvCxnSpPr>
        <p:spPr>
          <a:xfrm>
            <a:off x="3470856" y="733782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2400000"/>
            </a:camera>
            <a:lightRig rig="threePt" dir="t"/>
          </a:scene3d>
        </p:spPr>
      </p:cxnSp>
      <p:cxnSp>
        <p:nvCxnSpPr>
          <p:cNvPr id="136" name="Google Shape;136;p1"/>
          <p:cNvCxnSpPr/>
          <p:nvPr/>
        </p:nvCxnSpPr>
        <p:spPr>
          <a:xfrm>
            <a:off x="4673777" y="13104163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"/>
          <p:cNvCxnSpPr/>
          <p:nvPr/>
        </p:nvCxnSpPr>
        <p:spPr>
          <a:xfrm rot="10800000" flipH="1">
            <a:off x="7684641" y="13530453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"/>
          <p:cNvCxnSpPr/>
          <p:nvPr/>
        </p:nvCxnSpPr>
        <p:spPr>
          <a:xfrm rot="10800000" flipH="1">
            <a:off x="5902316" y="1132394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140" name="Google Shape;140;p1"/>
          <p:cNvCxnSpPr/>
          <p:nvPr/>
        </p:nvCxnSpPr>
        <p:spPr>
          <a:xfrm rot="10800000" flipH="1">
            <a:off x="6331406" y="1156629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>
            <a:cxnSpLocks/>
          </p:cNvCxnSpPr>
          <p:nvPr/>
        </p:nvCxnSpPr>
        <p:spPr>
          <a:xfrm>
            <a:off x="7494623" y="11760322"/>
            <a:ext cx="115958" cy="6201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12000000"/>
            </a:camera>
            <a:lightRig rig="threePt" dir="t"/>
          </a:scene3d>
        </p:spPr>
      </p:cxnSp>
      <p:cxnSp>
        <p:nvCxnSpPr>
          <p:cNvPr id="142" name="Google Shape;142;p1"/>
          <p:cNvCxnSpPr/>
          <p:nvPr/>
        </p:nvCxnSpPr>
        <p:spPr>
          <a:xfrm>
            <a:off x="5281713" y="11311184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>
            <a:off x="6769110" y="11252238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>
            <a:cxnSpLocks/>
          </p:cNvCxnSpPr>
          <p:nvPr/>
        </p:nvCxnSpPr>
        <p:spPr>
          <a:xfrm rot="17400000">
            <a:off x="1950994" y="13499908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/>
          <p:nvPr/>
        </p:nvCxnSpPr>
        <p:spPr>
          <a:xfrm rot="10800000" flipH="1">
            <a:off x="2694876" y="13568227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6" name="Google Shape;146;p1"/>
          <p:cNvCxnSpPr/>
          <p:nvPr/>
        </p:nvCxnSpPr>
        <p:spPr>
          <a:xfrm rot="10800000">
            <a:off x="8298258" y="11278335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>
            <a:off x="6558118" y="9419390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/>
          <p:nvPr/>
        </p:nvCxnSpPr>
        <p:spPr>
          <a:xfrm>
            <a:off x="8354822" y="9575944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1"/>
          <p:cNvCxnSpPr/>
          <p:nvPr/>
        </p:nvCxnSpPr>
        <p:spPr>
          <a:xfrm>
            <a:off x="5367096" y="9328742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"/>
          <p:cNvCxnSpPr/>
          <p:nvPr/>
        </p:nvCxnSpPr>
        <p:spPr>
          <a:xfrm rot="10800000" flipH="1">
            <a:off x="7609167" y="9731292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/>
          <p:nvPr/>
        </p:nvSpPr>
        <p:spPr>
          <a:xfrm>
            <a:off x="6181086" y="10716448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How did Blackpool develop?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5893430" y="1197935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What was the British Empire?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7401057" y="13821060"/>
            <a:ext cx="1084636" cy="47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Historical</a:t>
            </a:r>
          </a:p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Skills</a:t>
            </a:r>
          </a:p>
        </p:txBody>
      </p:sp>
      <p:sp>
        <p:nvSpPr>
          <p:cNvPr id="166" name="Google Shape;166;p1"/>
          <p:cNvSpPr txBox="1"/>
          <p:nvPr/>
        </p:nvSpPr>
        <p:spPr>
          <a:xfrm>
            <a:off x="4181419" y="1267954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5534919" y="1079371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Slavery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222806" y="11323947"/>
            <a:ext cx="720612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Tudors and Stuarts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6080584" y="885709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Why did the Second World War happen?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4720656" y="888332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"/>
          <p:cNvGrpSpPr/>
          <p:nvPr/>
        </p:nvGrpSpPr>
        <p:grpSpPr>
          <a:xfrm>
            <a:off x="8134231" y="12863747"/>
            <a:ext cx="1041349" cy="1118392"/>
            <a:chOff x="7933850" y="15149783"/>
            <a:chExt cx="1214980" cy="1304869"/>
          </a:xfrm>
        </p:grpSpPr>
        <p:sp>
          <p:nvSpPr>
            <p:cNvPr id="175" name="Google Shape;175;p1"/>
            <p:cNvSpPr/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A1D6F5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/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/>
            </a:p>
          </p:txBody>
        </p:sp>
        <p:sp>
          <p:nvSpPr>
            <p:cNvPr id="178" name="Google Shape;178;p1"/>
            <p:cNvSpPr txBox="1"/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11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 txBox="1"/>
          <p:nvPr/>
        </p:nvSpPr>
        <p:spPr>
          <a:xfrm>
            <a:off x="2422459" y="1379200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The Tudors and Stuarts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1113927" y="1335607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Tudor Monarchs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3446951" y="1380449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Medieval Life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6341001" y="13673504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Norman Conquest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7187701" y="12434044"/>
            <a:ext cx="831287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British Foreign Relations 1745-1900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3314240" y="901311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WW2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4854969" y="10922380"/>
            <a:ext cx="925916" cy="5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What was the Slave trade?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5771873" y="7485152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4686412" y="7491821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</a:endParaRPr>
          </a:p>
        </p:txBody>
      </p:sp>
      <p:pic>
        <p:nvPicPr>
          <p:cNvPr id="196" name="Google Shape;196;p1" descr="Fac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3250" y="10829198"/>
            <a:ext cx="597658" cy="59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"/>
          <p:cNvSpPr txBox="1"/>
          <p:nvPr/>
        </p:nvSpPr>
        <p:spPr>
          <a:xfrm>
            <a:off x="6820267" y="100980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lang="en-GB" sz="943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4052731" y="11071953"/>
            <a:ext cx="1041366" cy="1118504"/>
            <a:chOff x="7933850" y="15149783"/>
            <a:chExt cx="1215000" cy="1305000"/>
          </a:xfrm>
        </p:grpSpPr>
        <p:sp>
          <p:nvSpPr>
            <p:cNvPr id="201" name="Google Shape;201;p1"/>
            <p:cNvSpPr/>
            <p:nvPr/>
          </p:nvSpPr>
          <p:spPr>
            <a:xfrm>
              <a:off x="7933850" y="15149783"/>
              <a:ext cx="1215000" cy="1305000"/>
            </a:xfrm>
            <a:prstGeom prst="ellipse">
              <a:avLst/>
            </a:prstGeom>
            <a:solidFill>
              <a:srgbClr val="A1D6F5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/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/>
            </a:p>
          </p:txBody>
        </p:sp>
        <p:sp>
          <p:nvSpPr>
            <p:cNvPr id="204" name="Google Shape;204;p1"/>
            <p:cNvSpPr txBox="1"/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11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"/>
          <p:cNvSpPr txBox="1"/>
          <p:nvPr/>
        </p:nvSpPr>
        <p:spPr>
          <a:xfrm>
            <a:off x="4797501" y="13794221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Medieval England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130;p1"/>
          <p:cNvCxnSpPr/>
          <p:nvPr/>
        </p:nvCxnSpPr>
        <p:spPr>
          <a:xfrm rot="10800000" flipH="1">
            <a:off x="3159875" y="9815572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0" name="Google Shape;134;p1"/>
          <p:cNvCxnSpPr/>
          <p:nvPr/>
        </p:nvCxnSpPr>
        <p:spPr>
          <a:xfrm>
            <a:off x="2338063" y="754565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1" name="Google Shape;136;p1"/>
          <p:cNvCxnSpPr/>
          <p:nvPr/>
        </p:nvCxnSpPr>
        <p:spPr>
          <a:xfrm>
            <a:off x="3790173" y="9259752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144;p1"/>
          <p:cNvCxnSpPr/>
          <p:nvPr/>
        </p:nvCxnSpPr>
        <p:spPr>
          <a:xfrm>
            <a:off x="1849425" y="810427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145;p1"/>
          <p:cNvCxnSpPr/>
          <p:nvPr/>
        </p:nvCxnSpPr>
        <p:spPr>
          <a:xfrm rot="10800000" flipH="1">
            <a:off x="1727150" y="9231279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4" name="Google Shape;170;p1"/>
          <p:cNvSpPr txBox="1"/>
          <p:nvPr/>
        </p:nvSpPr>
        <p:spPr>
          <a:xfrm>
            <a:off x="1653869" y="714892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Migration Theme Study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182;p1"/>
          <p:cNvSpPr txBox="1"/>
          <p:nvPr/>
        </p:nvSpPr>
        <p:spPr>
          <a:xfrm>
            <a:off x="1242956" y="9461044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06;p1"/>
          <p:cNvSpPr txBox="1"/>
          <p:nvPr/>
        </p:nvSpPr>
        <p:spPr>
          <a:xfrm>
            <a:off x="6358734" y="5029443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Germany and the Depression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140;p1"/>
          <p:cNvCxnSpPr/>
          <p:nvPr/>
        </p:nvCxnSpPr>
        <p:spPr>
          <a:xfrm rot="10800000" flipH="1">
            <a:off x="5247707" y="796520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41;p1"/>
          <p:cNvCxnSpPr/>
          <p:nvPr/>
        </p:nvCxnSpPr>
        <p:spPr>
          <a:xfrm>
            <a:off x="6830527" y="7444626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42;p1"/>
          <p:cNvCxnSpPr/>
          <p:nvPr/>
        </p:nvCxnSpPr>
        <p:spPr>
          <a:xfrm>
            <a:off x="4557580" y="751318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46;p1"/>
          <p:cNvCxnSpPr/>
          <p:nvPr/>
        </p:nvCxnSpPr>
        <p:spPr>
          <a:xfrm rot="10800000">
            <a:off x="8275224" y="767410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153;p1"/>
          <p:cNvSpPr txBox="1"/>
          <p:nvPr/>
        </p:nvSpPr>
        <p:spPr>
          <a:xfrm>
            <a:off x="3255503" y="6356776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Peacemakers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155;p1"/>
          <p:cNvSpPr txBox="1"/>
          <p:nvPr/>
        </p:nvSpPr>
        <p:spPr>
          <a:xfrm>
            <a:off x="2533600" y="516463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League of Nations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185;p1"/>
          <p:cNvSpPr txBox="1"/>
          <p:nvPr/>
        </p:nvSpPr>
        <p:spPr>
          <a:xfrm>
            <a:off x="8474515" y="772065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192;p1"/>
          <p:cNvSpPr txBox="1"/>
          <p:nvPr/>
        </p:nvSpPr>
        <p:spPr>
          <a:xfrm>
            <a:off x="1265664" y="3704774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Response of the allies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181;p1"/>
          <p:cNvSpPr txBox="1"/>
          <p:nvPr/>
        </p:nvSpPr>
        <p:spPr>
          <a:xfrm>
            <a:off x="7518407" y="5237575"/>
            <a:ext cx="1067410" cy="30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Growth and democracy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136;p1"/>
          <p:cNvCxnSpPr/>
          <p:nvPr/>
        </p:nvCxnSpPr>
        <p:spPr>
          <a:xfrm flipH="1">
            <a:off x="2632852" y="9223052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2" name="Google Shape;181;p1"/>
          <p:cNvSpPr txBox="1"/>
          <p:nvPr/>
        </p:nvSpPr>
        <p:spPr>
          <a:xfrm>
            <a:off x="2711534" y="10173869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Atomic Bomb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140;p1"/>
          <p:cNvCxnSpPr/>
          <p:nvPr/>
        </p:nvCxnSpPr>
        <p:spPr>
          <a:xfrm rot="10800000" flipH="1">
            <a:off x="2810775" y="804979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21000000"/>
            </a:camera>
            <a:lightRig rig="threePt" dir="t"/>
          </a:scene3d>
        </p:spPr>
      </p:cxnSp>
      <p:sp>
        <p:nvSpPr>
          <p:cNvPr id="237" name="Google Shape;155;p1"/>
          <p:cNvSpPr txBox="1"/>
          <p:nvPr/>
        </p:nvSpPr>
        <p:spPr>
          <a:xfrm>
            <a:off x="3840736" y="5018938"/>
            <a:ext cx="881102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Conflict and Tension 1918-1939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134;p1"/>
          <p:cNvCxnSpPr/>
          <p:nvPr/>
        </p:nvCxnSpPr>
        <p:spPr>
          <a:xfrm>
            <a:off x="5651756" y="7506468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0" name="Google Shape;170;p1"/>
          <p:cNvSpPr txBox="1"/>
          <p:nvPr/>
        </p:nvSpPr>
        <p:spPr>
          <a:xfrm>
            <a:off x="4037710" y="710690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Windrush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140;p1"/>
          <p:cNvCxnSpPr/>
          <p:nvPr/>
        </p:nvCxnSpPr>
        <p:spPr>
          <a:xfrm rot="10800000" flipH="1">
            <a:off x="6273962" y="8061934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40;p1"/>
          <p:cNvCxnSpPr/>
          <p:nvPr/>
        </p:nvCxnSpPr>
        <p:spPr>
          <a:xfrm flipH="1" flipV="1">
            <a:off x="7748540" y="7931925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155;p1"/>
          <p:cNvSpPr txBox="1"/>
          <p:nvPr/>
        </p:nvSpPr>
        <p:spPr>
          <a:xfrm>
            <a:off x="2462920" y="4615872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Causes of</a:t>
            </a:r>
          </a:p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 WW2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923623" y="6418256"/>
            <a:ext cx="1041349" cy="1118392"/>
            <a:chOff x="7933850" y="15149783"/>
            <a:chExt cx="1214980" cy="1304869"/>
          </a:xfrm>
        </p:grpSpPr>
        <p:sp>
          <p:nvSpPr>
            <p:cNvPr id="123" name="Google Shape;123;p1"/>
            <p:cNvSpPr/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A1D6F5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/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183;p1"/>
          <p:cNvSpPr txBox="1"/>
          <p:nvPr/>
        </p:nvSpPr>
        <p:spPr>
          <a:xfrm>
            <a:off x="5012544" y="5100288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Terror and propaganda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181;p1"/>
          <p:cNvSpPr txBox="1"/>
          <p:nvPr/>
        </p:nvSpPr>
        <p:spPr>
          <a:xfrm>
            <a:off x="8565460" y="5801276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Germany 1890-1945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4052731" y="9174631"/>
            <a:ext cx="1041349" cy="1118392"/>
            <a:chOff x="7933850" y="15149783"/>
            <a:chExt cx="1214980" cy="1304869"/>
          </a:xfrm>
        </p:grpSpPr>
        <p:sp>
          <p:nvSpPr>
            <p:cNvPr id="112" name="Google Shape;112;p1"/>
            <p:cNvSpPr/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A1D6F5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11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155;p1"/>
          <p:cNvSpPr txBox="1"/>
          <p:nvPr/>
        </p:nvSpPr>
        <p:spPr>
          <a:xfrm>
            <a:off x="1175315" y="553759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Road to war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146;p1"/>
          <p:cNvCxnSpPr/>
          <p:nvPr/>
        </p:nvCxnSpPr>
        <p:spPr>
          <a:xfrm rot="10800000" flipV="1">
            <a:off x="8294642" y="6041187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140;p1"/>
          <p:cNvCxnSpPr/>
          <p:nvPr/>
        </p:nvCxnSpPr>
        <p:spPr>
          <a:xfrm flipH="1">
            <a:off x="7790078" y="5632409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34;p1"/>
          <p:cNvCxnSpPr/>
          <p:nvPr/>
        </p:nvCxnSpPr>
        <p:spPr>
          <a:xfrm>
            <a:off x="4284579" y="5543664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9" name="Google Shape;170;p1"/>
          <p:cNvSpPr txBox="1"/>
          <p:nvPr/>
        </p:nvSpPr>
        <p:spPr>
          <a:xfrm>
            <a:off x="4293487" y="636029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End of unit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140;p1"/>
          <p:cNvCxnSpPr/>
          <p:nvPr/>
        </p:nvCxnSpPr>
        <p:spPr>
          <a:xfrm rot="10800000" flipH="1">
            <a:off x="6202887" y="597146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42;p1"/>
          <p:cNvCxnSpPr/>
          <p:nvPr/>
        </p:nvCxnSpPr>
        <p:spPr>
          <a:xfrm>
            <a:off x="5548277" y="5438871"/>
            <a:ext cx="2828" cy="496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9" name="Google Shape;155;p1"/>
          <p:cNvSpPr txBox="1"/>
          <p:nvPr/>
        </p:nvSpPr>
        <p:spPr>
          <a:xfrm>
            <a:off x="5751835" y="633504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Nazi Germany</a:t>
            </a:r>
            <a:endParaRPr lang="en-US" sz="1200" dirty="0"/>
          </a:p>
        </p:txBody>
      </p:sp>
      <p:cxnSp>
        <p:nvCxnSpPr>
          <p:cNvPr id="250" name="Google Shape;140;p1"/>
          <p:cNvCxnSpPr/>
          <p:nvPr/>
        </p:nvCxnSpPr>
        <p:spPr>
          <a:xfrm rot="10800000" flipH="1">
            <a:off x="4815394" y="601923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134;p1"/>
          <p:cNvCxnSpPr/>
          <p:nvPr/>
        </p:nvCxnSpPr>
        <p:spPr>
          <a:xfrm>
            <a:off x="6812035" y="5560816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3" name="Google Shape;170;p1"/>
          <p:cNvSpPr txBox="1"/>
          <p:nvPr/>
        </p:nvSpPr>
        <p:spPr>
          <a:xfrm>
            <a:off x="6965874" y="649924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Kaiser’s Germany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140;p1"/>
          <p:cNvCxnSpPr/>
          <p:nvPr/>
        </p:nvCxnSpPr>
        <p:spPr>
          <a:xfrm rot="10800000" flipH="1">
            <a:off x="3661717" y="603438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7" name="Google Shape;142;p1"/>
          <p:cNvCxnSpPr/>
          <p:nvPr/>
        </p:nvCxnSpPr>
        <p:spPr>
          <a:xfrm>
            <a:off x="3024134" y="554889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8" name="Google Shape;153;p1"/>
          <p:cNvSpPr txBox="1"/>
          <p:nvPr/>
        </p:nvSpPr>
        <p:spPr>
          <a:xfrm>
            <a:off x="5398564" y="4544676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Medicine stands still</a:t>
            </a:r>
            <a:endParaRPr lang="en-US" sz="1200" dirty="0"/>
          </a:p>
        </p:txBody>
      </p:sp>
      <p:sp>
        <p:nvSpPr>
          <p:cNvPr id="259" name="Google Shape;155;p1"/>
          <p:cNvSpPr txBox="1"/>
          <p:nvPr/>
        </p:nvSpPr>
        <p:spPr>
          <a:xfrm>
            <a:off x="5149009" y="3186310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cs typeface="Calibri"/>
                <a:sym typeface="Calibri"/>
              </a:rPr>
              <a:t>Britain: Health and People</a:t>
            </a:r>
            <a:endParaRPr lang="en-US" sz="1200" b="1" u="sng" dirty="0"/>
          </a:p>
        </p:txBody>
      </p:sp>
      <p:sp>
        <p:nvSpPr>
          <p:cNvPr id="268" name="Google Shape;185;p1"/>
          <p:cNvSpPr txBox="1"/>
          <p:nvPr/>
        </p:nvSpPr>
        <p:spPr>
          <a:xfrm>
            <a:off x="8525713" y="584512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55;p1"/>
          <p:cNvSpPr txBox="1"/>
          <p:nvPr/>
        </p:nvSpPr>
        <p:spPr>
          <a:xfrm>
            <a:off x="8414205" y="2171064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Elizabeth’s early life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146;p1">
            <a:extLst>
              <a:ext uri="{FF2B5EF4-FFF2-40B4-BE49-F238E27FC236}">
                <a16:creationId xmlns:a16="http://schemas.microsoft.com/office/drawing/2014/main" id="{48187F31-6744-401C-BA53-16B2FE3AEF86}"/>
              </a:ext>
            </a:extLst>
          </p:cNvPr>
          <p:cNvCxnSpPr>
            <a:cxnSpLocks/>
          </p:cNvCxnSpPr>
          <p:nvPr/>
        </p:nvCxnSpPr>
        <p:spPr>
          <a:xfrm flipV="1">
            <a:off x="2078700" y="5934915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6" name="Google Shape;134;p1">
            <a:extLst>
              <a:ext uri="{FF2B5EF4-FFF2-40B4-BE49-F238E27FC236}">
                <a16:creationId xmlns:a16="http://schemas.microsoft.com/office/drawing/2014/main" id="{216A85C3-6A49-4CA0-A756-8612608C81FF}"/>
              </a:ext>
            </a:extLst>
          </p:cNvPr>
          <p:cNvCxnSpPr>
            <a:cxnSpLocks/>
          </p:cNvCxnSpPr>
          <p:nvPr/>
        </p:nvCxnSpPr>
        <p:spPr>
          <a:xfrm>
            <a:off x="3499951" y="3591062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140;p1">
            <a:extLst>
              <a:ext uri="{FF2B5EF4-FFF2-40B4-BE49-F238E27FC236}">
                <a16:creationId xmlns:a16="http://schemas.microsoft.com/office/drawing/2014/main" id="{EA243690-60AB-4610-A64D-D9B339F7B6D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57358" y="4210510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1" name="Google Shape;155;p1">
            <a:extLst>
              <a:ext uri="{FF2B5EF4-FFF2-40B4-BE49-F238E27FC236}">
                <a16:creationId xmlns:a16="http://schemas.microsoft.com/office/drawing/2014/main" id="{1E5B9162-9C7B-4AFC-A82E-F0CF19061DA6}"/>
              </a:ext>
            </a:extLst>
          </p:cNvPr>
          <p:cNvSpPr txBox="1"/>
          <p:nvPr/>
        </p:nvSpPr>
        <p:spPr>
          <a:xfrm>
            <a:off x="7595679" y="4432537"/>
            <a:ext cx="1032160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</a:rPr>
              <a:t>A revolution in medicine</a:t>
            </a:r>
            <a:endParaRPr lang="en-US" sz="1200" dirty="0"/>
          </a:p>
        </p:txBody>
      </p:sp>
      <p:sp>
        <p:nvSpPr>
          <p:cNvPr id="272" name="Google Shape;206;p1">
            <a:extLst>
              <a:ext uri="{FF2B5EF4-FFF2-40B4-BE49-F238E27FC236}">
                <a16:creationId xmlns:a16="http://schemas.microsoft.com/office/drawing/2014/main" id="{B51CE54B-F5BF-4C72-88C2-751AA19B4655}"/>
              </a:ext>
            </a:extLst>
          </p:cNvPr>
          <p:cNvSpPr txBox="1"/>
          <p:nvPr/>
        </p:nvSpPr>
        <p:spPr>
          <a:xfrm>
            <a:off x="5885512" y="3368790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Beginnings of change</a:t>
            </a:r>
            <a:endParaRPr lang="en-US" sz="1200" dirty="0"/>
          </a:p>
        </p:txBody>
      </p:sp>
      <p:cxnSp>
        <p:nvCxnSpPr>
          <p:cNvPr id="265" name="Google Shape;144;p1">
            <a:extLst>
              <a:ext uri="{FF2B5EF4-FFF2-40B4-BE49-F238E27FC236}">
                <a16:creationId xmlns:a16="http://schemas.microsoft.com/office/drawing/2014/main" id="{7FC8AA22-CECC-4C46-ABA0-46E9E4B5CB62}"/>
              </a:ext>
            </a:extLst>
          </p:cNvPr>
          <p:cNvCxnSpPr>
            <a:cxnSpLocks/>
          </p:cNvCxnSpPr>
          <p:nvPr/>
        </p:nvCxnSpPr>
        <p:spPr>
          <a:xfrm>
            <a:off x="1886796" y="4194416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Google Shape;155;p1">
            <a:extLst>
              <a:ext uri="{FF2B5EF4-FFF2-40B4-BE49-F238E27FC236}">
                <a16:creationId xmlns:a16="http://schemas.microsoft.com/office/drawing/2014/main" id="{47BB83D4-02A4-4832-924F-ED26FA9D1A76}"/>
              </a:ext>
            </a:extLst>
          </p:cNvPr>
          <p:cNvSpPr txBox="1"/>
          <p:nvPr/>
        </p:nvSpPr>
        <p:spPr>
          <a:xfrm>
            <a:off x="2605828" y="327307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</a:rPr>
              <a:t>Year 11 Entrance Exams- Paper 1</a:t>
            </a:r>
            <a:endParaRPr lang="en-US" sz="1200" dirty="0"/>
          </a:p>
        </p:txBody>
      </p:sp>
      <p:cxnSp>
        <p:nvCxnSpPr>
          <p:cNvPr id="289" name="Google Shape;140;p1"/>
          <p:cNvCxnSpPr/>
          <p:nvPr/>
        </p:nvCxnSpPr>
        <p:spPr>
          <a:xfrm rot="10800000" flipH="1">
            <a:off x="5850950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2;p1"/>
          <p:cNvCxnSpPr/>
          <p:nvPr/>
        </p:nvCxnSpPr>
        <p:spPr>
          <a:xfrm>
            <a:off x="5271528" y="3658862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146;p1"/>
          <p:cNvCxnSpPr/>
          <p:nvPr/>
        </p:nvCxnSpPr>
        <p:spPr>
          <a:xfrm rot="10800000">
            <a:off x="7622378" y="428218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Google Shape;153;p1"/>
          <p:cNvSpPr txBox="1"/>
          <p:nvPr/>
        </p:nvSpPr>
        <p:spPr>
          <a:xfrm>
            <a:off x="4884957" y="3167204"/>
            <a:ext cx="81431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134;p1"/>
          <p:cNvCxnSpPr/>
          <p:nvPr/>
        </p:nvCxnSpPr>
        <p:spPr>
          <a:xfrm flipH="1">
            <a:off x="6292950" y="3801263"/>
            <a:ext cx="6446" cy="3129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40;p1"/>
          <p:cNvCxnSpPr/>
          <p:nvPr/>
        </p:nvCxnSpPr>
        <p:spPr>
          <a:xfrm rot="10800000" flipH="1">
            <a:off x="6965874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2" name="Google Shape;146;p1"/>
          <p:cNvCxnSpPr/>
          <p:nvPr/>
        </p:nvCxnSpPr>
        <p:spPr>
          <a:xfrm rot="10800000" flipV="1">
            <a:off x="8261751" y="399216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5" name="Google Shape;140;p1"/>
          <p:cNvCxnSpPr/>
          <p:nvPr/>
        </p:nvCxnSpPr>
        <p:spPr>
          <a:xfrm flipH="1">
            <a:off x="8611351" y="2566648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134;p1"/>
          <p:cNvCxnSpPr/>
          <p:nvPr/>
        </p:nvCxnSpPr>
        <p:spPr>
          <a:xfrm>
            <a:off x="4315702" y="176790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8" name="Google Shape;140;p1"/>
          <p:cNvCxnSpPr/>
          <p:nvPr/>
        </p:nvCxnSpPr>
        <p:spPr>
          <a:xfrm rot="10800000" flipH="1">
            <a:off x="6234479" y="231687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142;p1"/>
          <p:cNvCxnSpPr/>
          <p:nvPr/>
        </p:nvCxnSpPr>
        <p:spPr>
          <a:xfrm>
            <a:off x="5571096" y="1908348"/>
            <a:ext cx="9362" cy="392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0" name="Google Shape;153;p1"/>
          <p:cNvSpPr txBox="1"/>
          <p:nvPr/>
        </p:nvSpPr>
        <p:spPr>
          <a:xfrm>
            <a:off x="4205480" y="2599058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Paper 1 Revision</a:t>
            </a:r>
            <a:endParaRPr lang="en-US" sz="1200" dirty="0"/>
          </a:p>
        </p:txBody>
      </p:sp>
      <p:sp>
        <p:nvSpPr>
          <p:cNvPr id="311" name="Google Shape;155;p1"/>
          <p:cNvSpPr txBox="1"/>
          <p:nvPr/>
        </p:nvSpPr>
        <p:spPr>
          <a:xfrm>
            <a:off x="5771520" y="2643364"/>
            <a:ext cx="140632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Elizabethan England Question Assessment</a:t>
            </a:r>
            <a:endParaRPr lang="en-US" sz="1200" dirty="0"/>
          </a:p>
        </p:txBody>
      </p:sp>
      <p:cxnSp>
        <p:nvCxnSpPr>
          <p:cNvPr id="312" name="Google Shape;140;p1"/>
          <p:cNvCxnSpPr/>
          <p:nvPr/>
        </p:nvCxnSpPr>
        <p:spPr>
          <a:xfrm rot="10800000" flipH="1">
            <a:off x="4935971" y="232545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3" name="Google Shape;155;p1"/>
          <p:cNvSpPr txBox="1"/>
          <p:nvPr/>
        </p:nvSpPr>
        <p:spPr>
          <a:xfrm>
            <a:off x="3595137" y="144896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</a:rPr>
              <a:t>Paper 2 Revision</a:t>
            </a:r>
          </a:p>
        </p:txBody>
      </p:sp>
      <p:cxnSp>
        <p:nvCxnSpPr>
          <p:cNvPr id="314" name="Google Shape;134;p1"/>
          <p:cNvCxnSpPr/>
          <p:nvPr/>
        </p:nvCxnSpPr>
        <p:spPr>
          <a:xfrm>
            <a:off x="6832901" y="184420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70;p1"/>
          <p:cNvSpPr txBox="1"/>
          <p:nvPr/>
        </p:nvSpPr>
        <p:spPr>
          <a:xfrm>
            <a:off x="6375068" y="151966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Voyages of Discovery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140;p1"/>
          <p:cNvCxnSpPr/>
          <p:nvPr/>
        </p:nvCxnSpPr>
        <p:spPr>
          <a:xfrm rot="10800000" flipH="1">
            <a:off x="3683660" y="232023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155;p1"/>
          <p:cNvSpPr txBox="1"/>
          <p:nvPr/>
        </p:nvSpPr>
        <p:spPr>
          <a:xfrm>
            <a:off x="3367721" y="2680678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  <a:sym typeface="Calibri"/>
              </a:rPr>
              <a:t>GCSE Exams</a:t>
            </a:r>
            <a:endParaRPr lang="en-US" sz="1200" dirty="0"/>
          </a:p>
        </p:txBody>
      </p:sp>
      <p:sp>
        <p:nvSpPr>
          <p:cNvPr id="320" name="Google Shape;155;p1"/>
          <p:cNvSpPr txBox="1"/>
          <p:nvPr/>
        </p:nvSpPr>
        <p:spPr>
          <a:xfrm>
            <a:off x="7871303" y="1466352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A Golden Age?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155;p1"/>
          <p:cNvSpPr txBox="1"/>
          <p:nvPr/>
        </p:nvSpPr>
        <p:spPr>
          <a:xfrm>
            <a:off x="6923716" y="2675905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</a:rPr>
              <a:t>Court and Parliament</a:t>
            </a:r>
          </a:p>
        </p:txBody>
      </p:sp>
      <p:sp>
        <p:nvSpPr>
          <p:cNvPr id="108" name="Google Shape;108;p1"/>
          <p:cNvSpPr/>
          <p:nvPr/>
        </p:nvSpPr>
        <p:spPr>
          <a:xfrm rot="16200000">
            <a:off x="2248667" y="1927945"/>
            <a:ext cx="792736" cy="591705"/>
          </a:xfrm>
          <a:prstGeom prst="triangle">
            <a:avLst>
              <a:gd name="adj" fmla="val 50000"/>
            </a:avLst>
          </a:prstGeom>
          <a:solidFill>
            <a:srgbClr val="6A1B31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B53CF-56C0-4408-8FC2-0783268C8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58" y="1647423"/>
            <a:ext cx="917143" cy="1169679"/>
          </a:xfrm>
          <a:prstGeom prst="rect">
            <a:avLst/>
          </a:prstGeom>
        </p:spPr>
      </p:pic>
      <p:pic>
        <p:nvPicPr>
          <p:cNvPr id="14" name="Picture 2" descr="Image result for history icon">
            <a:extLst>
              <a:ext uri="{FF2B5EF4-FFF2-40B4-BE49-F238E27FC236}">
                <a16:creationId xmlns:a16="http://schemas.microsoft.com/office/drawing/2014/main" id="{C490C90F-5F72-4FAB-BFEF-2CD521FD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94" y="12042913"/>
            <a:ext cx="817617" cy="8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B995E2-1AAB-4521-80B3-91A6E9AC49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157"/>
          <a:stretch/>
        </p:blipFill>
        <p:spPr>
          <a:xfrm>
            <a:off x="7662388" y="14190057"/>
            <a:ext cx="827967" cy="713954"/>
          </a:xfrm>
          <a:prstGeom prst="rect">
            <a:avLst/>
          </a:prstGeom>
        </p:spPr>
      </p:pic>
      <p:pic>
        <p:nvPicPr>
          <p:cNvPr id="1030" name="Picture 6" descr="Image result for tudors icon">
            <a:extLst>
              <a:ext uri="{FF2B5EF4-FFF2-40B4-BE49-F238E27FC236}">
                <a16:creationId xmlns:a16="http://schemas.microsoft.com/office/drawing/2014/main" id="{958162B1-1DBB-4D70-8639-90E91572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85" y="14320085"/>
            <a:ext cx="603225" cy="6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lizabeth i icon">
            <a:extLst>
              <a:ext uri="{FF2B5EF4-FFF2-40B4-BE49-F238E27FC236}">
                <a16:creationId xmlns:a16="http://schemas.microsoft.com/office/drawing/2014/main" id="{FFD85AE3-BB9B-4CFB-8420-EDFA0AA9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74" y="13773544"/>
            <a:ext cx="677068" cy="6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stle icon">
            <a:extLst>
              <a:ext uri="{FF2B5EF4-FFF2-40B4-BE49-F238E27FC236}">
                <a16:creationId xmlns:a16="http://schemas.microsoft.com/office/drawing/2014/main" id="{F5CBC98B-3E52-4623-B4EA-B83E1925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47" y="14132505"/>
            <a:ext cx="724897" cy="7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knights icon">
            <a:extLst>
              <a:ext uri="{FF2B5EF4-FFF2-40B4-BE49-F238E27FC236}">
                <a16:creationId xmlns:a16="http://schemas.microsoft.com/office/drawing/2014/main" id="{5AF9EA38-60DB-45BD-B48C-771BCDF3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62" y="14049454"/>
            <a:ext cx="754001" cy="7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Image result for rat icon">
            <a:extLst>
              <a:ext uri="{FF2B5EF4-FFF2-40B4-BE49-F238E27FC236}">
                <a16:creationId xmlns:a16="http://schemas.microsoft.com/office/drawing/2014/main" id="{0307B608-9E79-4EE7-81A1-5DE79BF3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17" y="14094255"/>
            <a:ext cx="835581" cy="8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ritish empire icon">
            <a:extLst>
              <a:ext uri="{FF2B5EF4-FFF2-40B4-BE49-F238E27FC236}">
                <a16:creationId xmlns:a16="http://schemas.microsoft.com/office/drawing/2014/main" id="{93F73A49-12EB-4F27-81A5-036E0D8F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36" y="10207697"/>
            <a:ext cx="982536" cy="9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Image result for british empire lion icon">
            <a:extLst>
              <a:ext uri="{FF2B5EF4-FFF2-40B4-BE49-F238E27FC236}">
                <a16:creationId xmlns:a16="http://schemas.microsoft.com/office/drawing/2014/main" id="{2E765E7C-2DAF-4ECD-9AA7-0CA996CB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24" y="12427814"/>
            <a:ext cx="695306" cy="5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Image result for slave trade icon">
            <a:extLst>
              <a:ext uri="{FF2B5EF4-FFF2-40B4-BE49-F238E27FC236}">
                <a16:creationId xmlns:a16="http://schemas.microsoft.com/office/drawing/2014/main" id="{53318B40-BEE0-4318-8724-16240D92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99" y="10356868"/>
            <a:ext cx="835406" cy="8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32" descr="World war free icon">
            <a:extLst>
              <a:ext uri="{FF2B5EF4-FFF2-40B4-BE49-F238E27FC236}">
                <a16:creationId xmlns:a16="http://schemas.microsoft.com/office/drawing/2014/main" id="{60C6D511-6A0C-4189-B2E4-F13E6CDD9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0112" y="6744674"/>
            <a:ext cx="967401" cy="9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" name="Picture 34" descr="Image result for war icon">
            <a:extLst>
              <a:ext uri="{FF2B5EF4-FFF2-40B4-BE49-F238E27FC236}">
                <a16:creationId xmlns:a16="http://schemas.microsoft.com/office/drawing/2014/main" id="{DFB93773-D81F-4746-8526-3737B3AC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0" y="8590099"/>
            <a:ext cx="311814" cy="4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ww1 icon">
            <a:extLst>
              <a:ext uri="{FF2B5EF4-FFF2-40B4-BE49-F238E27FC236}">
                <a16:creationId xmlns:a16="http://schemas.microsoft.com/office/drawing/2014/main" id="{AA1C8728-495D-48ED-BD50-E670A750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43" y="10878823"/>
            <a:ext cx="789062" cy="7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swastika icon">
            <a:extLst>
              <a:ext uri="{FF2B5EF4-FFF2-40B4-BE49-F238E27FC236}">
                <a16:creationId xmlns:a16="http://schemas.microsoft.com/office/drawing/2014/main" id="{62D01C2A-520F-4CA0-8D59-D09C89CA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89" y="5558629"/>
            <a:ext cx="546010" cy="5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democracy icon">
            <a:extLst>
              <a:ext uri="{FF2B5EF4-FFF2-40B4-BE49-F238E27FC236}">
                <a16:creationId xmlns:a16="http://schemas.microsoft.com/office/drawing/2014/main" id="{EE80BB19-2FD6-4559-ACF0-DA4E6464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05" y="4944451"/>
            <a:ext cx="870967" cy="8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money icon">
            <a:extLst>
              <a:ext uri="{FF2B5EF4-FFF2-40B4-BE49-F238E27FC236}">
                <a16:creationId xmlns:a16="http://schemas.microsoft.com/office/drawing/2014/main" id="{4ECEB55B-2863-4733-8657-4AEC485E6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4"/>
          <a:stretch/>
        </p:blipFill>
        <p:spPr bwMode="auto">
          <a:xfrm>
            <a:off x="6012521" y="5269475"/>
            <a:ext cx="462076" cy="4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itler icon">
            <a:extLst>
              <a:ext uri="{FF2B5EF4-FFF2-40B4-BE49-F238E27FC236}">
                <a16:creationId xmlns:a16="http://schemas.microsoft.com/office/drawing/2014/main" id="{D13E6FA1-B3F3-46F8-B7E0-A5A38199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0" y="6515223"/>
            <a:ext cx="498313" cy="4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Image result for peace icon">
            <a:extLst>
              <a:ext uri="{FF2B5EF4-FFF2-40B4-BE49-F238E27FC236}">
                <a16:creationId xmlns:a16="http://schemas.microsoft.com/office/drawing/2014/main" id="{B1AB4127-7486-4D01-8AA7-417F29AF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75" y="6424573"/>
            <a:ext cx="521881" cy="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Image result for question mark icon">
            <a:extLst>
              <a:ext uri="{FF2B5EF4-FFF2-40B4-BE49-F238E27FC236}">
                <a16:creationId xmlns:a16="http://schemas.microsoft.com/office/drawing/2014/main" id="{2DA0AA75-4BE8-4FBB-B00F-7BEAEA95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31" y="4078526"/>
            <a:ext cx="607703" cy="6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3FC360-D2A9-4FF9-A5A2-B000B1823F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32810" y="5291054"/>
            <a:ext cx="640255" cy="480824"/>
          </a:xfrm>
          <a:prstGeom prst="rect">
            <a:avLst/>
          </a:prstGeom>
        </p:spPr>
      </p:pic>
      <p:pic>
        <p:nvPicPr>
          <p:cNvPr id="1076" name="Picture 52" descr="Image result for war icon">
            <a:extLst>
              <a:ext uri="{FF2B5EF4-FFF2-40B4-BE49-F238E27FC236}">
                <a16:creationId xmlns:a16="http://schemas.microsoft.com/office/drawing/2014/main" id="{39ABE486-80B2-44E2-9685-1C949ADF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30" y="4858901"/>
            <a:ext cx="750130" cy="7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mage result for war icon">
            <a:extLst>
              <a:ext uri="{FF2B5EF4-FFF2-40B4-BE49-F238E27FC236}">
                <a16:creationId xmlns:a16="http://schemas.microsoft.com/office/drawing/2014/main" id="{8FEEC2A5-C600-4A3C-8D34-A2402CAD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26" y="4466531"/>
            <a:ext cx="604724" cy="5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mage result for elizabeth i icon">
            <a:extLst>
              <a:ext uri="{FF2B5EF4-FFF2-40B4-BE49-F238E27FC236}">
                <a16:creationId xmlns:a16="http://schemas.microsoft.com/office/drawing/2014/main" id="{75B7A9AB-DDFA-4DAD-984C-6644661F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697" y="1661824"/>
            <a:ext cx="581178" cy="5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Image result for parliament icon">
            <a:extLst>
              <a:ext uri="{FF2B5EF4-FFF2-40B4-BE49-F238E27FC236}">
                <a16:creationId xmlns:a16="http://schemas.microsoft.com/office/drawing/2014/main" id="{B8D50100-C1C2-43C2-A3CC-361C8B2F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22" y="2544787"/>
            <a:ext cx="557607" cy="5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Image result for sailing boat icon">
            <a:extLst>
              <a:ext uri="{FF2B5EF4-FFF2-40B4-BE49-F238E27FC236}">
                <a16:creationId xmlns:a16="http://schemas.microsoft.com/office/drawing/2014/main" id="{A33E8667-9433-48EC-A2C1-19C938B3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35" y="1147988"/>
            <a:ext cx="641446" cy="6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Image result for medicine icon">
            <a:extLst>
              <a:ext uri="{FF2B5EF4-FFF2-40B4-BE49-F238E27FC236}">
                <a16:creationId xmlns:a16="http://schemas.microsoft.com/office/drawing/2014/main" id="{AD8D8830-FCB3-447D-A7F9-A8308EC1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52" y="3178332"/>
            <a:ext cx="531755" cy="5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Image result for medicine icon">
            <a:extLst>
              <a:ext uri="{FF2B5EF4-FFF2-40B4-BE49-F238E27FC236}">
                <a16:creationId xmlns:a16="http://schemas.microsoft.com/office/drawing/2014/main" id="{4FFD727E-F4C7-4752-B6A4-2294FE9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11" y="4440387"/>
            <a:ext cx="608200" cy="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Image result for medicine icon">
            <a:extLst>
              <a:ext uri="{FF2B5EF4-FFF2-40B4-BE49-F238E27FC236}">
                <a16:creationId xmlns:a16="http://schemas.microsoft.com/office/drawing/2014/main" id="{343DEC49-3FA3-48A9-BC8B-7FE2C3A5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71" y="3245935"/>
            <a:ext cx="693786" cy="6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Image result for medicine icon">
            <a:extLst>
              <a:ext uri="{FF2B5EF4-FFF2-40B4-BE49-F238E27FC236}">
                <a16:creationId xmlns:a16="http://schemas.microsoft.com/office/drawing/2014/main" id="{BE9C95E9-3394-401C-BE98-859AD857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53" y="4416462"/>
            <a:ext cx="493248" cy="4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Image result for spanish armada icon">
            <a:extLst>
              <a:ext uri="{FF2B5EF4-FFF2-40B4-BE49-F238E27FC236}">
                <a16:creationId xmlns:a16="http://schemas.microsoft.com/office/drawing/2014/main" id="{D2D84610-71BA-4123-B5C4-ED94DD14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16" y="842417"/>
            <a:ext cx="1496229" cy="7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history icon">
            <a:extLst>
              <a:ext uri="{FF2B5EF4-FFF2-40B4-BE49-F238E27FC236}">
                <a16:creationId xmlns:a16="http://schemas.microsoft.com/office/drawing/2014/main" id="{614E03D0-892F-4C5A-B52D-E700ADBB8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8503" r="6212" b="14054"/>
          <a:stretch/>
        </p:blipFill>
        <p:spPr bwMode="auto">
          <a:xfrm>
            <a:off x="1479915" y="247763"/>
            <a:ext cx="1247164" cy="11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1" name="Google Shape;144;p1">
            <a:extLst>
              <a:ext uri="{FF2B5EF4-FFF2-40B4-BE49-F238E27FC236}">
                <a16:creationId xmlns:a16="http://schemas.microsoft.com/office/drawing/2014/main" id="{A6A96041-6A01-456E-A513-2058A5261645}"/>
              </a:ext>
            </a:extLst>
          </p:cNvPr>
          <p:cNvCxnSpPr/>
          <p:nvPr/>
        </p:nvCxnSpPr>
        <p:spPr>
          <a:xfrm>
            <a:off x="1574081" y="1250047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2" name="Google Shape;181;p1">
            <a:extLst>
              <a:ext uri="{FF2B5EF4-FFF2-40B4-BE49-F238E27FC236}">
                <a16:creationId xmlns:a16="http://schemas.microsoft.com/office/drawing/2014/main" id="{07004B75-5EF6-429A-BDF2-8265B2238D8F}"/>
              </a:ext>
            </a:extLst>
          </p:cNvPr>
          <p:cNvSpPr txBox="1"/>
          <p:nvPr/>
        </p:nvSpPr>
        <p:spPr>
          <a:xfrm>
            <a:off x="1000992" y="12055798"/>
            <a:ext cx="116651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How did the </a:t>
            </a:r>
          </a:p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Tudors live?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161;p1">
            <a:extLst>
              <a:ext uri="{FF2B5EF4-FFF2-40B4-BE49-F238E27FC236}">
                <a16:creationId xmlns:a16="http://schemas.microsoft.com/office/drawing/2014/main" id="{E6DE2921-868C-4B7F-A9B1-31B1B47BF2F5}"/>
              </a:ext>
            </a:extLst>
          </p:cNvPr>
          <p:cNvSpPr txBox="1"/>
          <p:nvPr/>
        </p:nvSpPr>
        <p:spPr>
          <a:xfrm>
            <a:off x="2398568" y="1202043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Political changes in 17</a:t>
            </a:r>
            <a:r>
              <a:rPr lang="en-US" sz="943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 Century England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5FE1-18B5-45EE-B665-4E23B6F5749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18656" y="11972031"/>
            <a:ext cx="558470" cy="573770"/>
          </a:xfrm>
          <a:prstGeom prst="rect">
            <a:avLst/>
          </a:prstGeom>
        </p:spPr>
      </p:pic>
      <p:cxnSp>
        <p:nvCxnSpPr>
          <p:cNvPr id="277" name="Google Shape;136;p1">
            <a:extLst>
              <a:ext uri="{FF2B5EF4-FFF2-40B4-BE49-F238E27FC236}">
                <a16:creationId xmlns:a16="http://schemas.microsoft.com/office/drawing/2014/main" id="{32700E88-0EE2-45A0-A2B5-337231AE21F0}"/>
              </a:ext>
            </a:extLst>
          </p:cNvPr>
          <p:cNvCxnSpPr/>
          <p:nvPr/>
        </p:nvCxnSpPr>
        <p:spPr>
          <a:xfrm flipH="1">
            <a:off x="3181474" y="11262515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9" name="Google Shape;170;p1">
            <a:extLst>
              <a:ext uri="{FF2B5EF4-FFF2-40B4-BE49-F238E27FC236}">
                <a16:creationId xmlns:a16="http://schemas.microsoft.com/office/drawing/2014/main" id="{93A83583-EECF-4E88-A9A1-98A0C04506F2}"/>
              </a:ext>
            </a:extLst>
          </p:cNvPr>
          <p:cNvSpPr txBox="1"/>
          <p:nvPr/>
        </p:nvSpPr>
        <p:spPr>
          <a:xfrm>
            <a:off x="1773993" y="1092200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Empire and Industry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Picture 30" descr="Image result for blackpool tower icon">
            <a:extLst>
              <a:ext uri="{FF2B5EF4-FFF2-40B4-BE49-F238E27FC236}">
                <a16:creationId xmlns:a16="http://schemas.microsoft.com/office/drawing/2014/main" id="{59A58087-D282-4476-95BB-0D9DC96B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70" y="10089257"/>
            <a:ext cx="893693" cy="7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6A1DE-D9DE-4480-AB2C-3788FA0E99F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38983" y="11937112"/>
            <a:ext cx="638569" cy="593599"/>
          </a:xfrm>
          <a:prstGeom prst="rect">
            <a:avLst/>
          </a:prstGeom>
        </p:spPr>
      </p:pic>
      <p:sp>
        <p:nvSpPr>
          <p:cNvPr id="282" name="Google Shape;168;p1">
            <a:extLst>
              <a:ext uri="{FF2B5EF4-FFF2-40B4-BE49-F238E27FC236}">
                <a16:creationId xmlns:a16="http://schemas.microsoft.com/office/drawing/2014/main" id="{DFD80D2A-C030-49C3-B633-3D2A49E57ECB}"/>
              </a:ext>
            </a:extLst>
          </p:cNvPr>
          <p:cNvSpPr txBox="1"/>
          <p:nvPr/>
        </p:nvSpPr>
        <p:spPr>
          <a:xfrm>
            <a:off x="7177848" y="1079088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187;p1">
            <a:extLst>
              <a:ext uri="{FF2B5EF4-FFF2-40B4-BE49-F238E27FC236}">
                <a16:creationId xmlns:a16="http://schemas.microsoft.com/office/drawing/2014/main" id="{0A632F82-F6CE-4492-9EDB-299333F8232D}"/>
              </a:ext>
            </a:extLst>
          </p:cNvPr>
          <p:cNvSpPr txBox="1"/>
          <p:nvPr/>
        </p:nvSpPr>
        <p:spPr>
          <a:xfrm>
            <a:off x="8348889" y="1150753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WW1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133;p1">
            <a:extLst>
              <a:ext uri="{FF2B5EF4-FFF2-40B4-BE49-F238E27FC236}">
                <a16:creationId xmlns:a16="http://schemas.microsoft.com/office/drawing/2014/main" id="{DB4C41E6-9E4C-4654-8726-9D92B6DA03F0}"/>
              </a:ext>
            </a:extLst>
          </p:cNvPr>
          <p:cNvCxnSpPr/>
          <p:nvPr/>
        </p:nvCxnSpPr>
        <p:spPr>
          <a:xfrm rot="10800000" flipH="1">
            <a:off x="8561673" y="10687056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</p:cxnSp>
      <p:sp>
        <p:nvSpPr>
          <p:cNvPr id="285" name="Google Shape;168;p1">
            <a:extLst>
              <a:ext uri="{FF2B5EF4-FFF2-40B4-BE49-F238E27FC236}">
                <a16:creationId xmlns:a16="http://schemas.microsoft.com/office/drawing/2014/main" id="{DDD8C1C1-E35D-43E9-801C-2DA287DD022D}"/>
              </a:ext>
            </a:extLst>
          </p:cNvPr>
          <p:cNvSpPr txBox="1"/>
          <p:nvPr/>
        </p:nvSpPr>
        <p:spPr>
          <a:xfrm>
            <a:off x="8705697" y="10222635"/>
            <a:ext cx="557118" cy="66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Douglas Haig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2AFE6-AFF4-4206-862B-5ADF39B198A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85019" y="8857273"/>
            <a:ext cx="557118" cy="557118"/>
          </a:xfrm>
          <a:prstGeom prst="rect">
            <a:avLst/>
          </a:prstGeom>
        </p:spPr>
      </p:pic>
      <p:sp>
        <p:nvSpPr>
          <p:cNvPr id="286" name="Google Shape;168;p1">
            <a:extLst>
              <a:ext uri="{FF2B5EF4-FFF2-40B4-BE49-F238E27FC236}">
                <a16:creationId xmlns:a16="http://schemas.microsoft.com/office/drawing/2014/main" id="{D99C4366-2A61-4B71-99ED-8639E5B5043A}"/>
              </a:ext>
            </a:extLst>
          </p:cNvPr>
          <p:cNvSpPr txBox="1"/>
          <p:nvPr/>
        </p:nvSpPr>
        <p:spPr>
          <a:xfrm>
            <a:off x="7122408" y="1011246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Women’s Suffrage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171;p1">
            <a:extLst>
              <a:ext uri="{FF2B5EF4-FFF2-40B4-BE49-F238E27FC236}">
                <a16:creationId xmlns:a16="http://schemas.microsoft.com/office/drawing/2014/main" id="{EC5ECBB4-8E51-4E9C-AD35-ABE60A446F86}"/>
              </a:ext>
            </a:extLst>
          </p:cNvPr>
          <p:cNvSpPr txBox="1"/>
          <p:nvPr/>
        </p:nvSpPr>
        <p:spPr>
          <a:xfrm>
            <a:off x="7620885" y="879387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Changing rights and roles of women in Britain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A04B2-EE75-4EE3-8AC1-243B91CB97A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72444" y="8951359"/>
            <a:ext cx="493976" cy="596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ADA43-5CDF-466B-8DE6-AB015DF08C0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744724" y="5223093"/>
            <a:ext cx="444123" cy="587809"/>
          </a:xfrm>
          <a:prstGeom prst="rect">
            <a:avLst/>
          </a:prstGeom>
        </p:spPr>
      </p:pic>
      <p:sp>
        <p:nvSpPr>
          <p:cNvPr id="297" name="Google Shape;170;p1">
            <a:extLst>
              <a:ext uri="{FF2B5EF4-FFF2-40B4-BE49-F238E27FC236}">
                <a16:creationId xmlns:a16="http://schemas.microsoft.com/office/drawing/2014/main" id="{EADCBCA9-C798-4C42-AAA8-2A3E4001124E}"/>
              </a:ext>
            </a:extLst>
          </p:cNvPr>
          <p:cNvSpPr txBox="1"/>
          <p:nvPr/>
        </p:nvSpPr>
        <p:spPr>
          <a:xfrm>
            <a:off x="1517617" y="622576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Conflict and Tension exam Question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133;p1">
            <a:extLst>
              <a:ext uri="{FF2B5EF4-FFF2-40B4-BE49-F238E27FC236}">
                <a16:creationId xmlns:a16="http://schemas.microsoft.com/office/drawing/2014/main" id="{110A483D-4F37-4A7D-BB0A-8939CA48D210}"/>
              </a:ext>
            </a:extLst>
          </p:cNvPr>
          <p:cNvCxnSpPr/>
          <p:nvPr/>
        </p:nvCxnSpPr>
        <p:spPr>
          <a:xfrm rot="10800000" flipH="1">
            <a:off x="1860697" y="5376247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16200000"/>
            </a:camera>
            <a:lightRig rig="threePt" dir="t"/>
          </a:scene3d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80612-18AF-46A5-9E50-A8135FC2AD5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525309" y="3382620"/>
            <a:ext cx="614599" cy="353210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82D34CBF-FCA3-4311-B7D6-D8976486DD7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858314" y="2656879"/>
            <a:ext cx="614599" cy="353210"/>
          </a:xfrm>
          <a:prstGeom prst="rect">
            <a:avLst/>
          </a:prstGeom>
        </p:spPr>
      </p:pic>
      <p:sp>
        <p:nvSpPr>
          <p:cNvPr id="327" name="Google Shape;170;p1">
            <a:extLst>
              <a:ext uri="{FF2B5EF4-FFF2-40B4-BE49-F238E27FC236}">
                <a16:creationId xmlns:a16="http://schemas.microsoft.com/office/drawing/2014/main" id="{6A435452-F685-490E-B923-6C13368BBD6D}"/>
              </a:ext>
            </a:extLst>
          </p:cNvPr>
          <p:cNvSpPr txBox="1"/>
          <p:nvPr/>
        </p:nvSpPr>
        <p:spPr>
          <a:xfrm>
            <a:off x="6292950" y="4585617"/>
            <a:ext cx="1281472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Health and the People Question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155;p1">
            <a:extLst>
              <a:ext uri="{FF2B5EF4-FFF2-40B4-BE49-F238E27FC236}">
                <a16:creationId xmlns:a16="http://schemas.microsoft.com/office/drawing/2014/main" id="{4B030CA3-28F7-439E-BED4-30C7B0D04393}"/>
              </a:ext>
            </a:extLst>
          </p:cNvPr>
          <p:cNvSpPr txBox="1"/>
          <p:nvPr/>
        </p:nvSpPr>
        <p:spPr>
          <a:xfrm>
            <a:off x="8362480" y="3786773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cs typeface="Calibri"/>
              </a:rPr>
              <a:t>PPE </a:t>
            </a:r>
            <a:endParaRPr lang="en-US" sz="1200" dirty="0"/>
          </a:p>
        </p:txBody>
      </p:sp>
      <p:pic>
        <p:nvPicPr>
          <p:cNvPr id="330" name="Picture 329">
            <a:extLst>
              <a:ext uri="{FF2B5EF4-FFF2-40B4-BE49-F238E27FC236}">
                <a16:creationId xmlns:a16="http://schemas.microsoft.com/office/drawing/2014/main" id="{2160008F-81F6-42B1-A113-994C3FC69D4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90162" y="3456667"/>
            <a:ext cx="578453" cy="332437"/>
          </a:xfrm>
          <a:prstGeom prst="rect">
            <a:avLst/>
          </a:prstGeom>
        </p:spPr>
      </p:pic>
      <p:cxnSp>
        <p:nvCxnSpPr>
          <p:cNvPr id="331" name="Google Shape;133;p1">
            <a:extLst>
              <a:ext uri="{FF2B5EF4-FFF2-40B4-BE49-F238E27FC236}">
                <a16:creationId xmlns:a16="http://schemas.microsoft.com/office/drawing/2014/main" id="{76E305B7-7DD2-4364-83AC-4BEA6CCC7849}"/>
              </a:ext>
            </a:extLst>
          </p:cNvPr>
          <p:cNvCxnSpPr/>
          <p:nvPr/>
        </p:nvCxnSpPr>
        <p:spPr>
          <a:xfrm rot="10800000" flipH="1">
            <a:off x="8052589" y="3081836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16200000"/>
            </a:camera>
            <a:lightRig rig="threePt" dir="t"/>
          </a:scene3d>
        </p:spPr>
      </p:cxnSp>
      <p:sp>
        <p:nvSpPr>
          <p:cNvPr id="332" name="Google Shape;155;p1">
            <a:extLst>
              <a:ext uri="{FF2B5EF4-FFF2-40B4-BE49-F238E27FC236}">
                <a16:creationId xmlns:a16="http://schemas.microsoft.com/office/drawing/2014/main" id="{55E0F5AF-5925-43FD-811D-DFCDAD3410F4}"/>
              </a:ext>
            </a:extLst>
          </p:cNvPr>
          <p:cNvSpPr txBox="1"/>
          <p:nvPr/>
        </p:nvSpPr>
        <p:spPr>
          <a:xfrm>
            <a:off x="7144815" y="3017954"/>
            <a:ext cx="881102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Elizabethan England 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146;p1">
            <a:extLst>
              <a:ext uri="{FF2B5EF4-FFF2-40B4-BE49-F238E27FC236}">
                <a16:creationId xmlns:a16="http://schemas.microsoft.com/office/drawing/2014/main" id="{B7ABFF3B-1D04-4101-B9F2-9E4E9860BED6}"/>
              </a:ext>
            </a:extLst>
          </p:cNvPr>
          <p:cNvCxnSpPr>
            <a:cxnSpLocks/>
          </p:cNvCxnSpPr>
          <p:nvPr/>
        </p:nvCxnSpPr>
        <p:spPr>
          <a:xfrm flipV="1">
            <a:off x="7669425" y="2513921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4" name="Google Shape;140;p1">
            <a:extLst>
              <a:ext uri="{FF2B5EF4-FFF2-40B4-BE49-F238E27FC236}">
                <a16:creationId xmlns:a16="http://schemas.microsoft.com/office/drawing/2014/main" id="{F3BF6F86-25CD-40FF-9FFC-F172272A41A6}"/>
              </a:ext>
            </a:extLst>
          </p:cNvPr>
          <p:cNvCxnSpPr/>
          <p:nvPr/>
        </p:nvCxnSpPr>
        <p:spPr>
          <a:xfrm flipH="1">
            <a:off x="7814238" y="1721033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35" name="Picture 58" descr="Image result for drama icon">
            <a:extLst>
              <a:ext uri="{FF2B5EF4-FFF2-40B4-BE49-F238E27FC236}">
                <a16:creationId xmlns:a16="http://schemas.microsoft.com/office/drawing/2014/main" id="{73E69E54-8CAD-48C3-B39C-A4F443FB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12" y="1200864"/>
            <a:ext cx="561368" cy="7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15D2519E-769A-4034-86A0-F30961729EC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04982" y="2681526"/>
            <a:ext cx="481026" cy="332437"/>
          </a:xfrm>
          <a:prstGeom prst="rect">
            <a:avLst/>
          </a:prstGeom>
        </p:spPr>
      </p:pic>
      <p:sp>
        <p:nvSpPr>
          <p:cNvPr id="337" name="Google Shape;155;p1">
            <a:extLst>
              <a:ext uri="{FF2B5EF4-FFF2-40B4-BE49-F238E27FC236}">
                <a16:creationId xmlns:a16="http://schemas.microsoft.com/office/drawing/2014/main" id="{548030BA-5966-4839-96C5-1679AC2F1709}"/>
              </a:ext>
            </a:extLst>
          </p:cNvPr>
          <p:cNvSpPr txBox="1"/>
          <p:nvPr/>
        </p:nvSpPr>
        <p:spPr>
          <a:xfrm>
            <a:off x="5135056" y="1559867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Historical Environment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440B06-5B1D-41F1-A847-7B78BC18A87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434779" y="1274131"/>
            <a:ext cx="491057" cy="386316"/>
          </a:xfrm>
          <a:prstGeom prst="rect">
            <a:avLst/>
          </a:prstGeom>
        </p:spPr>
      </p:pic>
      <p:sp>
        <p:nvSpPr>
          <p:cNvPr id="339" name="Google Shape;181;p1">
            <a:extLst>
              <a:ext uri="{FF2B5EF4-FFF2-40B4-BE49-F238E27FC236}">
                <a16:creationId xmlns:a16="http://schemas.microsoft.com/office/drawing/2014/main" id="{D41D524D-E52D-4D2A-B843-381BBE3AAC73}"/>
              </a:ext>
            </a:extLst>
          </p:cNvPr>
          <p:cNvSpPr txBox="1"/>
          <p:nvPr/>
        </p:nvSpPr>
        <p:spPr>
          <a:xfrm>
            <a:off x="2600452" y="9061391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The Holocaust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007F2-C75F-4B48-ADED-BD2BBDECDCF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35816" y="8699975"/>
            <a:ext cx="841653" cy="381727"/>
          </a:xfrm>
          <a:prstGeom prst="rect">
            <a:avLst/>
          </a:prstGeom>
        </p:spPr>
      </p:pic>
      <p:sp>
        <p:nvSpPr>
          <p:cNvPr id="341" name="Google Shape;182;p1">
            <a:extLst>
              <a:ext uri="{FF2B5EF4-FFF2-40B4-BE49-F238E27FC236}">
                <a16:creationId xmlns:a16="http://schemas.microsoft.com/office/drawing/2014/main" id="{23AF8745-44E4-4CDC-A8C9-24A2649C9B16}"/>
              </a:ext>
            </a:extLst>
          </p:cNvPr>
          <p:cNvSpPr txBox="1"/>
          <p:nvPr/>
        </p:nvSpPr>
        <p:spPr>
          <a:xfrm>
            <a:off x="2713378" y="8074031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Early Migration to Britain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134;p1">
            <a:extLst>
              <a:ext uri="{FF2B5EF4-FFF2-40B4-BE49-F238E27FC236}">
                <a16:creationId xmlns:a16="http://schemas.microsoft.com/office/drawing/2014/main" id="{476DA6AC-5344-43AD-AF1C-FB4F87A664AC}"/>
              </a:ext>
            </a:extLst>
          </p:cNvPr>
          <p:cNvCxnSpPr/>
          <p:nvPr/>
        </p:nvCxnSpPr>
        <p:spPr>
          <a:xfrm>
            <a:off x="2062622" y="1194508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2400000"/>
            </a:camera>
            <a:lightRig rig="threePt" dir="t"/>
          </a:scene3d>
        </p:spPr>
      </p:cxnSp>
      <p:sp>
        <p:nvSpPr>
          <p:cNvPr id="343" name="Google Shape;182;p1">
            <a:extLst>
              <a:ext uri="{FF2B5EF4-FFF2-40B4-BE49-F238E27FC236}">
                <a16:creationId xmlns:a16="http://schemas.microsoft.com/office/drawing/2014/main" id="{6508EA03-F75E-46D6-B979-BEB79202047A}"/>
              </a:ext>
            </a:extLst>
          </p:cNvPr>
          <p:cNvSpPr txBox="1"/>
          <p:nvPr/>
        </p:nvSpPr>
        <p:spPr>
          <a:xfrm>
            <a:off x="2777028" y="7024532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943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 Century Migration to Britain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B505D0-D833-4247-98AA-8D682B26ADB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468469" y="7317657"/>
            <a:ext cx="586172" cy="286315"/>
          </a:xfrm>
          <a:prstGeom prst="rect">
            <a:avLst/>
          </a:prstGeom>
        </p:spPr>
      </p:pic>
      <p:sp>
        <p:nvSpPr>
          <p:cNvPr id="344" name="Google Shape;182;p1">
            <a:extLst>
              <a:ext uri="{FF2B5EF4-FFF2-40B4-BE49-F238E27FC236}">
                <a16:creationId xmlns:a16="http://schemas.microsoft.com/office/drawing/2014/main" id="{1D23F886-248C-43E8-B725-7E88F98F44C1}"/>
              </a:ext>
            </a:extLst>
          </p:cNvPr>
          <p:cNvSpPr txBox="1"/>
          <p:nvPr/>
        </p:nvSpPr>
        <p:spPr>
          <a:xfrm>
            <a:off x="4440184" y="8188065"/>
            <a:ext cx="104134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Changing American Foreign Policy since 1900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170;p1">
            <a:extLst>
              <a:ext uri="{FF2B5EF4-FFF2-40B4-BE49-F238E27FC236}">
                <a16:creationId xmlns:a16="http://schemas.microsoft.com/office/drawing/2014/main" id="{902D62C6-A391-4B43-BE46-AA6ADB6EE837}"/>
              </a:ext>
            </a:extLst>
          </p:cNvPr>
          <p:cNvSpPr txBox="1"/>
          <p:nvPr/>
        </p:nvSpPr>
        <p:spPr>
          <a:xfrm>
            <a:off x="6356024" y="70786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End of unit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170;p1">
            <a:extLst>
              <a:ext uri="{FF2B5EF4-FFF2-40B4-BE49-F238E27FC236}">
                <a16:creationId xmlns:a16="http://schemas.microsoft.com/office/drawing/2014/main" id="{5F15F34D-C232-498D-9A0C-96FCABACF163}"/>
              </a:ext>
            </a:extLst>
          </p:cNvPr>
          <p:cNvSpPr txBox="1"/>
          <p:nvPr/>
        </p:nvSpPr>
        <p:spPr>
          <a:xfrm>
            <a:off x="5187884" y="700674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American Policy pre 1945.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170;p1">
            <a:extLst>
              <a:ext uri="{FF2B5EF4-FFF2-40B4-BE49-F238E27FC236}">
                <a16:creationId xmlns:a16="http://schemas.microsoft.com/office/drawing/2014/main" id="{BA22FBF3-3FF8-4D06-84E0-5ED9C400B76D}"/>
              </a:ext>
            </a:extLst>
          </p:cNvPr>
          <p:cNvSpPr txBox="1"/>
          <p:nvPr/>
        </p:nvSpPr>
        <p:spPr>
          <a:xfrm>
            <a:off x="6084292" y="818203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American Policy post 1945.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" descr="Image result for usa flag">
            <a:extLst>
              <a:ext uri="{FF2B5EF4-FFF2-40B4-BE49-F238E27FC236}">
                <a16:creationId xmlns:a16="http://schemas.microsoft.com/office/drawing/2014/main" id="{723846AF-2EB6-4CC3-B11D-8202AE1C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97" y="8172730"/>
            <a:ext cx="471904" cy="2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465B05-50F7-4ED9-AA7D-946EEF01F1E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903545" y="7096803"/>
            <a:ext cx="570598" cy="526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83FAF7-DAEF-4A6D-8E21-B6A18A1DF54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830527" y="8171791"/>
            <a:ext cx="618053" cy="558537"/>
          </a:xfrm>
          <a:prstGeom prst="rect">
            <a:avLst/>
          </a:prstGeom>
        </p:spPr>
      </p:pic>
      <p:sp>
        <p:nvSpPr>
          <p:cNvPr id="348" name="Google Shape;182;p1">
            <a:extLst>
              <a:ext uri="{FF2B5EF4-FFF2-40B4-BE49-F238E27FC236}">
                <a16:creationId xmlns:a16="http://schemas.microsoft.com/office/drawing/2014/main" id="{034B055C-741E-4035-A739-289B9CDF1C86}"/>
              </a:ext>
            </a:extLst>
          </p:cNvPr>
          <p:cNvSpPr txBox="1"/>
          <p:nvPr/>
        </p:nvSpPr>
        <p:spPr>
          <a:xfrm>
            <a:off x="7696515" y="8170133"/>
            <a:ext cx="104134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u="sng" dirty="0">
                <a:latin typeface="Calibri"/>
                <a:ea typeface="Calibri"/>
                <a:cs typeface="Calibri"/>
                <a:sym typeface="Calibri"/>
              </a:rPr>
              <a:t>Britain’s Place in the world post 1945.</a:t>
            </a:r>
            <a:endParaRPr sz="94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E96547-8AB5-459A-B811-6BABE04895A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659899" y="8203604"/>
            <a:ext cx="539150" cy="548778"/>
          </a:xfrm>
          <a:prstGeom prst="rect">
            <a:avLst/>
          </a:prstGeom>
        </p:spPr>
      </p:pic>
      <p:cxnSp>
        <p:nvCxnSpPr>
          <p:cNvPr id="246" name="Google Shape;109;p1">
            <a:extLst>
              <a:ext uri="{FF2B5EF4-FFF2-40B4-BE49-F238E27FC236}">
                <a16:creationId xmlns:a16="http://schemas.microsoft.com/office/drawing/2014/main" id="{C8EB967B-E19E-4CAD-8ED7-218E047E013D}"/>
              </a:ext>
            </a:extLst>
          </p:cNvPr>
          <p:cNvCxnSpPr/>
          <p:nvPr/>
        </p:nvCxnSpPr>
        <p:spPr>
          <a:xfrm rot="10800000" flipH="1">
            <a:off x="5684010" y="13640740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5" name="Google Shape;166;p1">
            <a:extLst>
              <a:ext uri="{FF2B5EF4-FFF2-40B4-BE49-F238E27FC236}">
                <a16:creationId xmlns:a16="http://schemas.microsoft.com/office/drawing/2014/main" id="{330C3C0A-05C5-4CB6-AC99-8898EB0B5206}"/>
              </a:ext>
            </a:extLst>
          </p:cNvPr>
          <p:cNvSpPr txBox="1"/>
          <p:nvPr/>
        </p:nvSpPr>
        <p:spPr>
          <a:xfrm>
            <a:off x="1241854" y="12820055"/>
            <a:ext cx="805822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Henry VIII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44;p1">
            <a:extLst>
              <a:ext uri="{FF2B5EF4-FFF2-40B4-BE49-F238E27FC236}">
                <a16:creationId xmlns:a16="http://schemas.microsoft.com/office/drawing/2014/main" id="{F546778E-FE3F-405B-8EBB-164B9C7FC1E1}"/>
              </a:ext>
            </a:extLst>
          </p:cNvPr>
          <p:cNvCxnSpPr>
            <a:cxnSpLocks/>
          </p:cNvCxnSpPr>
          <p:nvPr/>
        </p:nvCxnSpPr>
        <p:spPr>
          <a:xfrm rot="17400000">
            <a:off x="1861711" y="13088019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7" name="Google Shape;134;p1">
            <a:extLst>
              <a:ext uri="{FF2B5EF4-FFF2-40B4-BE49-F238E27FC236}">
                <a16:creationId xmlns:a16="http://schemas.microsoft.com/office/drawing/2014/main" id="{FEF2ECCC-7517-4B53-9C0B-EAE3624E1CE6}"/>
              </a:ext>
            </a:extLst>
          </p:cNvPr>
          <p:cNvCxnSpPr/>
          <p:nvPr/>
        </p:nvCxnSpPr>
        <p:spPr>
          <a:xfrm>
            <a:off x="2805503" y="11315633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  <a:scene3d>
            <a:camera prst="orthographicFront">
              <a:rot lat="0" lon="0" rev="2400000"/>
            </a:camera>
            <a:lightRig rig="threePt" dir="t"/>
          </a:scene3d>
        </p:spPr>
      </p:cxnSp>
      <p:sp>
        <p:nvSpPr>
          <p:cNvPr id="275" name="Google Shape;170;p1">
            <a:extLst>
              <a:ext uri="{FF2B5EF4-FFF2-40B4-BE49-F238E27FC236}">
                <a16:creationId xmlns:a16="http://schemas.microsoft.com/office/drawing/2014/main" id="{7313E6C5-B89B-42F9-8D3A-AFE3FD4E177D}"/>
              </a:ext>
            </a:extLst>
          </p:cNvPr>
          <p:cNvSpPr txBox="1"/>
          <p:nvPr/>
        </p:nvSpPr>
        <p:spPr>
          <a:xfrm>
            <a:off x="2941831" y="10695737"/>
            <a:ext cx="720612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Cotton Mills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166;p1">
            <a:extLst>
              <a:ext uri="{FF2B5EF4-FFF2-40B4-BE49-F238E27FC236}">
                <a16:creationId xmlns:a16="http://schemas.microsoft.com/office/drawing/2014/main" id="{378C1448-EFB9-443F-98C6-55B095320A10}"/>
              </a:ext>
            </a:extLst>
          </p:cNvPr>
          <p:cNvSpPr txBox="1"/>
          <p:nvPr/>
        </p:nvSpPr>
        <p:spPr>
          <a:xfrm>
            <a:off x="3508165" y="10739266"/>
            <a:ext cx="752947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Whole School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136;p1">
            <a:extLst>
              <a:ext uri="{FF2B5EF4-FFF2-40B4-BE49-F238E27FC236}">
                <a16:creationId xmlns:a16="http://schemas.microsoft.com/office/drawing/2014/main" id="{2C33F5AE-E2BE-466C-98B6-A15F218BD9C8}"/>
              </a:ext>
            </a:extLst>
          </p:cNvPr>
          <p:cNvCxnSpPr/>
          <p:nvPr/>
        </p:nvCxnSpPr>
        <p:spPr>
          <a:xfrm>
            <a:off x="3791587" y="11245763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36;p1">
            <a:extLst>
              <a:ext uri="{FF2B5EF4-FFF2-40B4-BE49-F238E27FC236}">
                <a16:creationId xmlns:a16="http://schemas.microsoft.com/office/drawing/2014/main" id="{28A0B0B8-B5D4-4DBE-A6F0-4F491F99B0E8}"/>
              </a:ext>
            </a:extLst>
          </p:cNvPr>
          <p:cNvCxnSpPr/>
          <p:nvPr/>
        </p:nvCxnSpPr>
        <p:spPr>
          <a:xfrm flipH="1">
            <a:off x="7158442" y="11233663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Google Shape;181;p1">
            <a:extLst>
              <a:ext uri="{FF2B5EF4-FFF2-40B4-BE49-F238E27FC236}">
                <a16:creationId xmlns:a16="http://schemas.microsoft.com/office/drawing/2014/main" id="{1EDB8D91-2E48-48F6-89A1-05B646F7CE51}"/>
              </a:ext>
            </a:extLst>
          </p:cNvPr>
          <p:cNvSpPr txBox="1"/>
          <p:nvPr/>
        </p:nvSpPr>
        <p:spPr>
          <a:xfrm>
            <a:off x="1193907" y="8098740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Holocaust Time to Shine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146;p1">
            <a:extLst>
              <a:ext uri="{FF2B5EF4-FFF2-40B4-BE49-F238E27FC236}">
                <a16:creationId xmlns:a16="http://schemas.microsoft.com/office/drawing/2014/main" id="{06C94B62-AE25-4BAD-ADAC-95ACE9633C42}"/>
              </a:ext>
            </a:extLst>
          </p:cNvPr>
          <p:cNvCxnSpPr>
            <a:cxnSpLocks/>
          </p:cNvCxnSpPr>
          <p:nvPr/>
        </p:nvCxnSpPr>
        <p:spPr>
          <a:xfrm flipV="1">
            <a:off x="7669424" y="6219843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44;p1">
            <a:extLst>
              <a:ext uri="{FF2B5EF4-FFF2-40B4-BE49-F238E27FC236}">
                <a16:creationId xmlns:a16="http://schemas.microsoft.com/office/drawing/2014/main" id="{883D5D9C-A24D-4123-B27B-C97E319A52F9}"/>
              </a:ext>
            </a:extLst>
          </p:cNvPr>
          <p:cNvCxnSpPr>
            <a:cxnSpLocks/>
          </p:cNvCxnSpPr>
          <p:nvPr/>
        </p:nvCxnSpPr>
        <p:spPr>
          <a:xfrm>
            <a:off x="2339309" y="3708929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Google Shape;170;p1">
            <a:extLst>
              <a:ext uri="{FF2B5EF4-FFF2-40B4-BE49-F238E27FC236}">
                <a16:creationId xmlns:a16="http://schemas.microsoft.com/office/drawing/2014/main" id="{7E283277-BC1A-45FC-B410-B2EBA18323A9}"/>
              </a:ext>
            </a:extLst>
          </p:cNvPr>
          <p:cNvSpPr txBox="1"/>
          <p:nvPr/>
        </p:nvSpPr>
        <p:spPr>
          <a:xfrm>
            <a:off x="1537004" y="298743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latin typeface="Calibri"/>
                <a:ea typeface="Calibri"/>
                <a:cs typeface="Calibri"/>
                <a:sym typeface="Calibri"/>
              </a:rPr>
              <a:t>Conflict and Tension exam Question Assessment</a:t>
            </a:r>
            <a:endParaRPr sz="943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321a329-dd79-47ec-8cb8-6c811c8fb445">
      <UserInfo>
        <DisplayName/>
        <AccountId xsi:nil="true"/>
        <AccountType/>
      </UserInfo>
    </Owner>
    <Students xmlns="2321a329-dd79-47ec-8cb8-6c811c8fb445">
      <UserInfo>
        <DisplayName/>
        <AccountId xsi:nil="true"/>
        <AccountType/>
      </UserInfo>
    </Students>
    <Has_Teacher_Only_SectionGroup xmlns="2321a329-dd79-47ec-8cb8-6c811c8fb445" xsi:nil="true"/>
    <FolderType xmlns="2321a329-dd79-47ec-8cb8-6c811c8fb445" xsi:nil="true"/>
    <CultureName xmlns="2321a329-dd79-47ec-8cb8-6c811c8fb445" xsi:nil="true"/>
    <DefaultSectionNames xmlns="2321a329-dd79-47ec-8cb8-6c811c8fb445" xsi:nil="true"/>
    <Invited_Students xmlns="2321a329-dd79-47ec-8cb8-6c811c8fb445" xsi:nil="true"/>
    <Self_Registration_Enabled xmlns="2321a329-dd79-47ec-8cb8-6c811c8fb445" xsi:nil="true"/>
    <AppVersion xmlns="2321a329-dd79-47ec-8cb8-6c811c8fb445" xsi:nil="true"/>
    <NotebookType xmlns="2321a329-dd79-47ec-8cb8-6c811c8fb445" xsi:nil="true"/>
    <Teachers xmlns="2321a329-dd79-47ec-8cb8-6c811c8fb445">
      <UserInfo>
        <DisplayName/>
        <AccountId xsi:nil="true"/>
        <AccountType/>
      </UserInfo>
    </Teachers>
    <Student_Groups xmlns="2321a329-dd79-47ec-8cb8-6c811c8fb445">
      <UserInfo>
        <DisplayName/>
        <AccountId xsi:nil="true"/>
        <AccountType/>
      </UserInfo>
    </Student_Groups>
    <Invited_Teachers xmlns="2321a329-dd79-47ec-8cb8-6c811c8fb4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055AE44F6CD4ABACAD612384CC086" ma:contentTypeVersion="18" ma:contentTypeDescription="Create a new document." ma:contentTypeScope="" ma:versionID="1d9a2eaf9166fdd6ef5d73e49aee1c0e">
  <xsd:schema xmlns:xsd="http://www.w3.org/2001/XMLSchema" xmlns:xs="http://www.w3.org/2001/XMLSchema" xmlns:p="http://schemas.microsoft.com/office/2006/metadata/properties" xmlns:ns3="1bef7c60-e893-4760-8999-7f8777c7509d" xmlns:ns4="2321a329-dd79-47ec-8cb8-6c811c8fb445" targetNamespace="http://schemas.microsoft.com/office/2006/metadata/properties" ma:root="true" ma:fieldsID="99d0805d9913ff39260f118554239338" ns3:_="" ns4:_="">
    <xsd:import namespace="1bef7c60-e893-4760-8999-7f8777c7509d"/>
    <xsd:import namespace="2321a329-dd79-47ec-8cb8-6c811c8fb4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f7c60-e893-4760-8999-7f8777c750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1a329-dd79-47ec-8cb8-6c811c8fb44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72D45-8D8E-4F4D-AEE4-B8573BA996A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321a329-dd79-47ec-8cb8-6c811c8fb445"/>
    <ds:schemaRef ds:uri="1bef7c60-e893-4760-8999-7f8777c7509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86E3F2-426E-4594-B375-6EEC0C511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070F0-32E6-4AE0-BFBF-F22DF9D58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f7c60-e893-4760-8999-7f8777c7509d"/>
    <ds:schemaRef ds:uri="2321a329-dd79-47ec-8cb8-6c811c8fb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311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Overlock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David Carter</cp:lastModifiedBy>
  <cp:revision>50</cp:revision>
  <dcterms:created xsi:type="dcterms:W3CDTF">2018-02-08T08:28:53Z</dcterms:created>
  <dcterms:modified xsi:type="dcterms:W3CDTF">2023-09-21T14:22:40Z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0x010100A85055AE44F6CD4ABACAD612384CC086</vt:lpwstr>
  </property>
</Properties>
</file>