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6" r:id="rId2"/>
    <p:sldId id="304" r:id="rId3"/>
    <p:sldId id="314" r:id="rId4"/>
    <p:sldId id="305" r:id="rId5"/>
    <p:sldId id="306" r:id="rId6"/>
    <p:sldId id="307" r:id="rId7"/>
    <p:sldId id="308" r:id="rId8"/>
    <p:sldId id="309" r:id="rId9"/>
    <p:sldId id="310" r:id="rId10"/>
    <p:sldId id="311" r:id="rId11"/>
    <p:sldId id="312"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63" d="100"/>
          <a:sy n="63" d="100"/>
        </p:scale>
        <p:origin x="65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17D012C3-E023-4B13-83FE-2B5BCC90DCF3}" type="datetimeFigureOut">
              <a:rPr lang="en-GB" smtClean="0"/>
              <a:t>30/10/2022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EA0D8D1-6368-41CD-B2F9-CD6683454696}" type="slidenum">
              <a:rPr lang="en-GB" smtClean="0"/>
              <a:t>‹#›</a:t>
            </a:fld>
            <a:endParaRPr lang="en-GB"/>
          </a:p>
        </p:txBody>
      </p:sp>
    </p:spTree>
    <p:extLst>
      <p:ext uri="{BB962C8B-B14F-4D97-AF65-F5344CB8AC3E}">
        <p14:creationId xmlns:p14="http://schemas.microsoft.com/office/powerpoint/2010/main" val="38319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Ø"/>
            </a:pPr>
            <a:r>
              <a:rPr lang="en-US" dirty="0"/>
              <a:t>If you are “only 5 minutes” late to your lessons, this equates to over 400 hours of lost learning over 5 years.</a:t>
            </a:r>
          </a:p>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t>If you are “only 2 minutes” late to every lesson for a year, this equates to over 30 hours of lost learning time. </a:t>
            </a:r>
            <a:endParaRPr lang="en-GB" dirty="0"/>
          </a:p>
        </p:txBody>
      </p:sp>
      <p:sp>
        <p:nvSpPr>
          <p:cNvPr id="4" name="Slide Number Placeholder 3"/>
          <p:cNvSpPr>
            <a:spLocks noGrp="1"/>
          </p:cNvSpPr>
          <p:nvPr>
            <p:ph type="sldNum" sz="quarter" idx="5"/>
          </p:nvPr>
        </p:nvSpPr>
        <p:spPr/>
        <p:txBody>
          <a:bodyPr/>
          <a:lstStyle/>
          <a:p>
            <a:fld id="{6EA0D8D1-6368-41CD-B2F9-CD6683454696}" type="slidenum">
              <a:rPr lang="en-GB" smtClean="0"/>
              <a:t>5</a:t>
            </a:fld>
            <a:endParaRPr lang="en-GB"/>
          </a:p>
        </p:txBody>
      </p:sp>
    </p:spTree>
    <p:extLst>
      <p:ext uri="{BB962C8B-B14F-4D97-AF65-F5344CB8AC3E}">
        <p14:creationId xmlns:p14="http://schemas.microsoft.com/office/powerpoint/2010/main" val="276948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81A1C6A-D67D-4980-A2C2-448FBDA7767E}" type="datetimeFigureOut">
              <a:rPr lang="en-GB" smtClean="0"/>
              <a:t>30/10/2022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262647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1A1C6A-D67D-4980-A2C2-448FBDA7767E}" type="datetimeFigureOut">
              <a:rPr lang="en-GB" smtClean="0"/>
              <a:t>30/10/2022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62361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1A1C6A-D67D-4980-A2C2-448FBDA7767E}" type="datetimeFigureOut">
              <a:rPr lang="en-GB" smtClean="0"/>
              <a:t>30/10/2022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40751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Image result for aspire academy blackpool">
            <a:extLst>
              <a:ext uri="{FF2B5EF4-FFF2-40B4-BE49-F238E27FC236}">
                <a16:creationId xmlns:a16="http://schemas.microsoft.com/office/drawing/2014/main" id="{B81AE423-580E-41FC-907F-F6A67F0B80E8}"/>
              </a:ext>
            </a:extLst>
          </p:cNvPr>
          <p:cNvPicPr>
            <a:picLocks noChangeAspect="1" noChangeArrowheads="1"/>
          </p:cNvPicPr>
          <p:nvPr userDrawn="1"/>
        </p:nvPicPr>
        <p:blipFill>
          <a:blip r:embed="rId2">
            <a:alphaModFix amt="25000"/>
            <a:extLst>
              <a:ext uri="{28A0092B-C50C-407E-A947-70E740481C1C}">
                <a14:useLocalDpi xmlns:a14="http://schemas.microsoft.com/office/drawing/2010/main" val="0"/>
              </a:ext>
            </a:extLst>
          </a:blip>
          <a:srcRect/>
          <a:stretch>
            <a:fillRect/>
          </a:stretch>
        </p:blipFill>
        <p:spPr bwMode="auto">
          <a:xfrm>
            <a:off x="3220810" y="2423150"/>
            <a:ext cx="6817179" cy="258295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6129" y="0"/>
            <a:ext cx="1086131" cy="5410904"/>
          </a:xfrm>
          <a:prstGeom prst="rect">
            <a:avLst/>
          </a:prstGeom>
          <a:solidFill>
            <a:srgbClr val="A26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231900" y="1244600"/>
            <a:ext cx="10795000" cy="4932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Rectangle 14"/>
          <p:cNvSpPr/>
          <p:nvPr userDrawn="1"/>
        </p:nvSpPr>
        <p:spPr>
          <a:xfrm>
            <a:off x="0" y="5410904"/>
            <a:ext cx="1080002" cy="1447096"/>
          </a:xfrm>
          <a:prstGeom prst="rect">
            <a:avLst/>
          </a:prstGeom>
          <a:solidFill>
            <a:srgbClr val="A26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userDrawn="1"/>
        </p:nvSpPr>
        <p:spPr>
          <a:xfrm>
            <a:off x="1080002" y="6349254"/>
            <a:ext cx="11111998" cy="504000"/>
          </a:xfrm>
          <a:prstGeom prst="rect">
            <a:avLst/>
          </a:prstGeom>
          <a:solidFill>
            <a:srgbClr val="030303"/>
          </a:solidFill>
        </p:spPr>
        <p:txBody>
          <a:bodyPr vert="horz" lIns="91440" tIns="45720" rIns="91440" bIns="45720" rtlCol="0" anchor="ctr"/>
          <a:lstStyle>
            <a:defPPr>
              <a:defRPr lang="en-US"/>
            </a:defPPr>
            <a:lvl1pPr algn="ctr">
              <a:defRPr>
                <a:solidFill>
                  <a:srgbClr val="121A51"/>
                </a:solidFill>
                <a:latin typeface="Arial" panose="020B0604020202020204" pitchFamily="34" charset="0"/>
                <a:cs typeface="Arial" panose="020B0604020202020204" pitchFamily="34" charset="0"/>
              </a:defRPr>
            </a:lvl1pPr>
          </a:lstStyle>
          <a:p>
            <a:pPr lvl="0" algn="ctr"/>
            <a:r>
              <a:rPr lang="en-GB" dirty="0">
                <a:solidFill>
                  <a:schemeClr val="bg1"/>
                </a:solidFill>
              </a:rPr>
              <a:t>“Success, nothing less”</a:t>
            </a:r>
          </a:p>
        </p:txBody>
      </p:sp>
      <p:sp>
        <p:nvSpPr>
          <p:cNvPr id="2" name="Title 1"/>
          <p:cNvSpPr>
            <a:spLocks noGrp="1"/>
          </p:cNvSpPr>
          <p:nvPr>
            <p:ph type="title"/>
          </p:nvPr>
        </p:nvSpPr>
        <p:spPr>
          <a:xfrm>
            <a:off x="1080002" y="0"/>
            <a:ext cx="11111998" cy="1080000"/>
          </a:xfrm>
          <a:solidFill>
            <a:srgbClr val="A261BD"/>
          </a:solidFill>
        </p:spPr>
        <p:txBody>
          <a:bodyPr>
            <a:normAutofit/>
          </a:bodyPr>
          <a:lstStyle>
            <a:lvl1pPr algn="l">
              <a:defRPr sz="3200">
                <a:solidFill>
                  <a:srgbClr val="03030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9" name="TextBox 18"/>
          <p:cNvSpPr txBox="1"/>
          <p:nvPr userDrawn="1"/>
        </p:nvSpPr>
        <p:spPr>
          <a:xfrm>
            <a:off x="204858" y="114300"/>
            <a:ext cx="677108" cy="5676900"/>
          </a:xfrm>
          <a:prstGeom prst="rect">
            <a:avLst/>
          </a:prstGeom>
          <a:noFill/>
        </p:spPr>
        <p:txBody>
          <a:bodyPr vert="vert270" wrap="square" rtlCol="0" anchor="ctr">
            <a:spAutoFit/>
          </a:bodyPr>
          <a:lstStyle/>
          <a:p>
            <a:pPr algn="ctr"/>
            <a:r>
              <a:rPr lang="en-GB" sz="3200" dirty="0">
                <a:solidFill>
                  <a:srgbClr val="030303"/>
                </a:solidFill>
                <a:latin typeface="Arial" panose="020B0604020202020204" pitchFamily="34" charset="0"/>
                <a:cs typeface="Arial" panose="020B0604020202020204" pitchFamily="34" charset="0"/>
              </a:rPr>
              <a:t>THE FCAT</a:t>
            </a:r>
            <a:r>
              <a:rPr lang="en-GB" sz="3200" baseline="0" dirty="0">
                <a:solidFill>
                  <a:srgbClr val="030303"/>
                </a:solidFill>
                <a:latin typeface="Arial" panose="020B0604020202020204" pitchFamily="34" charset="0"/>
                <a:cs typeface="Arial" panose="020B0604020202020204" pitchFamily="34" charset="0"/>
              </a:rPr>
              <a:t> FAMILY</a:t>
            </a:r>
            <a:endParaRPr lang="en-GB" sz="3200" dirty="0">
              <a:solidFill>
                <a:srgbClr val="030303"/>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9300C8D-D74C-46AB-BE46-99266823295B}"/>
              </a:ext>
            </a:extLst>
          </p:cNvPr>
          <p:cNvPicPr>
            <a:picLocks noChangeAspect="1"/>
          </p:cNvPicPr>
          <p:nvPr userDrawn="1"/>
        </p:nvPicPr>
        <p:blipFill>
          <a:blip r:embed="rId3"/>
          <a:stretch>
            <a:fillRect/>
          </a:stretch>
        </p:blipFill>
        <p:spPr>
          <a:xfrm>
            <a:off x="130647" y="5767497"/>
            <a:ext cx="796248" cy="917857"/>
          </a:xfrm>
          <a:prstGeom prst="rect">
            <a:avLst/>
          </a:prstGeom>
          <a:effectLst>
            <a:glow rad="101600">
              <a:schemeClr val="bg1">
                <a:alpha val="60000"/>
              </a:schemeClr>
            </a:glow>
          </a:effectLst>
        </p:spPr>
      </p:pic>
    </p:spTree>
    <p:extLst>
      <p:ext uri="{BB962C8B-B14F-4D97-AF65-F5344CB8AC3E}">
        <p14:creationId xmlns:p14="http://schemas.microsoft.com/office/powerpoint/2010/main" val="161122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1A1C6A-D67D-4980-A2C2-448FBDA7767E}" type="datetimeFigureOut">
              <a:rPr lang="en-GB" smtClean="0"/>
              <a:t>30/10/2022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139530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1A1C6A-D67D-4980-A2C2-448FBDA7767E}" type="datetimeFigureOut">
              <a:rPr lang="en-GB" smtClean="0"/>
              <a:t>30/10/2022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422197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81A1C6A-D67D-4980-A2C2-448FBDA7767E}" type="datetimeFigureOut">
              <a:rPr lang="en-GB" smtClean="0"/>
              <a:t>30/10/2022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162712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81A1C6A-D67D-4980-A2C2-448FBDA7767E}" type="datetimeFigureOut">
              <a:rPr lang="en-GB" smtClean="0"/>
              <a:t>30/10/2022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404163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A1C6A-D67D-4980-A2C2-448FBDA7767E}" type="datetimeFigureOut">
              <a:rPr lang="en-GB" smtClean="0"/>
              <a:t>30/10/2022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126398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1A1C6A-D67D-4980-A2C2-448FBDA7767E}" type="datetimeFigureOut">
              <a:rPr lang="en-GB" smtClean="0"/>
              <a:t>30/10/2022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124597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1A1C6A-D67D-4980-A2C2-448FBDA7767E}" type="datetimeFigureOut">
              <a:rPr lang="en-GB" smtClean="0"/>
              <a:t>30/10/2022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BD2E46-DC94-46FD-980C-8DBAF01D3FF2}" type="slidenum">
              <a:rPr lang="en-GB" smtClean="0"/>
              <a:t>‹#›</a:t>
            </a:fld>
            <a:endParaRPr lang="en-GB"/>
          </a:p>
        </p:txBody>
      </p:sp>
    </p:spTree>
    <p:extLst>
      <p:ext uri="{BB962C8B-B14F-4D97-AF65-F5344CB8AC3E}">
        <p14:creationId xmlns:p14="http://schemas.microsoft.com/office/powerpoint/2010/main" val="356961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A1C6A-D67D-4980-A2C2-448FBDA7767E}" type="datetimeFigureOut">
              <a:rPr lang="en-GB" smtClean="0"/>
              <a:t>30/10/2022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D2E46-DC94-46FD-980C-8DBAF01D3FF2}" type="slidenum">
              <a:rPr lang="en-GB" smtClean="0"/>
              <a:t>‹#›</a:t>
            </a:fld>
            <a:endParaRPr lang="en-GB"/>
          </a:p>
        </p:txBody>
      </p:sp>
    </p:spTree>
    <p:extLst>
      <p:ext uri="{BB962C8B-B14F-4D97-AF65-F5344CB8AC3E}">
        <p14:creationId xmlns:p14="http://schemas.microsoft.com/office/powerpoint/2010/main" val="1905505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0BA0FD-2FF8-407B-A62A-41FF7C6118DE}"/>
              </a:ext>
            </a:extLst>
          </p:cNvPr>
          <p:cNvSpPr>
            <a:spLocks noGrp="1"/>
          </p:cNvSpPr>
          <p:nvPr>
            <p:ph type="title"/>
          </p:nvPr>
        </p:nvSpPr>
        <p:spPr>
          <a:xfrm>
            <a:off x="1080002" y="0"/>
            <a:ext cx="11111998" cy="1080000"/>
          </a:xfrm>
        </p:spPr>
        <p:txBody>
          <a:bodyPr>
            <a:normAutofit fontScale="90000"/>
          </a:bodyPr>
          <a:lstStyle/>
          <a:p>
            <a:pPr algn="ctr"/>
            <a:br>
              <a:rPr lang="en-US" sz="4000" dirty="0">
                <a:solidFill>
                  <a:srgbClr val="FFC000"/>
                </a:solidFill>
                <a:latin typeface="Century Gothic" panose="020B0502020202020204"/>
              </a:rPr>
            </a:br>
            <a:br>
              <a:rPr lang="en-US" sz="4000" dirty="0">
                <a:solidFill>
                  <a:srgbClr val="FFC000"/>
                </a:solidFill>
                <a:latin typeface="Century Gothic" panose="020B0502020202020204"/>
              </a:rPr>
            </a:br>
            <a:r>
              <a:rPr lang="en-US" sz="8000" b="1" dirty="0">
                <a:solidFill>
                  <a:srgbClr val="FFC000"/>
                </a:solidFill>
                <a:latin typeface="Century Gothic" panose="020B0502020202020204"/>
              </a:rPr>
              <a:t>The Aspire Way</a:t>
            </a:r>
            <a:br>
              <a:rPr lang="en-GB" sz="4000" dirty="0">
                <a:solidFill>
                  <a:srgbClr val="FFC000"/>
                </a:solidFill>
                <a:latin typeface="Century Gothic" panose="020B0502020202020204"/>
              </a:rPr>
            </a:br>
            <a:br>
              <a:rPr lang="en-GB" sz="4000" b="1" dirty="0">
                <a:solidFill>
                  <a:srgbClr val="FFC000"/>
                </a:solidFill>
                <a:latin typeface="Open Sans"/>
              </a:rPr>
            </a:br>
            <a:endParaRPr lang="en-GB" dirty="0"/>
          </a:p>
        </p:txBody>
      </p:sp>
      <p:sp>
        <p:nvSpPr>
          <p:cNvPr id="6" name="Title 1">
            <a:extLst>
              <a:ext uri="{FF2B5EF4-FFF2-40B4-BE49-F238E27FC236}">
                <a16:creationId xmlns:a16="http://schemas.microsoft.com/office/drawing/2014/main" id="{25BC08E3-E6C7-4A7F-A302-74AE635D2499}"/>
              </a:ext>
            </a:extLst>
          </p:cNvPr>
          <p:cNvSpPr txBox="1">
            <a:spLocks/>
          </p:cNvSpPr>
          <p:nvPr/>
        </p:nvSpPr>
        <p:spPr>
          <a:xfrm>
            <a:off x="2371314" y="2748643"/>
            <a:ext cx="8825658" cy="1360714"/>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7200" b="0"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
        <p:nvSpPr>
          <p:cNvPr id="8" name="TextBox 7">
            <a:extLst>
              <a:ext uri="{FF2B5EF4-FFF2-40B4-BE49-F238E27FC236}">
                <a16:creationId xmlns:a16="http://schemas.microsoft.com/office/drawing/2014/main" id="{AB14A64E-564A-4D94-9C1C-83102829FD21}"/>
              </a:ext>
            </a:extLst>
          </p:cNvPr>
          <p:cNvSpPr txBox="1"/>
          <p:nvPr/>
        </p:nvSpPr>
        <p:spPr>
          <a:xfrm>
            <a:off x="2090904" y="4781299"/>
            <a:ext cx="9397616" cy="830997"/>
          </a:xfrm>
          <a:prstGeom prst="rect">
            <a:avLst/>
          </a:prstGeom>
          <a:solidFill>
            <a:srgbClr val="FFC000"/>
          </a:solidFill>
        </p:spPr>
        <p:txBody>
          <a:bodyPr wrap="square" rtlCol="0">
            <a:spAutoFit/>
          </a:bodyPr>
          <a:lstStyle/>
          <a:p>
            <a:pPr algn="ctr"/>
            <a:r>
              <a:rPr lang="en-GB" sz="4800" dirty="0"/>
              <a:t>Who We Are and What We Do</a:t>
            </a:r>
          </a:p>
        </p:txBody>
      </p:sp>
      <p:pic>
        <p:nvPicPr>
          <p:cNvPr id="1026" name="Picture 2" descr="Blackpool Aspire Academy">
            <a:extLst>
              <a:ext uri="{FF2B5EF4-FFF2-40B4-BE49-F238E27FC236}">
                <a16:creationId xmlns:a16="http://schemas.microsoft.com/office/drawing/2014/main" id="{1309C5B6-9DF1-4C56-9780-88CA65EDB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904" y="1244600"/>
            <a:ext cx="9334396" cy="353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8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C72304-1791-4C18-AF4F-A56F3F6CF8B3}"/>
              </a:ext>
            </a:extLst>
          </p:cNvPr>
          <p:cNvSpPr>
            <a:spLocks noGrp="1"/>
          </p:cNvSpPr>
          <p:nvPr>
            <p:ph idx="1"/>
          </p:nvPr>
        </p:nvSpPr>
        <p:spPr>
          <a:xfrm>
            <a:off x="1080002" y="1080000"/>
            <a:ext cx="11111998" cy="5188719"/>
          </a:xfrm>
          <a:solidFill>
            <a:schemeClr val="bg1"/>
          </a:solidFill>
        </p:spPr>
        <p:txBody>
          <a:bodyPr>
            <a:normAutofit fontScale="92500" lnSpcReduction="10000"/>
          </a:bodyPr>
          <a:lstStyle/>
          <a:p>
            <a:pPr marL="0" indent="0">
              <a:lnSpc>
                <a:spcPct val="120000"/>
              </a:lnSpc>
              <a:spcBef>
                <a:spcPts val="0"/>
              </a:spcBef>
              <a:buNone/>
            </a:pPr>
            <a:r>
              <a:rPr lang="en-GB" b="1" dirty="0">
                <a:solidFill>
                  <a:srgbClr val="FFC000"/>
                </a:solidFill>
              </a:rPr>
              <a:t>Unacceptable/Dangerous: </a:t>
            </a:r>
            <a:r>
              <a:rPr lang="en-GB" sz="2600" dirty="0"/>
              <a:t>Behaviour that is offensive, aggressive or dangerous and may result in a student receiving a Fixed Term Exclusion. </a:t>
            </a:r>
          </a:p>
          <a:p>
            <a:pPr marL="0" indent="0">
              <a:lnSpc>
                <a:spcPct val="120000"/>
              </a:lnSpc>
              <a:spcBef>
                <a:spcPts val="0"/>
              </a:spcBef>
              <a:buNone/>
            </a:pPr>
            <a:r>
              <a:rPr lang="en-GB" sz="2600" dirty="0"/>
              <a:t>The safety and wellbeing of our students is of the utmost importance to the school. </a:t>
            </a:r>
          </a:p>
          <a:p>
            <a:pPr marL="0" indent="0">
              <a:spcBef>
                <a:spcPts val="0"/>
              </a:spcBef>
              <a:buNone/>
            </a:pPr>
            <a:endParaRPr lang="en-GB" sz="1300" dirty="0"/>
          </a:p>
          <a:p>
            <a:pPr marL="0" indent="0">
              <a:lnSpc>
                <a:spcPct val="120000"/>
              </a:lnSpc>
              <a:spcBef>
                <a:spcPts val="0"/>
              </a:spcBef>
              <a:buNone/>
            </a:pPr>
            <a:r>
              <a:rPr lang="en-GB" sz="2200" b="1" u="sng" dirty="0"/>
              <a:t>Types of behaviour that are categorized as C5 include the following:</a:t>
            </a:r>
          </a:p>
          <a:p>
            <a:pPr>
              <a:lnSpc>
                <a:spcPct val="120000"/>
              </a:lnSpc>
              <a:spcBef>
                <a:spcPts val="0"/>
              </a:spcBef>
            </a:pPr>
            <a:r>
              <a:rPr lang="en-GB" sz="2200" dirty="0"/>
              <a:t>Verbal abuse/Physical aggression towards staff/students</a:t>
            </a:r>
          </a:p>
          <a:p>
            <a:pPr>
              <a:lnSpc>
                <a:spcPct val="120000"/>
              </a:lnSpc>
              <a:spcBef>
                <a:spcPts val="0"/>
              </a:spcBef>
            </a:pPr>
            <a:r>
              <a:rPr lang="en-GB" sz="2200" dirty="0"/>
              <a:t>Any behaviour that is regarded as bullying  any racist incident or incident based on hate or prejudice</a:t>
            </a:r>
          </a:p>
          <a:p>
            <a:pPr>
              <a:lnSpc>
                <a:spcPct val="120000"/>
              </a:lnSpc>
              <a:spcBef>
                <a:spcPts val="0"/>
              </a:spcBef>
            </a:pPr>
            <a:r>
              <a:rPr lang="en-GB" sz="2200" dirty="0"/>
              <a:t>Bringing the school into disrepute**</a:t>
            </a:r>
          </a:p>
          <a:p>
            <a:pPr>
              <a:lnSpc>
                <a:spcPct val="120000"/>
              </a:lnSpc>
              <a:spcBef>
                <a:spcPts val="0"/>
              </a:spcBef>
            </a:pPr>
            <a:r>
              <a:rPr lang="en-GB" sz="2200" dirty="0"/>
              <a:t>Making a malicious allegation against a member of staff/student</a:t>
            </a:r>
          </a:p>
          <a:p>
            <a:pPr>
              <a:lnSpc>
                <a:spcPct val="120000"/>
              </a:lnSpc>
              <a:spcBef>
                <a:spcPts val="0"/>
              </a:spcBef>
            </a:pPr>
            <a:r>
              <a:rPr lang="en-GB" sz="2200" dirty="0"/>
              <a:t>Refusing to follow a staff members instructions when given a sanction</a:t>
            </a:r>
          </a:p>
          <a:p>
            <a:pPr>
              <a:lnSpc>
                <a:spcPct val="120000"/>
              </a:lnSpc>
              <a:spcBef>
                <a:spcPts val="0"/>
              </a:spcBef>
            </a:pPr>
            <a:r>
              <a:rPr lang="en-GB" sz="2200" dirty="0"/>
              <a:t>Theft, Criminal damage including Graffiti etc.</a:t>
            </a:r>
          </a:p>
          <a:p>
            <a:pPr>
              <a:lnSpc>
                <a:spcPct val="120000"/>
              </a:lnSpc>
              <a:spcBef>
                <a:spcPts val="0"/>
              </a:spcBef>
            </a:pPr>
            <a:r>
              <a:rPr lang="en-GB" sz="2200" dirty="0"/>
              <a:t>Dangerous act, for example, throwing an object over a balcony</a:t>
            </a:r>
          </a:p>
          <a:p>
            <a:pPr marL="0" indent="0">
              <a:lnSpc>
                <a:spcPct val="120000"/>
              </a:lnSpc>
              <a:spcBef>
                <a:spcPts val="0"/>
              </a:spcBef>
              <a:buNone/>
            </a:pPr>
            <a:endParaRPr lang="en-GB" sz="1200" dirty="0"/>
          </a:p>
          <a:p>
            <a:pPr marL="0" indent="0">
              <a:lnSpc>
                <a:spcPct val="120000"/>
              </a:lnSpc>
              <a:spcBef>
                <a:spcPts val="0"/>
              </a:spcBef>
              <a:buNone/>
            </a:pPr>
            <a:r>
              <a:rPr lang="en-GB" sz="2100" dirty="0"/>
              <a:t>**Any incident inside or outside the classroom or outside of school whilst in uniform or on the way to or from Academy that, through its seriousness, can warrant an immediate Fixed Term Exclusion/Placement.</a:t>
            </a:r>
          </a:p>
        </p:txBody>
      </p:sp>
      <p:sp>
        <p:nvSpPr>
          <p:cNvPr id="3" name="Title 2">
            <a:extLst>
              <a:ext uri="{FF2B5EF4-FFF2-40B4-BE49-F238E27FC236}">
                <a16:creationId xmlns:a16="http://schemas.microsoft.com/office/drawing/2014/main" id="{ECD291C1-9840-46C6-A261-5746D1A9CF1E}"/>
              </a:ext>
            </a:extLst>
          </p:cNvPr>
          <p:cNvSpPr>
            <a:spLocks noGrp="1"/>
          </p:cNvSpPr>
          <p:nvPr>
            <p:ph type="title"/>
          </p:nvPr>
        </p:nvSpPr>
        <p:spPr/>
        <p:txBody>
          <a:bodyPr/>
          <a:lstStyle/>
          <a:p>
            <a:r>
              <a:rPr lang="en-GB" b="1" dirty="0">
                <a:solidFill>
                  <a:srgbClr val="FFC000"/>
                </a:solidFill>
              </a:rPr>
              <a:t>C5/Behaviour in the Community</a:t>
            </a:r>
          </a:p>
        </p:txBody>
      </p:sp>
    </p:spTree>
    <p:extLst>
      <p:ext uri="{BB962C8B-B14F-4D97-AF65-F5344CB8AC3E}">
        <p14:creationId xmlns:p14="http://schemas.microsoft.com/office/powerpoint/2010/main" val="397979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0CF4E1-734A-469E-806D-D855678E4092}"/>
              </a:ext>
            </a:extLst>
          </p:cNvPr>
          <p:cNvSpPr>
            <a:spLocks noGrp="1"/>
          </p:cNvSpPr>
          <p:nvPr>
            <p:ph type="title"/>
          </p:nvPr>
        </p:nvSpPr>
        <p:spPr/>
        <p:txBody>
          <a:bodyPr>
            <a:normAutofit/>
          </a:bodyPr>
          <a:lstStyle/>
          <a:p>
            <a:r>
              <a:rPr lang="en-GB" sz="4000" b="1" dirty="0">
                <a:solidFill>
                  <a:srgbClr val="FFC000"/>
                </a:solidFill>
              </a:rPr>
              <a:t>Your education opens doors</a:t>
            </a:r>
          </a:p>
        </p:txBody>
      </p:sp>
      <p:pic>
        <p:nvPicPr>
          <p:cNvPr id="4" name="Content Placeholder 3">
            <a:extLst>
              <a:ext uri="{FF2B5EF4-FFF2-40B4-BE49-F238E27FC236}">
                <a16:creationId xmlns:a16="http://schemas.microsoft.com/office/drawing/2014/main" id="{C20AD749-49B1-4C13-9C65-1F5BE41E9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3209" r="37120" b="19963"/>
          <a:stretch>
            <a:fillRect/>
          </a:stretch>
        </p:blipFill>
        <p:spPr bwMode="auto">
          <a:xfrm rot="10800000">
            <a:off x="1895061" y="2033569"/>
            <a:ext cx="10110422" cy="4308580"/>
          </a:xfrm>
          <a:prstGeom prst="rect">
            <a:avLst/>
          </a:prstGeom>
          <a:solidFill>
            <a:schemeClr val="bg1"/>
          </a:solidFill>
          <a:ln>
            <a:noFill/>
          </a:ln>
          <a:extLst/>
        </p:spPr>
      </p:pic>
      <p:pic>
        <p:nvPicPr>
          <p:cNvPr id="5" name="Picture 4">
            <a:extLst>
              <a:ext uri="{FF2B5EF4-FFF2-40B4-BE49-F238E27FC236}">
                <a16:creationId xmlns:a16="http://schemas.microsoft.com/office/drawing/2014/main" id="{7C3AECE9-1225-4E70-88D0-1CD20024363E}"/>
              </a:ext>
            </a:extLst>
          </p:cNvPr>
          <p:cNvPicPr>
            <a:picLocks noChangeAspect="1"/>
          </p:cNvPicPr>
          <p:nvPr/>
        </p:nvPicPr>
        <p:blipFill>
          <a:blip r:embed="rId3"/>
          <a:stretch>
            <a:fillRect/>
          </a:stretch>
        </p:blipFill>
        <p:spPr>
          <a:xfrm>
            <a:off x="1080002" y="1027642"/>
            <a:ext cx="3206774" cy="2011854"/>
          </a:xfrm>
          <a:prstGeom prst="rect">
            <a:avLst/>
          </a:prstGeom>
        </p:spPr>
      </p:pic>
      <p:sp>
        <p:nvSpPr>
          <p:cNvPr id="6" name="Content Placeholder 2">
            <a:extLst>
              <a:ext uri="{FF2B5EF4-FFF2-40B4-BE49-F238E27FC236}">
                <a16:creationId xmlns:a16="http://schemas.microsoft.com/office/drawing/2014/main" id="{E46ADDA1-802E-4D01-BBC8-9614CE923369}"/>
              </a:ext>
            </a:extLst>
          </p:cNvPr>
          <p:cNvSpPr txBox="1">
            <a:spLocks/>
          </p:cNvSpPr>
          <p:nvPr/>
        </p:nvSpPr>
        <p:spPr>
          <a:xfrm>
            <a:off x="5073691" y="1027642"/>
            <a:ext cx="5355770" cy="21989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dirty="0"/>
          </a:p>
          <a:p>
            <a:pPr marL="0" indent="0" algn="ctr">
              <a:buNone/>
            </a:pPr>
            <a:r>
              <a:rPr lang="en-US" sz="2400" b="1" dirty="0"/>
              <a:t>“Education is the most powerful weapon you can use to change the world.” </a:t>
            </a:r>
          </a:p>
          <a:p>
            <a:pPr marL="0" indent="0" algn="ctr">
              <a:buNone/>
            </a:pPr>
            <a:r>
              <a:rPr lang="en-US" sz="2400" b="1" i="1" dirty="0"/>
              <a:t>Nelson Mandela</a:t>
            </a:r>
            <a:endParaRPr lang="en-US" sz="2400" b="1" dirty="0"/>
          </a:p>
          <a:p>
            <a:endParaRPr lang="en-US" dirty="0"/>
          </a:p>
          <a:p>
            <a:pPr marL="0" indent="0">
              <a:buFont typeface="Wingdings 3" charset="2"/>
              <a:buNone/>
            </a:pPr>
            <a:endParaRPr lang="en-GB" dirty="0"/>
          </a:p>
        </p:txBody>
      </p:sp>
      <p:sp>
        <p:nvSpPr>
          <p:cNvPr id="7" name="Rectangle 6">
            <a:extLst>
              <a:ext uri="{FF2B5EF4-FFF2-40B4-BE49-F238E27FC236}">
                <a16:creationId xmlns:a16="http://schemas.microsoft.com/office/drawing/2014/main" id="{14E6EC78-63A4-400C-A35C-48324A80534D}"/>
              </a:ext>
            </a:extLst>
          </p:cNvPr>
          <p:cNvSpPr/>
          <p:nvPr/>
        </p:nvSpPr>
        <p:spPr>
          <a:xfrm>
            <a:off x="1338469" y="4100326"/>
            <a:ext cx="7103165" cy="1938992"/>
          </a:xfrm>
          <a:prstGeom prst="rect">
            <a:avLst/>
          </a:prstGeom>
        </p:spPr>
        <p:txBody>
          <a:bodyPr wrap="square">
            <a:spAutoFit/>
          </a:bodyPr>
          <a:lstStyle/>
          <a:p>
            <a:r>
              <a:rPr lang="en-GB" sz="2400" dirty="0"/>
              <a:t>Your time at Aspire is only brief, but what you do with your time here will affect the rest of your lives. It is ok to not know what you want to do when you are older but it is not ok to limit your future opportunities because you didn’t use your time correctly.</a:t>
            </a:r>
          </a:p>
        </p:txBody>
      </p:sp>
    </p:spTree>
    <p:extLst>
      <p:ext uri="{BB962C8B-B14F-4D97-AF65-F5344CB8AC3E}">
        <p14:creationId xmlns:p14="http://schemas.microsoft.com/office/powerpoint/2010/main" val="29246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FF1610-BE2B-4E22-9D5B-1A8FF48E19DF}"/>
              </a:ext>
            </a:extLst>
          </p:cNvPr>
          <p:cNvSpPr>
            <a:spLocks noGrp="1"/>
          </p:cNvSpPr>
          <p:nvPr>
            <p:ph type="title"/>
          </p:nvPr>
        </p:nvSpPr>
        <p:spPr/>
        <p:txBody>
          <a:bodyPr>
            <a:normAutofit/>
          </a:bodyPr>
          <a:lstStyle/>
          <a:p>
            <a:pPr algn="ctr"/>
            <a:r>
              <a:rPr lang="en-GB" b="1" dirty="0">
                <a:solidFill>
                  <a:srgbClr val="FFC000"/>
                </a:solidFill>
              </a:rPr>
              <a:t>We are a thriving, confident and friendly Aspire family!</a:t>
            </a:r>
          </a:p>
        </p:txBody>
      </p:sp>
      <p:pic>
        <p:nvPicPr>
          <p:cNvPr id="4" name="Content Placeholder 3">
            <a:extLst>
              <a:ext uri="{FF2B5EF4-FFF2-40B4-BE49-F238E27FC236}">
                <a16:creationId xmlns:a16="http://schemas.microsoft.com/office/drawing/2014/main" id="{D9C93923-B37F-4187-9861-6AFE53CF4D5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3209" r="37120" b="19963"/>
          <a:stretch>
            <a:fillRect/>
          </a:stretch>
        </p:blipFill>
        <p:spPr bwMode="auto">
          <a:xfrm>
            <a:off x="1080002" y="1080000"/>
            <a:ext cx="11111998" cy="5255216"/>
          </a:xfrm>
          <a:prstGeom prst="rect">
            <a:avLst/>
          </a:prstGeom>
          <a:solidFill>
            <a:schemeClr val="bg1"/>
          </a:solidFill>
          <a:ln>
            <a:noFill/>
          </a:ln>
          <a:extLst/>
        </p:spPr>
      </p:pic>
      <p:sp>
        <p:nvSpPr>
          <p:cNvPr id="5" name="TextBox 4">
            <a:extLst>
              <a:ext uri="{FF2B5EF4-FFF2-40B4-BE49-F238E27FC236}">
                <a16:creationId xmlns:a16="http://schemas.microsoft.com/office/drawing/2014/main" id="{0C13F146-ECB7-4AFF-9348-F2F7E68141B8}"/>
              </a:ext>
            </a:extLst>
          </p:cNvPr>
          <p:cNvSpPr txBox="1"/>
          <p:nvPr/>
        </p:nvSpPr>
        <p:spPr>
          <a:xfrm>
            <a:off x="4691269" y="3797830"/>
            <a:ext cx="2547257" cy="400110"/>
          </a:xfrm>
          <a:prstGeom prst="rect">
            <a:avLst/>
          </a:prstGeom>
          <a:noFill/>
        </p:spPr>
        <p:txBody>
          <a:bodyPr wrap="square" rtlCol="0">
            <a:spAutoFit/>
          </a:bodyPr>
          <a:lstStyle/>
          <a:p>
            <a:pPr algn="ctr"/>
            <a:r>
              <a:rPr lang="en-US" sz="2000" b="1" dirty="0"/>
              <a:t>PRIDE</a:t>
            </a:r>
            <a:endParaRPr lang="en-GB" sz="2000" b="1" dirty="0"/>
          </a:p>
        </p:txBody>
      </p:sp>
      <p:sp>
        <p:nvSpPr>
          <p:cNvPr id="6" name="TextBox 5">
            <a:extLst>
              <a:ext uri="{FF2B5EF4-FFF2-40B4-BE49-F238E27FC236}">
                <a16:creationId xmlns:a16="http://schemas.microsoft.com/office/drawing/2014/main" id="{8C36990A-AB44-4590-BF0A-16DEF268FEF5}"/>
              </a:ext>
            </a:extLst>
          </p:cNvPr>
          <p:cNvSpPr txBox="1"/>
          <p:nvPr/>
        </p:nvSpPr>
        <p:spPr>
          <a:xfrm>
            <a:off x="8203008" y="3797830"/>
            <a:ext cx="2547257" cy="400110"/>
          </a:xfrm>
          <a:prstGeom prst="rect">
            <a:avLst/>
          </a:prstGeom>
          <a:noFill/>
        </p:spPr>
        <p:txBody>
          <a:bodyPr wrap="square" rtlCol="0">
            <a:spAutoFit/>
          </a:bodyPr>
          <a:lstStyle/>
          <a:p>
            <a:pPr algn="ctr"/>
            <a:r>
              <a:rPr lang="en-US" sz="2000" b="1" dirty="0"/>
              <a:t>RESILIENCE</a:t>
            </a:r>
            <a:endParaRPr lang="en-GB" sz="2000" b="1" dirty="0"/>
          </a:p>
        </p:txBody>
      </p:sp>
      <p:sp>
        <p:nvSpPr>
          <p:cNvPr id="7" name="TextBox 6">
            <a:extLst>
              <a:ext uri="{FF2B5EF4-FFF2-40B4-BE49-F238E27FC236}">
                <a16:creationId xmlns:a16="http://schemas.microsoft.com/office/drawing/2014/main" id="{03CE7469-943F-4FDE-9844-331697C55972}"/>
              </a:ext>
            </a:extLst>
          </p:cNvPr>
          <p:cNvSpPr txBox="1"/>
          <p:nvPr/>
        </p:nvSpPr>
        <p:spPr>
          <a:xfrm>
            <a:off x="3937620" y="5389559"/>
            <a:ext cx="2547257" cy="400110"/>
          </a:xfrm>
          <a:prstGeom prst="rect">
            <a:avLst/>
          </a:prstGeom>
          <a:noFill/>
        </p:spPr>
        <p:txBody>
          <a:bodyPr wrap="square" rtlCol="0">
            <a:spAutoFit/>
          </a:bodyPr>
          <a:lstStyle/>
          <a:p>
            <a:pPr algn="ctr"/>
            <a:r>
              <a:rPr lang="en-US" sz="2000" b="1" dirty="0"/>
              <a:t>AMBITION</a:t>
            </a:r>
            <a:endParaRPr lang="en-GB" sz="2000" b="1" dirty="0"/>
          </a:p>
        </p:txBody>
      </p:sp>
      <p:sp>
        <p:nvSpPr>
          <p:cNvPr id="8" name="TextBox 7">
            <a:extLst>
              <a:ext uri="{FF2B5EF4-FFF2-40B4-BE49-F238E27FC236}">
                <a16:creationId xmlns:a16="http://schemas.microsoft.com/office/drawing/2014/main" id="{B8D4F34F-06AB-4507-B772-2663C40A3D7E}"/>
              </a:ext>
            </a:extLst>
          </p:cNvPr>
          <p:cNvSpPr txBox="1"/>
          <p:nvPr/>
        </p:nvSpPr>
        <p:spPr>
          <a:xfrm>
            <a:off x="8069767" y="5778000"/>
            <a:ext cx="2547257" cy="400110"/>
          </a:xfrm>
          <a:prstGeom prst="rect">
            <a:avLst/>
          </a:prstGeom>
          <a:noFill/>
        </p:spPr>
        <p:txBody>
          <a:bodyPr wrap="square" rtlCol="0">
            <a:spAutoFit/>
          </a:bodyPr>
          <a:lstStyle/>
          <a:p>
            <a:pPr algn="ctr"/>
            <a:r>
              <a:rPr lang="en-US" sz="2000" b="1" dirty="0"/>
              <a:t>RESPECT</a:t>
            </a:r>
            <a:endParaRPr lang="en-GB" sz="2000" b="1" dirty="0"/>
          </a:p>
        </p:txBody>
      </p:sp>
      <p:sp>
        <p:nvSpPr>
          <p:cNvPr id="9" name="TextBox 8">
            <a:extLst>
              <a:ext uri="{FF2B5EF4-FFF2-40B4-BE49-F238E27FC236}">
                <a16:creationId xmlns:a16="http://schemas.microsoft.com/office/drawing/2014/main" id="{AD4FEBB1-CF0A-4479-805B-E328A6C1215F}"/>
              </a:ext>
            </a:extLst>
          </p:cNvPr>
          <p:cNvSpPr txBox="1"/>
          <p:nvPr/>
        </p:nvSpPr>
        <p:spPr>
          <a:xfrm>
            <a:off x="3417640" y="2867084"/>
            <a:ext cx="2547257" cy="400110"/>
          </a:xfrm>
          <a:prstGeom prst="rect">
            <a:avLst/>
          </a:prstGeom>
          <a:noFill/>
        </p:spPr>
        <p:txBody>
          <a:bodyPr wrap="square" rtlCol="0">
            <a:spAutoFit/>
          </a:bodyPr>
          <a:lstStyle/>
          <a:p>
            <a:pPr algn="ctr"/>
            <a:r>
              <a:rPr lang="en-US" sz="2000" b="1" dirty="0"/>
              <a:t>INTEGRITY</a:t>
            </a:r>
            <a:endParaRPr lang="en-GB" sz="2000" b="1" dirty="0"/>
          </a:p>
        </p:txBody>
      </p:sp>
      <p:sp>
        <p:nvSpPr>
          <p:cNvPr id="10" name="TextBox 9">
            <a:extLst>
              <a:ext uri="{FF2B5EF4-FFF2-40B4-BE49-F238E27FC236}">
                <a16:creationId xmlns:a16="http://schemas.microsoft.com/office/drawing/2014/main" id="{26A865C6-7C66-46A7-835F-155E7A2EC00A}"/>
              </a:ext>
            </a:extLst>
          </p:cNvPr>
          <p:cNvSpPr txBox="1"/>
          <p:nvPr/>
        </p:nvSpPr>
        <p:spPr>
          <a:xfrm>
            <a:off x="1192696" y="1068331"/>
            <a:ext cx="1942766" cy="400110"/>
          </a:xfrm>
          <a:prstGeom prst="rect">
            <a:avLst/>
          </a:prstGeom>
          <a:noFill/>
          <a:ln>
            <a:solidFill>
              <a:schemeClr val="tx1"/>
            </a:solidFill>
          </a:ln>
        </p:spPr>
        <p:txBody>
          <a:bodyPr wrap="square" rtlCol="0">
            <a:spAutoFit/>
          </a:bodyPr>
          <a:lstStyle/>
          <a:p>
            <a:pPr algn="ctr"/>
            <a:r>
              <a:rPr lang="en-US" sz="2000" b="1" dirty="0">
                <a:solidFill>
                  <a:srgbClr val="FFC000"/>
                </a:solidFill>
              </a:rPr>
              <a:t>EXCELLENCE</a:t>
            </a:r>
            <a:endParaRPr lang="en-GB" sz="2000" b="1" dirty="0">
              <a:solidFill>
                <a:srgbClr val="FFC000"/>
              </a:solidFill>
            </a:endParaRPr>
          </a:p>
        </p:txBody>
      </p:sp>
      <p:sp>
        <p:nvSpPr>
          <p:cNvPr id="12" name="Striped Right Arrow 9">
            <a:extLst>
              <a:ext uri="{FF2B5EF4-FFF2-40B4-BE49-F238E27FC236}">
                <a16:creationId xmlns:a16="http://schemas.microsoft.com/office/drawing/2014/main" id="{AECDB900-4840-44F0-A448-92BCE33BA6E0}"/>
              </a:ext>
            </a:extLst>
          </p:cNvPr>
          <p:cNvSpPr/>
          <p:nvPr/>
        </p:nvSpPr>
        <p:spPr>
          <a:xfrm rot="11657283">
            <a:off x="2745022" y="2066304"/>
            <a:ext cx="9422276" cy="1434243"/>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CAC7BDBA-348E-4274-8C75-DA9C8658C2D3}"/>
              </a:ext>
            </a:extLst>
          </p:cNvPr>
          <p:cNvSpPr txBox="1"/>
          <p:nvPr/>
        </p:nvSpPr>
        <p:spPr>
          <a:xfrm rot="885470">
            <a:off x="4684829" y="2553188"/>
            <a:ext cx="6009781" cy="707886"/>
          </a:xfrm>
          <a:prstGeom prst="rect">
            <a:avLst/>
          </a:prstGeom>
          <a:noFill/>
        </p:spPr>
        <p:txBody>
          <a:bodyPr wrap="square" rtlCol="0">
            <a:spAutoFit/>
          </a:bodyPr>
          <a:lstStyle/>
          <a:p>
            <a:pPr algn="ctr"/>
            <a:r>
              <a:rPr lang="en-GB" sz="2800" b="1" dirty="0"/>
              <a:t>‘</a:t>
            </a:r>
            <a:r>
              <a:rPr lang="en-GB" sz="4000" b="1" dirty="0"/>
              <a:t>Success, nothing less!’</a:t>
            </a:r>
            <a:endParaRPr lang="en-GB" sz="2800" b="1" dirty="0"/>
          </a:p>
        </p:txBody>
      </p:sp>
    </p:spTree>
    <p:extLst>
      <p:ext uri="{BB962C8B-B14F-4D97-AF65-F5344CB8AC3E}">
        <p14:creationId xmlns:p14="http://schemas.microsoft.com/office/powerpoint/2010/main" val="5965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994FF9-C79A-4EE8-9D9A-B2554B658D46}"/>
              </a:ext>
            </a:extLst>
          </p:cNvPr>
          <p:cNvSpPr txBox="1"/>
          <p:nvPr/>
        </p:nvSpPr>
        <p:spPr>
          <a:xfrm>
            <a:off x="2204720" y="2133600"/>
            <a:ext cx="8300720" cy="3068320"/>
          </a:xfrm>
          <a:prstGeom prst="rect">
            <a:avLst/>
          </a:prstGeom>
          <a:solidFill>
            <a:schemeClr val="bg1"/>
          </a:solidFill>
        </p:spPr>
        <p:txBody>
          <a:bodyPr wrap="square" rtlCol="0">
            <a:spAutoFit/>
          </a:bodyPr>
          <a:lstStyle/>
          <a:p>
            <a:endParaRPr lang="en-GB" dirty="0"/>
          </a:p>
        </p:txBody>
      </p:sp>
      <p:sp>
        <p:nvSpPr>
          <p:cNvPr id="3" name="Title 2">
            <a:extLst>
              <a:ext uri="{FF2B5EF4-FFF2-40B4-BE49-F238E27FC236}">
                <a16:creationId xmlns:a16="http://schemas.microsoft.com/office/drawing/2014/main" id="{2D961687-F374-418A-91A6-C7A2DC98ACD3}"/>
              </a:ext>
            </a:extLst>
          </p:cNvPr>
          <p:cNvSpPr>
            <a:spLocks noGrp="1"/>
          </p:cNvSpPr>
          <p:nvPr>
            <p:ph type="title"/>
          </p:nvPr>
        </p:nvSpPr>
        <p:spPr/>
        <p:txBody>
          <a:bodyPr>
            <a:normAutofit/>
          </a:bodyPr>
          <a:lstStyle/>
          <a:p>
            <a:r>
              <a:rPr lang="en-GB" sz="3600" b="1" dirty="0">
                <a:solidFill>
                  <a:srgbClr val="FFC000"/>
                </a:solidFill>
              </a:rPr>
              <a:t>ASPIRE CHARTER- Who We Are</a:t>
            </a:r>
          </a:p>
        </p:txBody>
      </p:sp>
      <p:pic>
        <p:nvPicPr>
          <p:cNvPr id="2" name="Picture 1">
            <a:extLst>
              <a:ext uri="{FF2B5EF4-FFF2-40B4-BE49-F238E27FC236}">
                <a16:creationId xmlns:a16="http://schemas.microsoft.com/office/drawing/2014/main" id="{350F9EEA-D16E-495F-AE7B-7E77A611B176}"/>
              </a:ext>
            </a:extLst>
          </p:cNvPr>
          <p:cNvPicPr>
            <a:picLocks noChangeAspect="1"/>
          </p:cNvPicPr>
          <p:nvPr/>
        </p:nvPicPr>
        <p:blipFill rotWithShape="1">
          <a:blip r:embed="rId2"/>
          <a:srcRect l="1878" t="1" r="-1" b="1788"/>
          <a:stretch/>
        </p:blipFill>
        <p:spPr>
          <a:xfrm>
            <a:off x="4795520" y="1110480"/>
            <a:ext cx="2941060" cy="5188720"/>
          </a:xfrm>
          <a:prstGeom prst="rect">
            <a:avLst/>
          </a:prstGeom>
        </p:spPr>
      </p:pic>
    </p:spTree>
    <p:extLst>
      <p:ext uri="{BB962C8B-B14F-4D97-AF65-F5344CB8AC3E}">
        <p14:creationId xmlns:p14="http://schemas.microsoft.com/office/powerpoint/2010/main" val="410381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28F3914-DD89-42B0-90CE-B4B5238D537A}"/>
              </a:ext>
            </a:extLst>
          </p:cNvPr>
          <p:cNvPicPr>
            <a:picLocks noGrp="1" noChangeAspect="1"/>
          </p:cNvPicPr>
          <p:nvPr>
            <p:ph idx="1"/>
          </p:nvPr>
        </p:nvPicPr>
        <p:blipFill>
          <a:blip r:embed="rId2"/>
          <a:stretch>
            <a:fillRect/>
          </a:stretch>
        </p:blipFill>
        <p:spPr>
          <a:xfrm>
            <a:off x="1180712" y="1275219"/>
            <a:ext cx="3669584" cy="4871126"/>
          </a:xfrm>
          <a:prstGeom prst="rect">
            <a:avLst/>
          </a:prstGeom>
        </p:spPr>
      </p:pic>
      <p:sp>
        <p:nvSpPr>
          <p:cNvPr id="3" name="Title 2">
            <a:extLst>
              <a:ext uri="{FF2B5EF4-FFF2-40B4-BE49-F238E27FC236}">
                <a16:creationId xmlns:a16="http://schemas.microsoft.com/office/drawing/2014/main" id="{2B454571-6E8E-453A-A934-C29B02943F9E}"/>
              </a:ext>
            </a:extLst>
          </p:cNvPr>
          <p:cNvSpPr>
            <a:spLocks noGrp="1"/>
          </p:cNvSpPr>
          <p:nvPr>
            <p:ph type="title"/>
          </p:nvPr>
        </p:nvSpPr>
        <p:spPr/>
        <p:txBody>
          <a:bodyPr/>
          <a:lstStyle/>
          <a:p>
            <a:r>
              <a:rPr lang="en-GB" b="1" dirty="0">
                <a:solidFill>
                  <a:srgbClr val="FFC000"/>
                </a:solidFill>
              </a:rPr>
              <a:t>ATTENDANCE</a:t>
            </a:r>
          </a:p>
        </p:txBody>
      </p:sp>
      <p:sp>
        <p:nvSpPr>
          <p:cNvPr id="6" name="Rectangle 5">
            <a:extLst>
              <a:ext uri="{FF2B5EF4-FFF2-40B4-BE49-F238E27FC236}">
                <a16:creationId xmlns:a16="http://schemas.microsoft.com/office/drawing/2014/main" id="{C8156967-C4BD-466B-9F62-2E5BBE0E328D}"/>
              </a:ext>
            </a:extLst>
          </p:cNvPr>
          <p:cNvSpPr/>
          <p:nvPr/>
        </p:nvSpPr>
        <p:spPr>
          <a:xfrm>
            <a:off x="4704522" y="1080000"/>
            <a:ext cx="5976730" cy="5262979"/>
          </a:xfrm>
          <a:prstGeom prst="rect">
            <a:avLst/>
          </a:prstGeom>
          <a:solidFill>
            <a:schemeClr val="bg1"/>
          </a:solidFill>
        </p:spPr>
        <p:txBody>
          <a:bodyPr wrap="square">
            <a:spAutoFit/>
          </a:bodyPr>
          <a:lstStyle/>
          <a:p>
            <a:r>
              <a:rPr lang="en-US" sz="2400" dirty="0"/>
              <a:t>Attendance is important because if you are not in the classroom, you miss out on:</a:t>
            </a:r>
          </a:p>
          <a:p>
            <a:endParaRPr lang="en-US" sz="2400" dirty="0"/>
          </a:p>
          <a:p>
            <a:pPr marL="342900" indent="-342900">
              <a:buFont typeface="Wingdings" panose="05000000000000000000" pitchFamily="2" charset="2"/>
              <a:buChar char="Ø"/>
            </a:pPr>
            <a:r>
              <a:rPr lang="en-US" sz="2400" dirty="0"/>
              <a:t>-- new subject content which makes it harder to complete future work.</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 consolidation of previous work to embed your knowledge.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 the opportunity for your teachers to provide you with support whilst you work.</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Ultimately, </a:t>
            </a:r>
            <a:r>
              <a:rPr lang="en-US" sz="2400" b="1" dirty="0"/>
              <a:t>your chances of success decrease, </a:t>
            </a:r>
            <a:r>
              <a:rPr lang="en-US" sz="2400" u="sng" dirty="0"/>
              <a:t>so get up, get dressed and get in!</a:t>
            </a:r>
            <a:endParaRPr lang="en-GB" sz="2400" dirty="0"/>
          </a:p>
        </p:txBody>
      </p:sp>
      <p:pic>
        <p:nvPicPr>
          <p:cNvPr id="5" name="Picture 4">
            <a:extLst>
              <a:ext uri="{FF2B5EF4-FFF2-40B4-BE49-F238E27FC236}">
                <a16:creationId xmlns:a16="http://schemas.microsoft.com/office/drawing/2014/main" id="{1B407601-1291-44B6-B0C8-74FCF6ACDDCC}"/>
              </a:ext>
            </a:extLst>
          </p:cNvPr>
          <p:cNvPicPr>
            <a:picLocks noChangeAspect="1"/>
          </p:cNvPicPr>
          <p:nvPr/>
        </p:nvPicPr>
        <p:blipFill>
          <a:blip r:embed="rId3"/>
          <a:stretch>
            <a:fillRect/>
          </a:stretch>
        </p:blipFill>
        <p:spPr>
          <a:xfrm>
            <a:off x="9995145" y="1360102"/>
            <a:ext cx="2032285" cy="2068898"/>
          </a:xfrm>
          <a:prstGeom prst="rect">
            <a:avLst/>
          </a:prstGeom>
        </p:spPr>
      </p:pic>
    </p:spTree>
    <p:extLst>
      <p:ext uri="{BB962C8B-B14F-4D97-AF65-F5344CB8AC3E}">
        <p14:creationId xmlns:p14="http://schemas.microsoft.com/office/powerpoint/2010/main" val="263311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820BD-9CB9-4B77-9886-A06B2BEDA017}"/>
              </a:ext>
            </a:extLst>
          </p:cNvPr>
          <p:cNvSpPr>
            <a:spLocks noGrp="1"/>
          </p:cNvSpPr>
          <p:nvPr>
            <p:ph type="title"/>
          </p:nvPr>
        </p:nvSpPr>
        <p:spPr/>
        <p:txBody>
          <a:bodyPr/>
          <a:lstStyle/>
          <a:p>
            <a:r>
              <a:rPr lang="en-GB" b="1" dirty="0">
                <a:solidFill>
                  <a:srgbClr val="FFC000"/>
                </a:solidFill>
              </a:rPr>
              <a:t>                              PUNCTUALITY</a:t>
            </a:r>
          </a:p>
        </p:txBody>
      </p:sp>
      <p:sp>
        <p:nvSpPr>
          <p:cNvPr id="4" name="Content Placeholder 2">
            <a:extLst>
              <a:ext uri="{FF2B5EF4-FFF2-40B4-BE49-F238E27FC236}">
                <a16:creationId xmlns:a16="http://schemas.microsoft.com/office/drawing/2014/main" id="{C38FE47C-862B-470A-A4F9-E942A6B9CE92}"/>
              </a:ext>
            </a:extLst>
          </p:cNvPr>
          <p:cNvSpPr>
            <a:spLocks noGrp="1"/>
          </p:cNvSpPr>
          <p:nvPr>
            <p:ph idx="1"/>
          </p:nvPr>
        </p:nvSpPr>
        <p:spPr>
          <a:xfrm>
            <a:off x="1080002" y="1186017"/>
            <a:ext cx="7825459" cy="5096963"/>
          </a:xfrm>
          <a:solidFill>
            <a:schemeClr val="bg1"/>
          </a:solidFill>
        </p:spPr>
        <p:txBody>
          <a:bodyPr>
            <a:normAutofit fontScale="92500"/>
          </a:bodyPr>
          <a:lstStyle/>
          <a:p>
            <a:pPr algn="just">
              <a:buFont typeface="Wingdings" panose="05000000000000000000" pitchFamily="2" charset="2"/>
              <a:buChar char="Ø"/>
            </a:pPr>
            <a:r>
              <a:rPr lang="en-US" dirty="0"/>
              <a:t>Being on time is important. It says a lot about what type of person you are. </a:t>
            </a:r>
          </a:p>
          <a:p>
            <a:pPr algn="just">
              <a:buFont typeface="Wingdings" panose="05000000000000000000" pitchFamily="2" charset="2"/>
              <a:buChar char="Ø"/>
            </a:pPr>
            <a:endParaRPr lang="en-US" sz="1900" dirty="0"/>
          </a:p>
          <a:p>
            <a:pPr algn="just">
              <a:buFont typeface="Wingdings" panose="05000000000000000000" pitchFamily="2" charset="2"/>
              <a:buChar char="Ø"/>
            </a:pPr>
            <a:r>
              <a:rPr lang="en-US" dirty="0"/>
              <a:t>At</a:t>
            </a:r>
            <a:r>
              <a:rPr lang="en-US" b="1" dirty="0"/>
              <a:t> </a:t>
            </a:r>
            <a:r>
              <a:rPr lang="en-US" b="1" dirty="0">
                <a:solidFill>
                  <a:srgbClr val="FF0000"/>
                </a:solidFill>
              </a:rPr>
              <a:t>08:35 </a:t>
            </a:r>
            <a:r>
              <a:rPr lang="en-US" dirty="0"/>
              <a:t>we </a:t>
            </a:r>
            <a:r>
              <a:rPr lang="en-GB" dirty="0"/>
              <a:t>line up on the yard for the Headteacher's morning address. If the gate is closed you are late.</a:t>
            </a:r>
          </a:p>
          <a:p>
            <a:pPr algn="just">
              <a:buFont typeface="Wingdings" panose="05000000000000000000" pitchFamily="2" charset="2"/>
              <a:buChar char="Ø"/>
            </a:pPr>
            <a:endParaRPr lang="en-US" sz="1900" b="1" u="sng" dirty="0"/>
          </a:p>
          <a:p>
            <a:pPr algn="just">
              <a:buFont typeface="Wingdings" panose="05000000000000000000" pitchFamily="2" charset="2"/>
              <a:buChar char="Ø"/>
            </a:pPr>
            <a:r>
              <a:rPr lang="en-US" dirty="0"/>
              <a:t>The</a:t>
            </a:r>
            <a:r>
              <a:rPr lang="en-US" b="1" dirty="0"/>
              <a:t> Truancy Call </a:t>
            </a:r>
            <a:r>
              <a:rPr lang="en-US" dirty="0"/>
              <a:t>has been </a:t>
            </a:r>
            <a:r>
              <a:rPr lang="en-US" b="1" dirty="0"/>
              <a:t>reduced </a:t>
            </a:r>
            <a:r>
              <a:rPr lang="en-US" dirty="0"/>
              <a:t>to</a:t>
            </a:r>
            <a:r>
              <a:rPr lang="en-US" b="1" dirty="0"/>
              <a:t> 5 mins. </a:t>
            </a:r>
          </a:p>
          <a:p>
            <a:pPr algn="just">
              <a:buFont typeface="Wingdings" panose="05000000000000000000" pitchFamily="2" charset="2"/>
              <a:buChar char="Ø"/>
            </a:pPr>
            <a:endParaRPr lang="en-US" sz="1900" b="1" dirty="0"/>
          </a:p>
          <a:p>
            <a:pPr algn="just">
              <a:buFont typeface="Wingdings" panose="05000000000000000000" pitchFamily="2" charset="2"/>
              <a:buChar char="Ø"/>
            </a:pPr>
            <a:r>
              <a:rPr lang="en-US" dirty="0"/>
              <a:t>If you are late you will be</a:t>
            </a:r>
            <a:r>
              <a:rPr lang="en-US" b="1" dirty="0"/>
              <a:t> </a:t>
            </a:r>
            <a:r>
              <a:rPr lang="en-US" dirty="0"/>
              <a:t>placed on a </a:t>
            </a:r>
            <a:r>
              <a:rPr lang="en-US" b="1" dirty="0"/>
              <a:t>3-5pm detention. </a:t>
            </a:r>
          </a:p>
          <a:p>
            <a:pPr algn="just">
              <a:buFont typeface="Wingdings" panose="05000000000000000000" pitchFamily="2" charset="2"/>
              <a:buChar char="Ø"/>
            </a:pPr>
            <a:endParaRPr lang="en-US" sz="1900" dirty="0"/>
          </a:p>
          <a:p>
            <a:pPr algn="just">
              <a:buFont typeface="Wingdings" panose="05000000000000000000" pitchFamily="2" charset="2"/>
              <a:buChar char="Ø"/>
            </a:pPr>
            <a:r>
              <a:rPr lang="en-US" dirty="0"/>
              <a:t>At Aspire, we arrive at our lessons on time. </a:t>
            </a:r>
            <a:endParaRPr lang="en-GB" dirty="0"/>
          </a:p>
        </p:txBody>
      </p:sp>
      <p:pic>
        <p:nvPicPr>
          <p:cNvPr id="5" name="Picture 4">
            <a:extLst>
              <a:ext uri="{FF2B5EF4-FFF2-40B4-BE49-F238E27FC236}">
                <a16:creationId xmlns:a16="http://schemas.microsoft.com/office/drawing/2014/main" id="{A9C45633-9F35-49D6-8885-0DAD8378E806}"/>
              </a:ext>
            </a:extLst>
          </p:cNvPr>
          <p:cNvPicPr>
            <a:picLocks noChangeAspect="1"/>
          </p:cNvPicPr>
          <p:nvPr/>
        </p:nvPicPr>
        <p:blipFill>
          <a:blip r:embed="rId3"/>
          <a:stretch>
            <a:fillRect/>
          </a:stretch>
        </p:blipFill>
        <p:spPr>
          <a:xfrm>
            <a:off x="8905461" y="1080000"/>
            <a:ext cx="3286539" cy="5202979"/>
          </a:xfrm>
          <a:prstGeom prst="rect">
            <a:avLst/>
          </a:prstGeom>
        </p:spPr>
      </p:pic>
      <p:pic>
        <p:nvPicPr>
          <p:cNvPr id="2" name="Picture 1">
            <a:extLst>
              <a:ext uri="{FF2B5EF4-FFF2-40B4-BE49-F238E27FC236}">
                <a16:creationId xmlns:a16="http://schemas.microsoft.com/office/drawing/2014/main" id="{9AF51B63-8044-4902-BBF5-9BA822C37C06}"/>
              </a:ext>
            </a:extLst>
          </p:cNvPr>
          <p:cNvPicPr>
            <a:picLocks noChangeAspect="1"/>
          </p:cNvPicPr>
          <p:nvPr/>
        </p:nvPicPr>
        <p:blipFill>
          <a:blip r:embed="rId4"/>
          <a:stretch>
            <a:fillRect/>
          </a:stretch>
        </p:blipFill>
        <p:spPr>
          <a:xfrm>
            <a:off x="1080002" y="0"/>
            <a:ext cx="3400558" cy="1044397"/>
          </a:xfrm>
          <a:prstGeom prst="rect">
            <a:avLst/>
          </a:prstGeom>
        </p:spPr>
      </p:pic>
    </p:spTree>
    <p:extLst>
      <p:ext uri="{BB962C8B-B14F-4D97-AF65-F5344CB8AC3E}">
        <p14:creationId xmlns:p14="http://schemas.microsoft.com/office/powerpoint/2010/main" val="252915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B0F9CC-3645-4E36-AC7E-9A8EE82C71C7}"/>
              </a:ext>
            </a:extLst>
          </p:cNvPr>
          <p:cNvSpPr>
            <a:spLocks noGrp="1"/>
          </p:cNvSpPr>
          <p:nvPr>
            <p:ph idx="1"/>
          </p:nvPr>
        </p:nvSpPr>
        <p:spPr>
          <a:xfrm>
            <a:off x="1231900" y="1244600"/>
            <a:ext cx="7275996" cy="4932363"/>
          </a:xfrm>
          <a:solidFill>
            <a:schemeClr val="bg1"/>
          </a:solidFill>
        </p:spPr>
        <p:txBody>
          <a:bodyPr>
            <a:normAutofit/>
          </a:bodyPr>
          <a:lstStyle/>
          <a:p>
            <a:pPr marL="0" indent="0">
              <a:buNone/>
            </a:pPr>
            <a:r>
              <a:rPr lang="en-GB" sz="3200" b="1" dirty="0"/>
              <a:t>We always follow the rules and routines because our behaviour affects:</a:t>
            </a:r>
          </a:p>
          <a:p>
            <a:pPr>
              <a:lnSpc>
                <a:spcPct val="150000"/>
              </a:lnSpc>
              <a:buFont typeface="Wingdings" panose="05000000000000000000" pitchFamily="2" charset="2"/>
              <a:buChar char="Ø"/>
            </a:pPr>
            <a:r>
              <a:rPr lang="en-GB" sz="4000" dirty="0"/>
              <a:t> </a:t>
            </a:r>
            <a:r>
              <a:rPr lang="en-GB" sz="3600" dirty="0"/>
              <a:t>our learning.</a:t>
            </a:r>
          </a:p>
          <a:p>
            <a:pPr>
              <a:lnSpc>
                <a:spcPct val="150000"/>
              </a:lnSpc>
              <a:buFont typeface="Wingdings" panose="05000000000000000000" pitchFamily="2" charset="2"/>
              <a:buChar char="Ø"/>
            </a:pPr>
            <a:r>
              <a:rPr lang="en-GB" sz="3600" dirty="0"/>
              <a:t> the learning of others.</a:t>
            </a:r>
          </a:p>
          <a:p>
            <a:pPr>
              <a:lnSpc>
                <a:spcPct val="150000"/>
              </a:lnSpc>
              <a:buFont typeface="Wingdings" panose="05000000000000000000" pitchFamily="2" charset="2"/>
              <a:buChar char="Ø"/>
            </a:pPr>
            <a:r>
              <a:rPr lang="en-GB" sz="3600" dirty="0"/>
              <a:t> how effective our teachers can be.</a:t>
            </a:r>
          </a:p>
          <a:p>
            <a:pPr>
              <a:lnSpc>
                <a:spcPct val="150000"/>
              </a:lnSpc>
              <a:buFont typeface="Wingdings" panose="05000000000000000000" pitchFamily="2" charset="2"/>
              <a:buChar char="Ø"/>
            </a:pPr>
            <a:r>
              <a:rPr lang="en-GB" sz="3600" dirty="0"/>
              <a:t> who we are as people.</a:t>
            </a:r>
          </a:p>
          <a:p>
            <a:pPr marL="0" indent="0">
              <a:buNone/>
            </a:pPr>
            <a:endParaRPr lang="en-GB" dirty="0"/>
          </a:p>
        </p:txBody>
      </p:sp>
      <p:sp>
        <p:nvSpPr>
          <p:cNvPr id="3" name="Title 2">
            <a:extLst>
              <a:ext uri="{FF2B5EF4-FFF2-40B4-BE49-F238E27FC236}">
                <a16:creationId xmlns:a16="http://schemas.microsoft.com/office/drawing/2014/main" id="{4472DAD8-ABAC-42A4-9B66-7213BB838980}"/>
              </a:ext>
            </a:extLst>
          </p:cNvPr>
          <p:cNvSpPr>
            <a:spLocks noGrp="1"/>
          </p:cNvSpPr>
          <p:nvPr>
            <p:ph type="title"/>
          </p:nvPr>
        </p:nvSpPr>
        <p:spPr/>
        <p:txBody>
          <a:bodyPr>
            <a:normAutofit/>
          </a:bodyPr>
          <a:lstStyle/>
          <a:p>
            <a:r>
              <a:rPr lang="en-US" sz="3600" b="1" dirty="0" err="1">
                <a:solidFill>
                  <a:srgbClr val="FFC000"/>
                </a:solidFill>
              </a:rPr>
              <a:t>Behaviour</a:t>
            </a:r>
            <a:r>
              <a:rPr lang="en-US" sz="3600" b="1" dirty="0">
                <a:solidFill>
                  <a:srgbClr val="FFC000"/>
                </a:solidFill>
              </a:rPr>
              <a:t> – in lessons</a:t>
            </a:r>
            <a:endParaRPr lang="en-GB" sz="3600" b="1" dirty="0">
              <a:solidFill>
                <a:srgbClr val="FFC000"/>
              </a:solidFill>
            </a:endParaRPr>
          </a:p>
        </p:txBody>
      </p:sp>
      <p:pic>
        <p:nvPicPr>
          <p:cNvPr id="4" name="Picture 3">
            <a:extLst>
              <a:ext uri="{FF2B5EF4-FFF2-40B4-BE49-F238E27FC236}">
                <a16:creationId xmlns:a16="http://schemas.microsoft.com/office/drawing/2014/main" id="{462C1E82-91E5-4857-9B8F-DF57A01898FA}"/>
              </a:ext>
            </a:extLst>
          </p:cNvPr>
          <p:cNvPicPr>
            <a:picLocks noChangeAspect="1"/>
          </p:cNvPicPr>
          <p:nvPr/>
        </p:nvPicPr>
        <p:blipFill>
          <a:blip r:embed="rId2"/>
          <a:stretch>
            <a:fillRect/>
          </a:stretch>
        </p:blipFill>
        <p:spPr>
          <a:xfrm>
            <a:off x="8507896" y="1844056"/>
            <a:ext cx="3188484" cy="3169887"/>
          </a:xfrm>
          <a:prstGeom prst="rect">
            <a:avLst/>
          </a:prstGeom>
          <a:solidFill>
            <a:schemeClr val="bg1"/>
          </a:solidFill>
        </p:spPr>
      </p:pic>
    </p:spTree>
    <p:extLst>
      <p:ext uri="{BB962C8B-B14F-4D97-AF65-F5344CB8AC3E}">
        <p14:creationId xmlns:p14="http://schemas.microsoft.com/office/powerpoint/2010/main" val="110989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296492-242E-4ED6-9F3F-36C431004723}"/>
              </a:ext>
            </a:extLst>
          </p:cNvPr>
          <p:cNvSpPr>
            <a:spLocks noGrp="1"/>
          </p:cNvSpPr>
          <p:nvPr>
            <p:ph idx="1"/>
          </p:nvPr>
        </p:nvSpPr>
        <p:spPr>
          <a:xfrm>
            <a:off x="1080002" y="1080000"/>
            <a:ext cx="10946898" cy="5096963"/>
          </a:xfrm>
          <a:solidFill>
            <a:schemeClr val="bg1"/>
          </a:solidFill>
          <a:ln>
            <a:solidFill>
              <a:schemeClr val="bg1"/>
            </a:solidFill>
          </a:ln>
        </p:spPr>
        <p:txBody>
          <a:bodyPr>
            <a:normAutofit/>
          </a:bodyPr>
          <a:lstStyle/>
          <a:p>
            <a:pPr marL="0" indent="0">
              <a:buNone/>
            </a:pPr>
            <a:r>
              <a:rPr lang="en-GB" sz="3000" b="1" dirty="0"/>
              <a:t>Outside of the classroom we:</a:t>
            </a:r>
          </a:p>
          <a:p>
            <a:r>
              <a:rPr lang="en-GB" dirty="0"/>
              <a:t>Are kind, respectful and courteous to our peers, staff and visitors ensuring all views and beliefs are valued.</a:t>
            </a:r>
          </a:p>
          <a:p>
            <a:r>
              <a:rPr lang="en-GB" dirty="0"/>
              <a:t>Walk sensibly ensuring our actions are always safe.</a:t>
            </a:r>
          </a:p>
          <a:p>
            <a:r>
              <a:rPr lang="en-GB" dirty="0"/>
              <a:t>Use appropriate language.</a:t>
            </a:r>
          </a:p>
          <a:p>
            <a:r>
              <a:rPr lang="en-GB" dirty="0"/>
              <a:t>Are aware that our actions reflect not just on ourselves but the school as a whole.</a:t>
            </a:r>
          </a:p>
          <a:p>
            <a:r>
              <a:rPr lang="en-GB" dirty="0"/>
              <a:t>Only eat in designated areas – canteen or outside. </a:t>
            </a:r>
          </a:p>
          <a:p>
            <a:r>
              <a:rPr lang="en-GB" dirty="0"/>
              <a:t>Place all litter in the bins.</a:t>
            </a:r>
          </a:p>
          <a:p>
            <a:pPr marL="0" indent="0">
              <a:buNone/>
            </a:pPr>
            <a:endParaRPr lang="en-GB" dirty="0"/>
          </a:p>
          <a:p>
            <a:endParaRPr lang="en-GB" dirty="0"/>
          </a:p>
        </p:txBody>
      </p:sp>
      <p:sp>
        <p:nvSpPr>
          <p:cNvPr id="3" name="Title 2">
            <a:extLst>
              <a:ext uri="{FF2B5EF4-FFF2-40B4-BE49-F238E27FC236}">
                <a16:creationId xmlns:a16="http://schemas.microsoft.com/office/drawing/2014/main" id="{C5816425-2FAF-490D-BD2F-D873DDB25F0A}"/>
              </a:ext>
            </a:extLst>
          </p:cNvPr>
          <p:cNvSpPr>
            <a:spLocks noGrp="1"/>
          </p:cNvSpPr>
          <p:nvPr>
            <p:ph type="title"/>
          </p:nvPr>
        </p:nvSpPr>
        <p:spPr/>
        <p:txBody>
          <a:bodyPr>
            <a:normAutofit/>
          </a:bodyPr>
          <a:lstStyle/>
          <a:p>
            <a:r>
              <a:rPr lang="en-GB" sz="3600" b="1" dirty="0">
                <a:solidFill>
                  <a:srgbClr val="FFC000"/>
                </a:solidFill>
              </a:rPr>
              <a:t>Behaviour- out of lessons</a:t>
            </a:r>
          </a:p>
        </p:txBody>
      </p:sp>
      <p:pic>
        <p:nvPicPr>
          <p:cNvPr id="4" name="Picture 3">
            <a:extLst>
              <a:ext uri="{FF2B5EF4-FFF2-40B4-BE49-F238E27FC236}">
                <a16:creationId xmlns:a16="http://schemas.microsoft.com/office/drawing/2014/main" id="{59E9DCA5-E415-474A-9E9D-9AD67CB51F05}"/>
              </a:ext>
            </a:extLst>
          </p:cNvPr>
          <p:cNvPicPr>
            <a:picLocks noChangeAspect="1"/>
          </p:cNvPicPr>
          <p:nvPr/>
        </p:nvPicPr>
        <p:blipFill>
          <a:blip r:embed="rId2"/>
          <a:stretch>
            <a:fillRect/>
          </a:stretch>
        </p:blipFill>
        <p:spPr>
          <a:xfrm>
            <a:off x="7786901" y="5008524"/>
            <a:ext cx="4239999" cy="1080000"/>
          </a:xfrm>
          <a:prstGeom prst="rect">
            <a:avLst/>
          </a:prstGeom>
        </p:spPr>
      </p:pic>
    </p:spTree>
    <p:extLst>
      <p:ext uri="{BB962C8B-B14F-4D97-AF65-F5344CB8AC3E}">
        <p14:creationId xmlns:p14="http://schemas.microsoft.com/office/powerpoint/2010/main" val="257549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DDBC1-D9C5-487C-9AFC-323C632631BF}"/>
              </a:ext>
            </a:extLst>
          </p:cNvPr>
          <p:cNvSpPr>
            <a:spLocks noGrp="1"/>
          </p:cNvSpPr>
          <p:nvPr>
            <p:ph idx="1"/>
          </p:nvPr>
        </p:nvSpPr>
        <p:spPr>
          <a:solidFill>
            <a:schemeClr val="bg1"/>
          </a:solidFill>
        </p:spPr>
        <p:txBody>
          <a:bodyPr>
            <a:normAutofit fontScale="77500" lnSpcReduction="20000"/>
          </a:bodyPr>
          <a:lstStyle/>
          <a:p>
            <a:pPr>
              <a:lnSpc>
                <a:spcPct val="120000"/>
              </a:lnSpc>
            </a:pPr>
            <a:r>
              <a:rPr lang="en-GB" sz="3400" dirty="0"/>
              <a:t>Golden Culture points on a daily basis and these add up over the term. </a:t>
            </a:r>
          </a:p>
          <a:p>
            <a:pPr lvl="1">
              <a:lnSpc>
                <a:spcPct val="120000"/>
              </a:lnSpc>
            </a:pPr>
            <a:r>
              <a:rPr lang="en-GB" sz="2900" dirty="0"/>
              <a:t>300 points BRONZE Golden Culture Award</a:t>
            </a:r>
          </a:p>
          <a:p>
            <a:pPr lvl="1">
              <a:lnSpc>
                <a:spcPct val="120000"/>
              </a:lnSpc>
            </a:pPr>
            <a:r>
              <a:rPr lang="en-GB" sz="2900" dirty="0"/>
              <a:t>500 points SILVER Golden Culture Award </a:t>
            </a:r>
          </a:p>
          <a:p>
            <a:pPr lvl="1">
              <a:lnSpc>
                <a:spcPct val="120000"/>
              </a:lnSpc>
            </a:pPr>
            <a:r>
              <a:rPr lang="en-GB" sz="2900" dirty="0"/>
              <a:t>750 you will get a GOLD Golden Culture Award.</a:t>
            </a:r>
            <a:endParaRPr lang="en-GB" sz="3400" dirty="0"/>
          </a:p>
          <a:p>
            <a:pPr>
              <a:lnSpc>
                <a:spcPct val="120000"/>
              </a:lnSpc>
            </a:pPr>
            <a:r>
              <a:rPr lang="en-GB" sz="3400" dirty="0"/>
              <a:t>Class charts rewards store.</a:t>
            </a:r>
          </a:p>
          <a:p>
            <a:pPr>
              <a:lnSpc>
                <a:spcPct val="120000"/>
              </a:lnSpc>
            </a:pPr>
            <a:r>
              <a:rPr lang="en-GB" sz="3400" dirty="0"/>
              <a:t>Weekly prizes for the students with the highest achievement points.</a:t>
            </a:r>
          </a:p>
          <a:p>
            <a:pPr>
              <a:lnSpc>
                <a:spcPct val="120000"/>
              </a:lnSpc>
            </a:pPr>
            <a:r>
              <a:rPr lang="en-GB" sz="3400" dirty="0"/>
              <a:t>Half Termly pizza for top form in each year group.</a:t>
            </a:r>
          </a:p>
          <a:p>
            <a:pPr>
              <a:lnSpc>
                <a:spcPct val="120000"/>
              </a:lnSpc>
            </a:pPr>
            <a:r>
              <a:rPr lang="en-GB" sz="3400" dirty="0"/>
              <a:t>Half termly success assemblies for attitude to learning, behaviour and attendance. </a:t>
            </a:r>
          </a:p>
          <a:p>
            <a:pPr>
              <a:lnSpc>
                <a:spcPct val="120000"/>
              </a:lnSpc>
            </a:pPr>
            <a:r>
              <a:rPr lang="en-GB" sz="3400" dirty="0"/>
              <a:t>Year 11 Golden Graduation Programme.</a:t>
            </a:r>
          </a:p>
          <a:p>
            <a:endParaRPr lang="en-GB" dirty="0"/>
          </a:p>
          <a:p>
            <a:endParaRPr lang="en-GB" dirty="0"/>
          </a:p>
        </p:txBody>
      </p:sp>
      <p:sp>
        <p:nvSpPr>
          <p:cNvPr id="3" name="Title 2">
            <a:extLst>
              <a:ext uri="{FF2B5EF4-FFF2-40B4-BE49-F238E27FC236}">
                <a16:creationId xmlns:a16="http://schemas.microsoft.com/office/drawing/2014/main" id="{882416D2-DBAD-43C8-AAB8-7B0E49B21E69}"/>
              </a:ext>
            </a:extLst>
          </p:cNvPr>
          <p:cNvSpPr>
            <a:spLocks noGrp="1"/>
          </p:cNvSpPr>
          <p:nvPr>
            <p:ph type="title"/>
          </p:nvPr>
        </p:nvSpPr>
        <p:spPr/>
        <p:txBody>
          <a:bodyPr>
            <a:normAutofit/>
          </a:bodyPr>
          <a:lstStyle/>
          <a:p>
            <a:r>
              <a:rPr lang="en-GB" sz="3600" b="1" dirty="0">
                <a:solidFill>
                  <a:srgbClr val="FFC000"/>
                </a:solidFill>
              </a:rPr>
              <a:t>How we are rewarded</a:t>
            </a:r>
          </a:p>
        </p:txBody>
      </p:sp>
    </p:spTree>
    <p:extLst>
      <p:ext uri="{BB962C8B-B14F-4D97-AF65-F5344CB8AC3E}">
        <p14:creationId xmlns:p14="http://schemas.microsoft.com/office/powerpoint/2010/main" val="41266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F1E705-2870-41AE-88D9-E36285E0CCA9}"/>
              </a:ext>
            </a:extLst>
          </p:cNvPr>
          <p:cNvSpPr/>
          <p:nvPr/>
        </p:nvSpPr>
        <p:spPr>
          <a:xfrm>
            <a:off x="2053882" y="2387600"/>
            <a:ext cx="10046678" cy="95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a:extLst>
              <a:ext uri="{FF2B5EF4-FFF2-40B4-BE49-F238E27FC236}">
                <a16:creationId xmlns:a16="http://schemas.microsoft.com/office/drawing/2014/main" id="{7690436E-D2CC-4046-909D-24049B919167}"/>
              </a:ext>
            </a:extLst>
          </p:cNvPr>
          <p:cNvPicPr>
            <a:picLocks noGrp="1" noChangeAspect="1"/>
          </p:cNvPicPr>
          <p:nvPr>
            <p:ph idx="1"/>
          </p:nvPr>
        </p:nvPicPr>
        <p:blipFill>
          <a:blip r:embed="rId2"/>
          <a:stretch>
            <a:fillRect/>
          </a:stretch>
        </p:blipFill>
        <p:spPr>
          <a:xfrm>
            <a:off x="1033997" y="1080000"/>
            <a:ext cx="11250768" cy="5289755"/>
          </a:xfrm>
          <a:prstGeom prst="rect">
            <a:avLst/>
          </a:prstGeom>
        </p:spPr>
      </p:pic>
      <p:sp>
        <p:nvSpPr>
          <p:cNvPr id="3" name="Title 2">
            <a:extLst>
              <a:ext uri="{FF2B5EF4-FFF2-40B4-BE49-F238E27FC236}">
                <a16:creationId xmlns:a16="http://schemas.microsoft.com/office/drawing/2014/main" id="{9070F6B7-B651-4149-9DFD-ED1F0813066B}"/>
              </a:ext>
            </a:extLst>
          </p:cNvPr>
          <p:cNvSpPr>
            <a:spLocks noGrp="1"/>
          </p:cNvSpPr>
          <p:nvPr>
            <p:ph type="title"/>
          </p:nvPr>
        </p:nvSpPr>
        <p:spPr/>
        <p:txBody>
          <a:bodyPr>
            <a:normAutofit/>
          </a:bodyPr>
          <a:lstStyle/>
          <a:p>
            <a:r>
              <a:rPr lang="en-GB" sz="4000" b="1" dirty="0">
                <a:solidFill>
                  <a:srgbClr val="FFC000"/>
                </a:solidFill>
              </a:rPr>
              <a:t>What happens to those that let us down?</a:t>
            </a:r>
          </a:p>
        </p:txBody>
      </p:sp>
      <p:sp>
        <p:nvSpPr>
          <p:cNvPr id="2" name="TextBox 1">
            <a:extLst>
              <a:ext uri="{FF2B5EF4-FFF2-40B4-BE49-F238E27FC236}">
                <a16:creationId xmlns:a16="http://schemas.microsoft.com/office/drawing/2014/main" id="{F31DDDCC-C166-44FD-9ED3-73F2F7E6EBB5}"/>
              </a:ext>
            </a:extLst>
          </p:cNvPr>
          <p:cNvSpPr txBox="1"/>
          <p:nvPr/>
        </p:nvSpPr>
        <p:spPr>
          <a:xfrm>
            <a:off x="2053882" y="1080000"/>
            <a:ext cx="10138118" cy="954107"/>
          </a:xfrm>
          <a:prstGeom prst="rect">
            <a:avLst/>
          </a:prstGeom>
          <a:solidFill>
            <a:schemeClr val="bg1">
              <a:lumMod val="95000"/>
            </a:schemeClr>
          </a:solidFill>
        </p:spPr>
        <p:txBody>
          <a:bodyPr wrap="square" rtlCol="0">
            <a:spAutoFit/>
          </a:bodyPr>
          <a:lstStyle/>
          <a:p>
            <a:r>
              <a:rPr lang="en-GB" sz="2000" b="1" dirty="0">
                <a:solidFill>
                  <a:srgbClr val="FFC000"/>
                </a:solidFill>
              </a:rPr>
              <a:t>CARELESS: </a:t>
            </a:r>
            <a:r>
              <a:rPr lang="en-GB" dirty="0"/>
              <a:t>Behaviours such as shouting out, not completing work to an appropriate standard,  incorrect uniform, lack of equipment, poor organisation. </a:t>
            </a:r>
          </a:p>
          <a:p>
            <a:r>
              <a:rPr lang="en-GB" b="1" dirty="0"/>
              <a:t>These are the ‘nuts and bolts’ of a student coming to school and being ready to learn.</a:t>
            </a:r>
          </a:p>
        </p:txBody>
      </p:sp>
      <p:sp>
        <p:nvSpPr>
          <p:cNvPr id="5" name="TextBox 4">
            <a:extLst>
              <a:ext uri="{FF2B5EF4-FFF2-40B4-BE49-F238E27FC236}">
                <a16:creationId xmlns:a16="http://schemas.microsoft.com/office/drawing/2014/main" id="{8CB29F5A-D7AA-4844-92DC-6CBA03FA9D80}"/>
              </a:ext>
            </a:extLst>
          </p:cNvPr>
          <p:cNvSpPr txBox="1"/>
          <p:nvPr/>
        </p:nvSpPr>
        <p:spPr>
          <a:xfrm>
            <a:off x="2053882" y="2550446"/>
            <a:ext cx="10138118" cy="677108"/>
          </a:xfrm>
          <a:prstGeom prst="rect">
            <a:avLst/>
          </a:prstGeom>
          <a:solidFill>
            <a:schemeClr val="bg1">
              <a:lumMod val="95000"/>
            </a:schemeClr>
          </a:solidFill>
        </p:spPr>
        <p:txBody>
          <a:bodyPr wrap="square" rtlCol="0">
            <a:spAutoFit/>
          </a:bodyPr>
          <a:lstStyle/>
          <a:p>
            <a:r>
              <a:rPr lang="en-GB" sz="2000" b="1" dirty="0">
                <a:solidFill>
                  <a:srgbClr val="FFC000"/>
                </a:solidFill>
              </a:rPr>
              <a:t>DISRUPTIVE:</a:t>
            </a:r>
            <a:r>
              <a:rPr lang="en-GB" dirty="0"/>
              <a:t> Continued disruptive behaviours following warnings and C1 such as persistent disruption of  learning, constantly turning around and talking or wandering around the classroom.</a:t>
            </a:r>
          </a:p>
        </p:txBody>
      </p:sp>
      <p:sp>
        <p:nvSpPr>
          <p:cNvPr id="6" name="TextBox 5">
            <a:extLst>
              <a:ext uri="{FF2B5EF4-FFF2-40B4-BE49-F238E27FC236}">
                <a16:creationId xmlns:a16="http://schemas.microsoft.com/office/drawing/2014/main" id="{AAED0628-D153-413E-8902-C4F89845EEE7}"/>
              </a:ext>
            </a:extLst>
          </p:cNvPr>
          <p:cNvSpPr txBox="1"/>
          <p:nvPr/>
        </p:nvSpPr>
        <p:spPr>
          <a:xfrm>
            <a:off x="2053882" y="3429000"/>
            <a:ext cx="10138118" cy="1200329"/>
          </a:xfrm>
          <a:prstGeom prst="rect">
            <a:avLst/>
          </a:prstGeom>
          <a:solidFill>
            <a:schemeClr val="bg1">
              <a:lumMod val="95000"/>
            </a:schemeClr>
          </a:solidFill>
        </p:spPr>
        <p:txBody>
          <a:bodyPr wrap="square" rtlCol="0">
            <a:spAutoFit/>
          </a:bodyPr>
          <a:lstStyle/>
          <a:p>
            <a:r>
              <a:rPr lang="en-GB" b="1" dirty="0">
                <a:solidFill>
                  <a:srgbClr val="FFC000"/>
                </a:solidFill>
              </a:rPr>
              <a:t>RUDENESS:</a:t>
            </a:r>
            <a:r>
              <a:rPr lang="en-GB" sz="1600" dirty="0"/>
              <a:t> </a:t>
            </a:r>
            <a:r>
              <a:rPr lang="en-GB" dirty="0"/>
              <a:t>Repeated poor behaviour (C1 &amp; C2 issued) and rudeness. This includes any behaviour, whether verbal or physical - words, body language, action or facial expression - that can be interpreted as being rude or defiant. A student’s behaviour can warrant a C3 with no prior warnings (verbally abusive, fighting, damaging property etc.) </a:t>
            </a:r>
            <a:r>
              <a:rPr lang="en-GB" i="1" dirty="0"/>
              <a:t>The consequence for this type of behaviour is </a:t>
            </a:r>
            <a:r>
              <a:rPr lang="en-GB" b="1" i="1" dirty="0"/>
              <a:t>30 mins detention at lunch.</a:t>
            </a:r>
            <a:endParaRPr lang="en-GB" sz="1600" b="1" i="1" dirty="0"/>
          </a:p>
        </p:txBody>
      </p:sp>
      <p:sp>
        <p:nvSpPr>
          <p:cNvPr id="7" name="TextBox 6">
            <a:extLst>
              <a:ext uri="{FF2B5EF4-FFF2-40B4-BE49-F238E27FC236}">
                <a16:creationId xmlns:a16="http://schemas.microsoft.com/office/drawing/2014/main" id="{401D8BB6-E71E-43EB-B9B0-1AD9E247906A}"/>
              </a:ext>
            </a:extLst>
          </p:cNvPr>
          <p:cNvSpPr txBox="1"/>
          <p:nvPr/>
        </p:nvSpPr>
        <p:spPr>
          <a:xfrm>
            <a:off x="2053882" y="4732752"/>
            <a:ext cx="10138118" cy="1600438"/>
          </a:xfrm>
          <a:prstGeom prst="rect">
            <a:avLst/>
          </a:prstGeom>
          <a:solidFill>
            <a:schemeClr val="bg1">
              <a:lumMod val="95000"/>
            </a:schemeClr>
          </a:solidFill>
        </p:spPr>
        <p:txBody>
          <a:bodyPr wrap="square" rtlCol="0">
            <a:spAutoFit/>
          </a:bodyPr>
          <a:lstStyle/>
          <a:p>
            <a:r>
              <a:rPr lang="en-GB" b="1" dirty="0">
                <a:solidFill>
                  <a:srgbClr val="FFC000"/>
                </a:solidFill>
              </a:rPr>
              <a:t>OFFENSIVE:</a:t>
            </a:r>
            <a:r>
              <a:rPr lang="en-GB" sz="1600" dirty="0"/>
              <a:t> </a:t>
            </a:r>
            <a:r>
              <a:rPr lang="en-GB" dirty="0"/>
              <a:t>Repetition of poor behaviours within the classroom and incidents such as abuse, aggression etc. </a:t>
            </a:r>
            <a:r>
              <a:rPr lang="en-GB" b="1" dirty="0"/>
              <a:t>Students out of class without permission will be issued a C4. </a:t>
            </a:r>
            <a:r>
              <a:rPr lang="en-GB" dirty="0"/>
              <a:t>Students will be escorted by On Call to a Faculty remove for the remainder of the lesson. </a:t>
            </a:r>
          </a:p>
          <a:p>
            <a:endParaRPr lang="en-GB" sz="800" dirty="0"/>
          </a:p>
          <a:p>
            <a:r>
              <a:rPr lang="en-GB" i="1" dirty="0"/>
              <a:t>The consequence for this type of behaviour is a call home (made that day) by the class teacher and the student will be placed in an </a:t>
            </a:r>
            <a:r>
              <a:rPr lang="en-GB" b="1" i="1" dirty="0"/>
              <a:t>after school Head Of Year detention for 1 hour. </a:t>
            </a:r>
          </a:p>
        </p:txBody>
      </p:sp>
    </p:spTree>
    <p:extLst>
      <p:ext uri="{BB962C8B-B14F-4D97-AF65-F5344CB8AC3E}">
        <p14:creationId xmlns:p14="http://schemas.microsoft.com/office/powerpoint/2010/main" val="39377182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2537</TotalTime>
  <Words>949</Words>
  <Application>Microsoft Office PowerPoint</Application>
  <PresentationFormat>Widescreen</PresentationFormat>
  <Paragraphs>86</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Century Gothic</vt:lpstr>
      <vt:lpstr>Open Sans</vt:lpstr>
      <vt:lpstr>Wingdings</vt:lpstr>
      <vt:lpstr>Wingdings 3</vt:lpstr>
      <vt:lpstr>1_Office Theme</vt:lpstr>
      <vt:lpstr>  The Aspire Way  </vt:lpstr>
      <vt:lpstr>We are a thriving, confident and friendly Aspire family!</vt:lpstr>
      <vt:lpstr>ASPIRE CHARTER- Who We Are</vt:lpstr>
      <vt:lpstr>ATTENDANCE</vt:lpstr>
      <vt:lpstr>                              PUNCTUALITY</vt:lpstr>
      <vt:lpstr>Behaviour – in lessons</vt:lpstr>
      <vt:lpstr>Behaviour- out of lessons</vt:lpstr>
      <vt:lpstr>How we are rewarded</vt:lpstr>
      <vt:lpstr>What happens to those that let us down?</vt:lpstr>
      <vt:lpstr>C5/Behaviour in the Community</vt:lpstr>
      <vt:lpstr>Your education opens doors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DHanlon-Catlow</dc:creator>
  <cp:lastModifiedBy>Simon Blackwell</cp:lastModifiedBy>
  <cp:revision>77</cp:revision>
  <cp:lastPrinted>2019-08-22T10:46:32Z</cp:lastPrinted>
  <dcterms:created xsi:type="dcterms:W3CDTF">2019-07-08T15:32:55Z</dcterms:created>
  <dcterms:modified xsi:type="dcterms:W3CDTF">2022-10-30T15:20:57Z</dcterms:modified>
</cp:coreProperties>
</file>