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6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6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69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2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5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16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2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9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3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2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F332B-3A2C-46FA-9270-1A18A1A792D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63F43-5064-465E-AA10-464D4180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6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Biology Foundation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Extended year 10</a:t>
            </a:r>
          </a:p>
        </p:txBody>
      </p:sp>
    </p:spTree>
    <p:extLst>
      <p:ext uri="{BB962C8B-B14F-4D97-AF65-F5344CB8AC3E}">
        <p14:creationId xmlns:p14="http://schemas.microsoft.com/office/powerpoint/2010/main" val="1009578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922" y="592428"/>
            <a:ext cx="8674848" cy="11973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225" y="1697186"/>
            <a:ext cx="6851560" cy="2569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006" y="4266850"/>
            <a:ext cx="4318273" cy="17746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53582" y="413850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An electron microscope has a higher magnification than a light microscope.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Name one other cell structure you would see in a prokaryotic cell if you used an electron microscope to view the cell.</a:t>
            </a:r>
          </a:p>
          <a:p>
            <a:endParaRPr lang="en-GB" dirty="0"/>
          </a:p>
          <a:p>
            <a:r>
              <a:rPr lang="en-GB" dirty="0"/>
              <a:t>[1 mark]</a:t>
            </a:r>
          </a:p>
        </p:txBody>
      </p:sp>
    </p:spTree>
    <p:extLst>
      <p:ext uri="{BB962C8B-B14F-4D97-AF65-F5344CB8AC3E}">
        <p14:creationId xmlns:p14="http://schemas.microsoft.com/office/powerpoint/2010/main" val="38934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07" y="618185"/>
            <a:ext cx="8197539" cy="19060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033" y="818026"/>
            <a:ext cx="7987218" cy="10494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3416" y="4584879"/>
            <a:ext cx="9560844" cy="53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8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777" y="347730"/>
            <a:ext cx="8874776" cy="2520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77" y="1378655"/>
            <a:ext cx="8372500" cy="456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2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088" y="2147931"/>
            <a:ext cx="10207347" cy="39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01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577" y="457200"/>
            <a:ext cx="10813289" cy="2927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378" y="1525175"/>
            <a:ext cx="3615771" cy="10835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86434" y="3100550"/>
            <a:ext cx="879885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r>
              <a:rPr lang="en-GB" sz="2400" dirty="0"/>
              <a:t>Explain one way in which a sperm cell is adapted for its function.</a:t>
            </a:r>
          </a:p>
          <a:p>
            <a:endParaRPr lang="en-GB" sz="2400" dirty="0"/>
          </a:p>
          <a:p>
            <a:r>
              <a:rPr lang="en-GB" sz="2400" dirty="0"/>
              <a:t>[2 marks]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563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86" y="2163651"/>
            <a:ext cx="8246891" cy="193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14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87" y="0"/>
            <a:ext cx="8484303" cy="119128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56331"/>
              </p:ext>
            </p:extLst>
          </p:nvPr>
        </p:nvGraphicFramePr>
        <p:xfrm>
          <a:off x="940158" y="2125015"/>
          <a:ext cx="8165742" cy="3206921"/>
        </p:xfrm>
        <a:graphic>
          <a:graphicData uri="http://schemas.openxmlformats.org/drawingml/2006/table">
            <a:tbl>
              <a:tblPr/>
              <a:tblGrid>
                <a:gridCol w="1360957">
                  <a:extLst>
                    <a:ext uri="{9D8B030D-6E8A-4147-A177-3AD203B41FA5}">
                      <a16:colId xmlns:a16="http://schemas.microsoft.com/office/drawing/2014/main" val="3678690590"/>
                    </a:ext>
                  </a:extLst>
                </a:gridCol>
                <a:gridCol w="1343730">
                  <a:extLst>
                    <a:ext uri="{9D8B030D-6E8A-4147-A177-3AD203B41FA5}">
                      <a16:colId xmlns:a16="http://schemas.microsoft.com/office/drawing/2014/main" val="247945485"/>
                    </a:ext>
                  </a:extLst>
                </a:gridCol>
                <a:gridCol w="1188684">
                  <a:extLst>
                    <a:ext uri="{9D8B030D-6E8A-4147-A177-3AD203B41FA5}">
                      <a16:colId xmlns:a16="http://schemas.microsoft.com/office/drawing/2014/main" val="1352981195"/>
                    </a:ext>
                  </a:extLst>
                </a:gridCol>
                <a:gridCol w="172273">
                  <a:extLst>
                    <a:ext uri="{9D8B030D-6E8A-4147-A177-3AD203B41FA5}">
                      <a16:colId xmlns:a16="http://schemas.microsoft.com/office/drawing/2014/main" val="1165287294"/>
                    </a:ext>
                  </a:extLst>
                </a:gridCol>
                <a:gridCol w="534046">
                  <a:extLst>
                    <a:ext uri="{9D8B030D-6E8A-4147-A177-3AD203B41FA5}">
                      <a16:colId xmlns:a16="http://schemas.microsoft.com/office/drawing/2014/main" val="153931708"/>
                    </a:ext>
                  </a:extLst>
                </a:gridCol>
                <a:gridCol w="809683">
                  <a:extLst>
                    <a:ext uri="{9D8B030D-6E8A-4147-A177-3AD203B41FA5}">
                      <a16:colId xmlns:a16="http://schemas.microsoft.com/office/drawing/2014/main" val="2982503532"/>
                    </a:ext>
                  </a:extLst>
                </a:gridCol>
                <a:gridCol w="1360957">
                  <a:extLst>
                    <a:ext uri="{9D8B030D-6E8A-4147-A177-3AD203B41FA5}">
                      <a16:colId xmlns:a16="http://schemas.microsoft.com/office/drawing/2014/main" val="3884717584"/>
                    </a:ext>
                  </a:extLst>
                </a:gridCol>
                <a:gridCol w="792456">
                  <a:extLst>
                    <a:ext uri="{9D8B030D-6E8A-4147-A177-3AD203B41FA5}">
                      <a16:colId xmlns:a16="http://schemas.microsoft.com/office/drawing/2014/main" val="392569729"/>
                    </a:ext>
                  </a:extLst>
                </a:gridCol>
                <a:gridCol w="447910">
                  <a:extLst>
                    <a:ext uri="{9D8B030D-6E8A-4147-A177-3AD203B41FA5}">
                      <a16:colId xmlns:a16="http://schemas.microsoft.com/office/drawing/2014/main" val="898756837"/>
                    </a:ext>
                  </a:extLst>
                </a:gridCol>
                <a:gridCol w="103364">
                  <a:extLst>
                    <a:ext uri="{9D8B030D-6E8A-4147-A177-3AD203B41FA5}">
                      <a16:colId xmlns:a16="http://schemas.microsoft.com/office/drawing/2014/main" val="1525015979"/>
                    </a:ext>
                  </a:extLst>
                </a:gridCol>
                <a:gridCol w="51682">
                  <a:extLst>
                    <a:ext uri="{9D8B030D-6E8A-4147-A177-3AD203B41FA5}">
                      <a16:colId xmlns:a16="http://schemas.microsoft.com/office/drawing/2014/main" val="3863442624"/>
                    </a:ext>
                  </a:extLst>
                </a:gridCol>
              </a:tblGrid>
              <a:tr h="760159">
                <a:tc>
                  <a:txBody>
                    <a:bodyPr/>
                    <a:lstStyle/>
                    <a:p>
                      <a:pPr marL="15240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antibiotics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antibodies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203200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antigens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2400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antitoxins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painkillers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toxins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091005"/>
                  </a:ext>
                </a:extLst>
              </a:tr>
              <a:tr h="166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179916"/>
                  </a:ext>
                </a:extLst>
              </a:tr>
              <a:tr h="760159">
                <a:tc gridSpan="6">
                  <a:txBody>
                    <a:bodyPr/>
                    <a:lstStyle/>
                    <a:p>
                      <a:pPr marL="80010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The bacteria that cause cellulitis release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7611"/>
                  </a:ext>
                </a:extLst>
              </a:tr>
              <a:tr h="760159">
                <a:tc gridSpan="4">
                  <a:txBody>
                    <a:bodyPr/>
                    <a:lstStyle/>
                    <a:p>
                      <a:pPr marL="80010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which cause a rash on the skin.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945707"/>
                  </a:ext>
                </a:extLst>
              </a:tr>
              <a:tr h="760159">
                <a:tc gridSpan="3">
                  <a:txBody>
                    <a:bodyPr/>
                    <a:lstStyle/>
                    <a:p>
                      <a:pPr marL="8001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Cellulitis can be cured by taking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93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182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181" y="1957589"/>
            <a:ext cx="8831716" cy="156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90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21" y="408792"/>
            <a:ext cx="11195246" cy="6299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342" y="2150772"/>
            <a:ext cx="10162903" cy="251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48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027" y="2575775"/>
            <a:ext cx="10018597" cy="56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811" y="227805"/>
            <a:ext cx="7266558" cy="161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8811" y="2077837"/>
            <a:ext cx="5759728" cy="454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96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44" y="464360"/>
            <a:ext cx="3429307" cy="22233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26806" y="464360"/>
            <a:ext cx="6096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/>
              <a:t>The concentration of antibodies in the blood would change after a second infection with cellulitis.</a:t>
            </a:r>
          </a:p>
          <a:p>
            <a:endParaRPr lang="en-GB" sz="2000" dirty="0"/>
          </a:p>
          <a:p>
            <a:r>
              <a:rPr lang="en-GB" sz="2000" dirty="0"/>
              <a:t>Sketch a line on Figure 5 to show how the concentration of antibodies would change. </a:t>
            </a:r>
          </a:p>
          <a:p>
            <a:endParaRPr lang="en-GB" dirty="0"/>
          </a:p>
          <a:p>
            <a:r>
              <a:rPr lang="en-GB" dirty="0"/>
              <a:t>[1 mark]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6806" y="3128195"/>
            <a:ext cx="4858862" cy="343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49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56" y="1284054"/>
            <a:ext cx="4738301" cy="335728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53476"/>
              </p:ext>
            </p:extLst>
          </p:nvPr>
        </p:nvGraphicFramePr>
        <p:xfrm>
          <a:off x="7392473" y="1879799"/>
          <a:ext cx="3889420" cy="13656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9420">
                  <a:extLst>
                    <a:ext uri="{9D8B030D-6E8A-4147-A177-3AD203B41FA5}">
                      <a16:colId xmlns:a16="http://schemas.microsoft.com/office/drawing/2014/main" val="3784908566"/>
                    </a:ext>
                  </a:extLst>
                </a:gridCol>
              </a:tblGrid>
              <a:tr h="464303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graph should rise faster (and to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9103988"/>
                  </a:ext>
                </a:extLst>
              </a:tr>
              <a:tr h="359460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 higher level) than Figure 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4922443"/>
                  </a:ext>
                </a:extLst>
              </a:tr>
              <a:tr h="359460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ignore drop after the peak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8692008"/>
                  </a:ext>
                </a:extLst>
              </a:tr>
              <a:tr h="182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9504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249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36" y="295835"/>
            <a:ext cx="8870664" cy="12714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281" y="1949824"/>
            <a:ext cx="9323231" cy="2524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845" y="2584788"/>
            <a:ext cx="8853609" cy="25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777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937" y="1990165"/>
            <a:ext cx="12809305" cy="36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13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799" y="1443841"/>
            <a:ext cx="1129552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One way to prevent the spread of malaria is to use mosquito nets around beds when people are sleeping.</a:t>
            </a:r>
          </a:p>
          <a:p>
            <a:endParaRPr lang="en-GB" sz="2800" dirty="0"/>
          </a:p>
          <a:p>
            <a:r>
              <a:rPr lang="en-GB" sz="2800" dirty="0"/>
              <a:t>How does the mosquito net prevent the spread of malaria?</a:t>
            </a:r>
          </a:p>
          <a:p>
            <a:endParaRPr lang="en-GB" sz="2800" dirty="0"/>
          </a:p>
          <a:p>
            <a:endParaRPr lang="en-GB" dirty="0"/>
          </a:p>
          <a:p>
            <a:r>
              <a:rPr lang="en-GB" dirty="0"/>
              <a:t>[1 mark]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306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642" y="1788459"/>
            <a:ext cx="9224658" cy="60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75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75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767" y="1673197"/>
            <a:ext cx="4758644" cy="43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230" y="1673197"/>
            <a:ext cx="7339539" cy="341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8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181" y="177716"/>
            <a:ext cx="7492186" cy="55641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05577" y="5110896"/>
            <a:ext cx="68558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51500">
              <a:spcAft>
                <a:spcPts val="0"/>
              </a:spcAft>
            </a:pPr>
            <a:r>
              <a:rPr lang="en-GB" sz="11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[1 mark]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7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761" y="1627095"/>
            <a:ext cx="10829399" cy="106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6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194" y="1225232"/>
            <a:ext cx="6505384" cy="20202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99" y="281518"/>
            <a:ext cx="11048531" cy="6217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8937" y="3084188"/>
            <a:ext cx="8588755" cy="4832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1188" y="3890678"/>
            <a:ext cx="8424395" cy="23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7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16" y="2691686"/>
            <a:ext cx="10057833" cy="112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0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5010" y="1262130"/>
            <a:ext cx="8809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What colour was the solution after the positive iodine test?</a:t>
            </a:r>
          </a:p>
          <a:p>
            <a:endParaRPr lang="en-GB" sz="2400" dirty="0"/>
          </a:p>
          <a:p>
            <a:r>
              <a:rPr lang="en-GB" sz="2400" dirty="0"/>
              <a:t>____________________________________________________</a:t>
            </a:r>
          </a:p>
          <a:p>
            <a:pPr algn="r"/>
            <a:r>
              <a:rPr lang="en-GB" sz="2400" dirty="0"/>
              <a:t>[1 mark]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686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33" y="2792253"/>
            <a:ext cx="8683300" cy="35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597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228</Words>
  <Application>Microsoft Office PowerPoint</Application>
  <PresentationFormat>Widescreen</PresentationFormat>
  <Paragraphs>75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 Theme</vt:lpstr>
      <vt:lpstr>Biology Foundation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Dodd</dc:creator>
  <cp:lastModifiedBy>Simon Blackwell</cp:lastModifiedBy>
  <cp:revision>4</cp:revision>
  <dcterms:created xsi:type="dcterms:W3CDTF">2018-05-09T11:08:08Z</dcterms:created>
  <dcterms:modified xsi:type="dcterms:W3CDTF">2020-03-17T10:32:51Z</dcterms:modified>
</cp:coreProperties>
</file>