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6" r:id="rId40"/>
    <p:sldId id="294" r:id="rId41"/>
    <p:sldId id="295" r:id="rId42"/>
    <p:sldId id="297" r:id="rId43"/>
    <p:sldId id="298" r:id="rId44"/>
    <p:sldId id="299" r:id="rId45"/>
    <p:sldId id="300" r:id="rId46"/>
    <p:sldId id="301" r:id="rId47"/>
    <p:sldId id="302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799E4-B22B-4200-A29D-6DBD58182462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20BBD-C68D-4CAE-A027-48362E4C58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178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799E4-B22B-4200-A29D-6DBD58182462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20BBD-C68D-4CAE-A027-48362E4C58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105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799E4-B22B-4200-A29D-6DBD58182462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20BBD-C68D-4CAE-A027-48362E4C58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360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799E4-B22B-4200-A29D-6DBD58182462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20BBD-C68D-4CAE-A027-48362E4C58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553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799E4-B22B-4200-A29D-6DBD58182462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20BBD-C68D-4CAE-A027-48362E4C58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474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799E4-B22B-4200-A29D-6DBD58182462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20BBD-C68D-4CAE-A027-48362E4C58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240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799E4-B22B-4200-A29D-6DBD58182462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20BBD-C68D-4CAE-A027-48362E4C58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207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799E4-B22B-4200-A29D-6DBD58182462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20BBD-C68D-4CAE-A027-48362E4C58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396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799E4-B22B-4200-A29D-6DBD58182462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20BBD-C68D-4CAE-A027-48362E4C58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027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799E4-B22B-4200-A29D-6DBD58182462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20BBD-C68D-4CAE-A027-48362E4C58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728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799E4-B22B-4200-A29D-6DBD58182462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20BBD-C68D-4CAE-A027-48362E4C58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60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799E4-B22B-4200-A29D-6DBD58182462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20BBD-C68D-4CAE-A027-48362E4C58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362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e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Biology Higher Paper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Extended</a:t>
            </a:r>
          </a:p>
        </p:txBody>
      </p:sp>
    </p:spTree>
    <p:extLst>
      <p:ext uri="{BB962C8B-B14F-4D97-AF65-F5344CB8AC3E}">
        <p14:creationId xmlns:p14="http://schemas.microsoft.com/office/powerpoint/2010/main" val="504811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643" y="978794"/>
            <a:ext cx="9630347" cy="192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545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000" y="2936383"/>
            <a:ext cx="11142122" cy="31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529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233" y="296214"/>
            <a:ext cx="11220150" cy="31865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1292" y="759854"/>
            <a:ext cx="109754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A student investigates what happens to a plant cell when it is placed in water. The student looks at the plant cell through a microscope.</a:t>
            </a:r>
          </a:p>
          <a:p>
            <a:r>
              <a:rPr lang="en-GB" sz="2400" dirty="0"/>
              <a:t>Look at Figure 2.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5766" y="2610700"/>
            <a:ext cx="4370978" cy="29863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4307" y="2358241"/>
            <a:ext cx="6747709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Explain why the plant cell swells up when the cell is placed in water.</a:t>
            </a:r>
          </a:p>
          <a:p>
            <a:r>
              <a:rPr lang="en-GB" sz="2000" dirty="0"/>
              <a:t> </a:t>
            </a:r>
          </a:p>
          <a:p>
            <a:r>
              <a:rPr lang="en-GB" sz="2000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r>
              <a:rPr lang="en-GB" sz="2000" dirty="0"/>
              <a:t>[4 marks]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2986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192" y="931851"/>
            <a:ext cx="9735009" cy="419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703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247" y="618185"/>
            <a:ext cx="8814430" cy="14552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409" y="361679"/>
            <a:ext cx="8585961" cy="7201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7442" y="2328044"/>
            <a:ext cx="5082092" cy="437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630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48" y="1456666"/>
            <a:ext cx="4886026" cy="419561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963126"/>
              </p:ext>
            </p:extLst>
          </p:nvPr>
        </p:nvGraphicFramePr>
        <p:xfrm>
          <a:off x="6575985" y="1990466"/>
          <a:ext cx="3697567" cy="3128010"/>
        </p:xfrm>
        <a:graphic>
          <a:graphicData uri="http://schemas.openxmlformats.org/drawingml/2006/table">
            <a:tbl>
              <a:tblPr/>
              <a:tblGrid>
                <a:gridCol w="3697567">
                  <a:extLst>
                    <a:ext uri="{9D8B030D-6E8A-4147-A177-3AD203B41FA5}">
                      <a16:colId xmlns:a16="http://schemas.microsoft.com/office/drawing/2014/main" val="1815907856"/>
                    </a:ext>
                  </a:extLst>
                </a:gridCol>
              </a:tblGrid>
              <a:tr h="214630">
                <a:tc>
                  <a:txBody>
                    <a:bodyPr/>
                    <a:lstStyle/>
                    <a:p>
                      <a:pPr marL="63500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 mark per line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2258051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marL="63500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extra line from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3409925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marL="63500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substance negates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068237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63500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the mark for that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62688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3500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substance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0886928"/>
                  </a:ext>
                </a:extLst>
              </a:tr>
              <a:tr h="1743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62802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7376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70" y="150902"/>
            <a:ext cx="7510783" cy="37977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7872" y="150902"/>
            <a:ext cx="8077198" cy="669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760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707" y="938948"/>
            <a:ext cx="9438795" cy="331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157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0232" y="346587"/>
            <a:ext cx="4639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Yeast is an organism that respires anaerobically.</a:t>
            </a:r>
          </a:p>
        </p:txBody>
      </p:sp>
      <p:sp>
        <p:nvSpPr>
          <p:cNvPr id="3" name="Rectangle 2"/>
          <p:cNvSpPr/>
          <p:nvPr/>
        </p:nvSpPr>
        <p:spPr>
          <a:xfrm>
            <a:off x="503855" y="715919"/>
            <a:ext cx="6032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Complete the word equation for anaerobic respiration in yeast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30" y="2498493"/>
            <a:ext cx="11647218" cy="95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82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307" y="2331077"/>
            <a:ext cx="9734505" cy="1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46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4850" y="0"/>
            <a:ext cx="870611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Starch is digested by the enzyme amylase.</a:t>
            </a:r>
          </a:p>
          <a:p>
            <a:r>
              <a:rPr lang="en-GB" dirty="0"/>
              <a:t>	</a:t>
            </a:r>
          </a:p>
          <a:p>
            <a:r>
              <a:rPr lang="en-GB" dirty="0"/>
              <a:t>A student did an investigation on amylase activity.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This is the method used.</a:t>
            </a:r>
          </a:p>
          <a:p>
            <a:endParaRPr lang="en-GB" dirty="0"/>
          </a:p>
          <a:p>
            <a:r>
              <a:rPr lang="en-GB" dirty="0"/>
              <a:t>1.	Mix amylase solution and starch suspension at 20 °C in a boiling tube.</a:t>
            </a:r>
          </a:p>
          <a:p>
            <a:endParaRPr lang="en-GB" dirty="0"/>
          </a:p>
          <a:p>
            <a:r>
              <a:rPr lang="en-GB" dirty="0"/>
              <a:t>2.	Remove a drop of the mixture every 30 seconds and test it for starch.</a:t>
            </a:r>
          </a:p>
          <a:p>
            <a:endParaRPr lang="en-GB" dirty="0"/>
          </a:p>
          <a:p>
            <a:r>
              <a:rPr lang="en-GB" dirty="0"/>
              <a:t>3.	Continue testing every 30 seconds until no starch is detected.</a:t>
            </a:r>
          </a:p>
          <a:p>
            <a:endParaRPr lang="en-GB" dirty="0"/>
          </a:p>
          <a:p>
            <a:r>
              <a:rPr lang="en-GB" dirty="0"/>
              <a:t>4.	Repeat the investigation at different temperatures.</a:t>
            </a:r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34850" y="4583325"/>
            <a:ext cx="90152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What apparatus should the student use to control the temperature of the mixture?</a:t>
            </a:r>
          </a:p>
          <a:p>
            <a:endParaRPr lang="en-GB" dirty="0"/>
          </a:p>
          <a:p>
            <a:r>
              <a:rPr lang="en-GB" dirty="0"/>
              <a:t>____________________________________________________________________________</a:t>
            </a:r>
          </a:p>
          <a:p>
            <a:r>
              <a:rPr lang="en-GB" dirty="0"/>
              <a:t>[1 mark]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94359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30154" y="0"/>
            <a:ext cx="6648374" cy="49480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739" y="112862"/>
            <a:ext cx="3287929" cy="39954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366" y="5231952"/>
            <a:ext cx="11668259" cy="3339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24" y="5827120"/>
            <a:ext cx="10333609" cy="334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714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62" y="493600"/>
            <a:ext cx="8962277" cy="29901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068" y="4262907"/>
            <a:ext cx="9417646" cy="118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7588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63140" y="4906851"/>
            <a:ext cx="360608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Calculate X in Table 1.</a:t>
            </a:r>
          </a:p>
          <a:p>
            <a:endParaRPr lang="en-GB" sz="2400" dirty="0"/>
          </a:p>
          <a:p>
            <a:r>
              <a:rPr lang="en-GB" sz="2400" dirty="0"/>
              <a:t>X =	cm</a:t>
            </a:r>
            <a:r>
              <a:rPr lang="en-GB" sz="2400" baseline="30000" dirty="0"/>
              <a:t>3</a:t>
            </a:r>
          </a:p>
          <a:p>
            <a:endParaRPr lang="en-GB" sz="2400" dirty="0"/>
          </a:p>
          <a:p>
            <a:r>
              <a:rPr lang="en-GB" sz="2400" dirty="0"/>
              <a:t>[1 mark]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70336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374" y="1661375"/>
            <a:ext cx="9648005" cy="121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2293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79" y="3181081"/>
            <a:ext cx="6144168" cy="31697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95064" y="441224"/>
            <a:ext cx="6096000" cy="24904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tabLst>
                <a:tab pos="215900" algn="l"/>
                <a:tab pos="444500" algn="l"/>
                <a:tab pos="622300" algn="l"/>
                <a:tab pos="914400" algn="l"/>
              </a:tabLst>
            </a:pPr>
            <a:r>
              <a:rPr lang="en-GB" sz="2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Plot the data from </a:t>
            </a:r>
            <a:r>
              <a:rPr lang="en-GB" sz="20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Table 1</a:t>
            </a:r>
            <a:r>
              <a:rPr lang="en-GB" sz="2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n-GB" sz="20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Figure 6</a:t>
            </a:r>
            <a:r>
              <a:rPr lang="en-GB" sz="2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345"/>
              </a:lnSpc>
              <a:spcAft>
                <a:spcPts val="0"/>
              </a:spcAft>
            </a:pPr>
            <a:r>
              <a:rPr lang="en-GB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27100">
              <a:spcAft>
                <a:spcPts val="0"/>
              </a:spcAft>
            </a:pPr>
            <a:r>
              <a:rPr lang="en-GB" sz="2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You should: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380"/>
              </a:lnSpc>
              <a:spcAft>
                <a:spcPts val="0"/>
              </a:spcAft>
            </a:pPr>
            <a:r>
              <a:rPr lang="en-GB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155700" algn="l"/>
              </a:tabLst>
            </a:pPr>
            <a:r>
              <a:rPr lang="en-GB" sz="2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label the </a:t>
            </a:r>
            <a:r>
              <a:rPr lang="en-GB" sz="20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GB" sz="2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-axis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75"/>
              </a:lnSpc>
              <a:spcAft>
                <a:spcPts val="0"/>
              </a:spcAft>
            </a:pPr>
            <a:r>
              <a:rPr lang="en-GB" sz="2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155700" algn="l"/>
              </a:tabLst>
            </a:pPr>
            <a:r>
              <a:rPr lang="en-GB" sz="2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use a suitable scale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65"/>
              </a:lnSpc>
              <a:spcAft>
                <a:spcPts val="0"/>
              </a:spcAft>
            </a:pPr>
            <a:r>
              <a:rPr lang="en-GB" sz="2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155700" algn="l"/>
              </a:tabLst>
            </a:pPr>
            <a:r>
              <a:rPr lang="en-GB" sz="2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draw a line of best fit.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155700" algn="l"/>
              </a:tabLst>
            </a:pP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155700" algn="l"/>
              </a:tabLst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(4 Marks)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9847" y="441224"/>
            <a:ext cx="5500094" cy="641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6769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93" y="1803043"/>
            <a:ext cx="9928143" cy="206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2525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9245" y="1305342"/>
            <a:ext cx="11792755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Describe the patterns shown in the student’s data.</a:t>
            </a:r>
          </a:p>
          <a:p>
            <a:endParaRPr lang="en-GB" sz="2400" dirty="0"/>
          </a:p>
          <a:p>
            <a:r>
              <a:rPr lang="en-GB" sz="2400" dirty="0"/>
              <a:t>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r>
              <a:rPr lang="en-GB" sz="2400" dirty="0"/>
              <a:t>[2 marks]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63151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903" y="2034862"/>
            <a:ext cx="9866332" cy="205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5114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273" y="643944"/>
            <a:ext cx="9433953" cy="12995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145" y="1943533"/>
            <a:ext cx="9018893" cy="237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6018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839" y="2704563"/>
            <a:ext cx="9492449" cy="144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449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622" y="2897746"/>
            <a:ext cx="9781728" cy="27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5251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0608" y="474345"/>
            <a:ext cx="878339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Give three other environmental factors that would increase the rate of water loss from plants.</a:t>
            </a:r>
          </a:p>
          <a:p>
            <a:endParaRPr lang="en-GB" sz="2400" dirty="0"/>
          </a:p>
          <a:p>
            <a:r>
              <a:rPr lang="en-GB" sz="2400" dirty="0"/>
              <a:t>[3 marks]</a:t>
            </a:r>
          </a:p>
          <a:p>
            <a:endParaRPr lang="en-GB" sz="2400" dirty="0"/>
          </a:p>
          <a:p>
            <a:r>
              <a:rPr lang="en-GB" sz="2400" dirty="0"/>
              <a:t>1</a:t>
            </a:r>
          </a:p>
          <a:p>
            <a:r>
              <a:rPr lang="en-GB" sz="2400" dirty="0"/>
              <a:t>___________________________________________________</a:t>
            </a:r>
          </a:p>
          <a:p>
            <a:r>
              <a:rPr lang="en-GB" sz="2400" dirty="0"/>
              <a:t>2</a:t>
            </a:r>
          </a:p>
          <a:p>
            <a:r>
              <a:rPr lang="en-GB" sz="2400" dirty="0"/>
              <a:t>___________________________________________________</a:t>
            </a:r>
          </a:p>
          <a:p>
            <a:r>
              <a:rPr lang="en-GB" sz="2400" dirty="0"/>
              <a:t>3</a:t>
            </a:r>
          </a:p>
          <a:p>
            <a:r>
              <a:rPr lang="en-GB" sz="2400" dirty="0"/>
              <a:t>___________________________________________________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99972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645" y="2356834"/>
            <a:ext cx="9344164" cy="167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8264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1520" y="745214"/>
            <a:ext cx="1054779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The movement of water through a plant is called transpiration.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What is translocation?</a:t>
            </a:r>
          </a:p>
          <a:p>
            <a:r>
              <a:rPr lang="en-GB" sz="2400" dirty="0"/>
              <a:t>____________________________________________________________________________________________________________________________________________________________________________________________________________</a:t>
            </a:r>
          </a:p>
          <a:p>
            <a:r>
              <a:rPr lang="en-GB" sz="2400" dirty="0"/>
              <a:t>[1 mark]</a:t>
            </a:r>
          </a:p>
          <a:p>
            <a:endParaRPr lang="en-GB" sz="24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73755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193" y="2524259"/>
            <a:ext cx="9648005" cy="121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8676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390" y="399245"/>
            <a:ext cx="8619527" cy="1201123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806390" y="1946772"/>
            <a:ext cx="10663951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1.	his heart is beating irregularly</a:t>
            </a:r>
          </a:p>
          <a:p>
            <a:r>
              <a:rPr lang="en-GB" sz="2400" dirty="0"/>
              <a:t>2.	fatty deposits are building up inside the walls of his coronary arteries.</a:t>
            </a:r>
          </a:p>
          <a:p>
            <a:r>
              <a:rPr lang="en-GB" sz="2400" dirty="0"/>
              <a:t>	</a:t>
            </a:r>
          </a:p>
          <a:p>
            <a:r>
              <a:rPr lang="en-GB" sz="2400" dirty="0"/>
              <a:t>The man does not need a heart transplant.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Explain how the two problems could be treated to prevent a heart attack.</a:t>
            </a:r>
          </a:p>
          <a:p>
            <a:r>
              <a:rPr lang="en-GB" sz="2400" dirty="0"/>
              <a:t>[4 marks]</a:t>
            </a:r>
          </a:p>
          <a:p>
            <a:endParaRPr lang="en-GB" sz="2400" dirty="0"/>
          </a:p>
          <a:p>
            <a:r>
              <a:rPr lang="en-GB" sz="2400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98110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148" y="1465730"/>
            <a:ext cx="8244411" cy="309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8256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226" y="193183"/>
            <a:ext cx="8458839" cy="24203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9144" y="193183"/>
            <a:ext cx="3696084" cy="3234073"/>
          </a:xfrm>
          <a:prstGeom prst="rect">
            <a:avLst/>
          </a:prstGeom>
        </p:spPr>
      </p:pic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559326" y="4084391"/>
            <a:ext cx="5337175" cy="0"/>
          </a:xfrm>
          <a:prstGeom prst="line">
            <a:avLst/>
          </a:prstGeom>
          <a:noFill/>
          <a:ln w="3047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1559326" y="4409829"/>
            <a:ext cx="5337175" cy="0"/>
          </a:xfrm>
          <a:prstGeom prst="line">
            <a:avLst/>
          </a:prstGeom>
          <a:noFill/>
          <a:ln w="3035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1559326" y="4738441"/>
            <a:ext cx="5337175" cy="0"/>
          </a:xfrm>
          <a:prstGeom prst="line">
            <a:avLst/>
          </a:prstGeom>
          <a:noFill/>
          <a:ln w="3047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1559326" y="5063879"/>
            <a:ext cx="5337175" cy="0"/>
          </a:xfrm>
          <a:prstGeom prst="line">
            <a:avLst/>
          </a:prstGeom>
          <a:noFill/>
          <a:ln w="3035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1559326" y="5392491"/>
            <a:ext cx="5337175" cy="0"/>
          </a:xfrm>
          <a:prstGeom prst="line">
            <a:avLst/>
          </a:prstGeom>
          <a:noFill/>
          <a:ln w="3048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1559326" y="5717929"/>
            <a:ext cx="5337175" cy="0"/>
          </a:xfrm>
          <a:prstGeom prst="line">
            <a:avLst/>
          </a:prstGeom>
          <a:noFill/>
          <a:ln w="3035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Line 2"/>
          <p:cNvSpPr>
            <a:spLocks noChangeShapeType="1"/>
          </p:cNvSpPr>
          <p:nvPr/>
        </p:nvSpPr>
        <p:spPr bwMode="auto">
          <a:xfrm>
            <a:off x="1559326" y="6044954"/>
            <a:ext cx="5337175" cy="0"/>
          </a:xfrm>
          <a:prstGeom prst="line">
            <a:avLst/>
          </a:prstGeom>
          <a:noFill/>
          <a:ln w="3048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Line 1"/>
          <p:cNvSpPr>
            <a:spLocks noChangeShapeType="1"/>
          </p:cNvSpPr>
          <p:nvPr/>
        </p:nvSpPr>
        <p:spPr bwMode="auto">
          <a:xfrm>
            <a:off x="1549801" y="6373566"/>
            <a:ext cx="5346700" cy="0"/>
          </a:xfrm>
          <a:prstGeom prst="line">
            <a:avLst/>
          </a:prstGeom>
          <a:noFill/>
          <a:ln w="3048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632226" y="3187038"/>
            <a:ext cx="8458839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Explain why aortic valve stenosis causes chest pains.</a:t>
            </a: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632226" y="375419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9144" y="5837072"/>
            <a:ext cx="1426588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8624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888" y="912153"/>
            <a:ext cx="8934846" cy="766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9644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90" y="223134"/>
            <a:ext cx="7748381" cy="832934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161392"/>
              </p:ext>
            </p:extLst>
          </p:nvPr>
        </p:nvGraphicFramePr>
        <p:xfrm>
          <a:off x="1" y="888639"/>
          <a:ext cx="7907629" cy="5863651"/>
        </p:xfrm>
        <a:graphic>
          <a:graphicData uri="http://schemas.openxmlformats.org/drawingml/2006/table">
            <a:tbl>
              <a:tblPr/>
              <a:tblGrid>
                <a:gridCol w="1976251">
                  <a:extLst>
                    <a:ext uri="{9D8B030D-6E8A-4147-A177-3AD203B41FA5}">
                      <a16:colId xmlns:a16="http://schemas.microsoft.com/office/drawing/2014/main" val="624077653"/>
                    </a:ext>
                  </a:extLst>
                </a:gridCol>
                <a:gridCol w="2505603">
                  <a:extLst>
                    <a:ext uri="{9D8B030D-6E8A-4147-A177-3AD203B41FA5}">
                      <a16:colId xmlns:a16="http://schemas.microsoft.com/office/drawing/2014/main" val="3718620097"/>
                    </a:ext>
                  </a:extLst>
                </a:gridCol>
                <a:gridCol w="3425775">
                  <a:extLst>
                    <a:ext uri="{9D8B030D-6E8A-4147-A177-3AD203B41FA5}">
                      <a16:colId xmlns:a16="http://schemas.microsoft.com/office/drawing/2014/main" val="869038568"/>
                    </a:ext>
                  </a:extLst>
                </a:gridCol>
              </a:tblGrid>
              <a:tr h="3359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8757060"/>
                  </a:ext>
                </a:extLst>
              </a:tr>
              <a:tr h="2700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952500"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VRS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066800"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TAVI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4160501"/>
                  </a:ext>
                </a:extLst>
              </a:tr>
              <a:tr h="604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1684376"/>
                  </a:ext>
                </a:extLst>
              </a:tr>
              <a:tr h="234306"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Type of anaesthetic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General anaesthetic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Local anaesthetic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8414247"/>
                  </a:ext>
                </a:extLst>
              </a:tr>
              <a:tr h="210944"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used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3524568"/>
                  </a:ext>
                </a:extLst>
              </a:tr>
              <a:tr h="604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6046131"/>
                  </a:ext>
                </a:extLst>
              </a:tr>
              <a:tr h="2377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Chest is opened.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 hollow tube (catheter) with 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338136"/>
                  </a:ext>
                </a:extLst>
              </a:tr>
              <a:tr h="1786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Heart is stopped and a machine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balloon at its tip is inserted into an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5524942"/>
                  </a:ext>
                </a:extLst>
              </a:tr>
              <a:tr h="82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63500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artery in the chest and pushed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9257127"/>
                  </a:ext>
                </a:extLst>
              </a:tr>
              <a:tr h="98944">
                <a:tc rowSpan="3"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How the heart valve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circulates blood around the body.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747212"/>
                  </a:ext>
                </a:extLst>
              </a:tr>
              <a:tr h="8245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63500">
                        <a:lnSpc>
                          <a:spcPts val="121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through to the valve.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4566648"/>
                  </a:ext>
                </a:extLst>
              </a:tr>
              <a:tr h="8245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Diseased valve is removed and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7231792"/>
                  </a:ext>
                </a:extLst>
              </a:tr>
              <a:tr h="178650">
                <a:tc>
                  <a:txBody>
                    <a:bodyPr/>
                    <a:lstStyle/>
                    <a:p>
                      <a:pPr marL="76200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is accessed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63500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The balloon is inflated to open the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5590401"/>
                  </a:ext>
                </a:extLst>
              </a:tr>
              <a:tr h="920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replaced with the new heart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1866229"/>
                  </a:ext>
                </a:extLst>
              </a:tr>
              <a:tr h="893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63500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new valve inside the diseased valve.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0665810"/>
                  </a:ext>
                </a:extLst>
              </a:tr>
              <a:tr h="1181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valve.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268896"/>
                  </a:ext>
                </a:extLst>
              </a:tr>
              <a:tr h="82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63500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The balloon is deflated and removed.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3201745"/>
                  </a:ext>
                </a:extLst>
              </a:tr>
              <a:tr h="1731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410069"/>
                  </a:ext>
                </a:extLst>
              </a:tr>
              <a:tr h="673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3581540"/>
                  </a:ext>
                </a:extLst>
              </a:tr>
              <a:tr h="234306"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Who has this type of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All ages. Not suitable for high-risk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Mostly used for high-risk patients,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161573"/>
                  </a:ext>
                </a:extLst>
              </a:tr>
              <a:tr h="181398"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surgery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patients due to use of general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eg older patients.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3268574"/>
                  </a:ext>
                </a:extLst>
              </a:tr>
              <a:tr h="2006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anaesthetic.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1381353"/>
                  </a:ext>
                </a:extLst>
              </a:tr>
              <a:tr h="693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140531"/>
                  </a:ext>
                </a:extLst>
              </a:tr>
              <a:tr h="232244"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*Mean percentage of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2.1%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5.1%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3502225"/>
                  </a:ext>
                </a:extLst>
              </a:tr>
              <a:tr h="181398"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people who died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7792067"/>
                  </a:ext>
                </a:extLst>
              </a:tr>
              <a:tr h="210944"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whilst in hospital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190467"/>
                  </a:ext>
                </a:extLst>
              </a:tr>
              <a:tr h="611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215880"/>
                  </a:ext>
                </a:extLst>
              </a:tr>
              <a:tr h="234306"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*Risk of death five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62.4%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67.8%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7191192"/>
                  </a:ext>
                </a:extLst>
              </a:tr>
              <a:tr h="210944"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years after surgery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5493222"/>
                  </a:ext>
                </a:extLst>
              </a:tr>
              <a:tr h="604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6251318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006366" y="1884931"/>
            <a:ext cx="418563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Evaluate the use of TAVI for the woman.</a:t>
            </a:r>
          </a:p>
          <a:p>
            <a:endParaRPr lang="en-GB" sz="2400" dirty="0"/>
          </a:p>
          <a:p>
            <a:r>
              <a:rPr lang="en-GB" sz="2400" dirty="0"/>
              <a:t>[4 marks]</a:t>
            </a:r>
          </a:p>
          <a:p>
            <a:endParaRPr lang="en-GB" dirty="0"/>
          </a:p>
          <a:p>
            <a:r>
              <a:rPr lang="en-GB" dirty="0"/>
              <a:t> </a:t>
            </a:r>
          </a:p>
          <a:p>
            <a:r>
              <a:rPr lang="en-GB" dirty="0"/>
              <a:t>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46446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735" y="949555"/>
            <a:ext cx="9194097" cy="502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46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26" y="0"/>
            <a:ext cx="7026794" cy="45283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9347" y="472327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Complete Figure 1 by drawing a line of best fit.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823785" y="4353947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The starch suspension contained 0.8 g of starch.</a:t>
            </a:r>
          </a:p>
          <a:p>
            <a:endParaRPr lang="en-GB" dirty="0"/>
          </a:p>
          <a:p>
            <a:r>
              <a:rPr lang="en-GB" dirty="0"/>
              <a:t>Calculate the mean rate of starch digested at 33 °C.</a:t>
            </a:r>
          </a:p>
          <a:p>
            <a:endParaRPr lang="en-GB" dirty="0"/>
          </a:p>
          <a:p>
            <a:r>
              <a:rPr lang="en-GB" dirty="0"/>
              <a:t>[2 marks]</a:t>
            </a:r>
          </a:p>
          <a:p>
            <a:endParaRPr lang="en-GB" dirty="0"/>
          </a:p>
          <a:p>
            <a:r>
              <a:rPr lang="en-GB" dirty="0"/>
              <a:t>Mean rate of starch digested =	   grams per minute</a:t>
            </a:r>
          </a:p>
        </p:txBody>
      </p:sp>
    </p:spTree>
    <p:extLst>
      <p:ext uri="{BB962C8B-B14F-4D97-AF65-F5344CB8AC3E}">
        <p14:creationId xmlns:p14="http://schemas.microsoft.com/office/powerpoint/2010/main" val="6782176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864" y="270456"/>
            <a:ext cx="10948091" cy="15750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0457" y="2071738"/>
            <a:ext cx="1177129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Explain how the spread of TMV to the other plants could have been prevented.</a:t>
            </a:r>
          </a:p>
          <a:p>
            <a:endParaRPr lang="en-GB" sz="2400" dirty="0"/>
          </a:p>
          <a:p>
            <a:r>
              <a:rPr lang="en-GB" sz="2400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r>
              <a:rPr lang="en-GB" sz="2400" dirty="0"/>
              <a:t>[3 marks]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56871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269" y="1468192"/>
            <a:ext cx="8753743" cy="182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2517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4096" y="0"/>
            <a:ext cx="7490016" cy="47136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2400" y="334850"/>
            <a:ext cx="5838992" cy="36447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107" y="4865233"/>
            <a:ext cx="11023695" cy="150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4536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946" y="1475564"/>
            <a:ext cx="7893331" cy="306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9009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45464" y="451962"/>
            <a:ext cx="866748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Give two conclusions you can make from the data shown in Figure 8.</a:t>
            </a:r>
          </a:p>
          <a:p>
            <a:endParaRPr lang="en-GB" sz="2400" dirty="0"/>
          </a:p>
          <a:p>
            <a:r>
              <a:rPr lang="en-GB" sz="2400" dirty="0"/>
              <a:t>[2 marks]</a:t>
            </a:r>
          </a:p>
          <a:p>
            <a:endParaRPr lang="en-GB" sz="2400" dirty="0"/>
          </a:p>
          <a:p>
            <a:r>
              <a:rPr lang="en-GB" sz="2400" dirty="0"/>
              <a:t>1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2</a:t>
            </a:r>
          </a:p>
          <a:p>
            <a:endParaRPr lang="en-GB" sz="24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056067" y="3897370"/>
            <a:ext cx="1089123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As soon as the SSF was set up (week 0) the scientists recorded the first set of results.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Why did the scientists record the first set of results as soon as the SSF was set up?</a:t>
            </a:r>
          </a:p>
          <a:p>
            <a:r>
              <a:rPr lang="en-GB" dirty="0"/>
              <a:t>[1 mark]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2463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489" y="1455313"/>
            <a:ext cx="8482735" cy="270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8108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387" y="373489"/>
            <a:ext cx="9332228" cy="5622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166" y="841547"/>
            <a:ext cx="2976130" cy="35133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40075" y="1040604"/>
            <a:ext cx="8551925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Explain what is happening to the root tip cells in Figure 9.</a:t>
            </a:r>
          </a:p>
          <a:p>
            <a:endParaRPr lang="en-GB" sz="2800" dirty="0"/>
          </a:p>
          <a:p>
            <a:r>
              <a:rPr lang="en-GB" sz="2800" dirty="0"/>
              <a:t>You should refer to the labelled cells in your answer.</a:t>
            </a:r>
          </a:p>
          <a:p>
            <a:r>
              <a:rPr lang="en-GB" sz="2800" dirty="0"/>
              <a:t>[4 marks]</a:t>
            </a:r>
          </a:p>
          <a:p>
            <a:r>
              <a:rPr lang="en-GB" sz="2800" dirty="0"/>
              <a:t> </a:t>
            </a:r>
          </a:p>
          <a:p>
            <a:r>
              <a:rPr lang="en-GB" dirty="0"/>
              <a:t>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92404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070" y="134795"/>
            <a:ext cx="9052429" cy="618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216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9651" y="510639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dirty="0"/>
              <a:t>appropriate curve of best fit</a:t>
            </a:r>
          </a:p>
          <a:p>
            <a:r>
              <a:rPr lang="en-GB" sz="2800" dirty="0"/>
              <a:t>drawn</a:t>
            </a:r>
          </a:p>
          <a:p>
            <a:r>
              <a:rPr lang="en-GB" sz="2800" dirty="0"/>
              <a:t>do not allow extrapolation to</a:t>
            </a:r>
          </a:p>
          <a:p>
            <a:r>
              <a:rPr lang="en-GB" sz="2800" dirty="0"/>
              <a:t>origin</a:t>
            </a:r>
          </a:p>
        </p:txBody>
      </p:sp>
      <p:sp>
        <p:nvSpPr>
          <p:cNvPr id="5" name="Rectangle 4"/>
          <p:cNvSpPr/>
          <p:nvPr/>
        </p:nvSpPr>
        <p:spPr>
          <a:xfrm>
            <a:off x="935865" y="2893192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an answer of 0.2 gains 2 marks</a:t>
            </a:r>
          </a:p>
          <a:p>
            <a:r>
              <a:rPr lang="en-GB" dirty="0"/>
              <a:t>allow </a:t>
            </a:r>
            <a:r>
              <a:rPr lang="en-GB" dirty="0" err="1"/>
              <a:t>ecf</a:t>
            </a:r>
            <a:r>
              <a:rPr lang="en-GB" dirty="0"/>
              <a:t> from line of best fit in</a:t>
            </a:r>
          </a:p>
          <a:p>
            <a:endParaRPr lang="en-GB" dirty="0"/>
          </a:p>
          <a:p>
            <a:r>
              <a:rPr lang="en-GB" dirty="0"/>
              <a:t>5.2/1.2</a:t>
            </a:r>
          </a:p>
          <a:p>
            <a:endParaRPr lang="en-GB" dirty="0"/>
          </a:p>
          <a:p>
            <a:r>
              <a:rPr lang="en-GB" dirty="0"/>
              <a:t>allow 0.24</a:t>
            </a:r>
          </a:p>
          <a:p>
            <a:r>
              <a:rPr lang="en-GB" dirty="0"/>
              <a:t>0.8</a:t>
            </a:r>
          </a:p>
          <a:p>
            <a:endParaRPr lang="en-GB" dirty="0"/>
          </a:p>
          <a:p>
            <a:r>
              <a:rPr lang="en-GB" dirty="0"/>
              <a:t>3.4</a:t>
            </a:r>
          </a:p>
          <a:p>
            <a:endParaRPr lang="en-GB" dirty="0"/>
          </a:p>
          <a:p>
            <a:r>
              <a:rPr lang="en-GB" dirty="0"/>
              <a:t>= 0.2</a:t>
            </a:r>
          </a:p>
        </p:txBody>
      </p:sp>
    </p:spTree>
    <p:extLst>
      <p:ext uri="{BB962C8B-B14F-4D97-AF65-F5344CB8AC3E}">
        <p14:creationId xmlns:p14="http://schemas.microsoft.com/office/powerpoint/2010/main" val="3982197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8947" y="403821"/>
            <a:ext cx="820384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Describe two ways the student could improve the precision of his data.</a:t>
            </a:r>
          </a:p>
          <a:p>
            <a:endParaRPr lang="en-GB" sz="2400" dirty="0"/>
          </a:p>
          <a:p>
            <a:r>
              <a:rPr lang="en-GB" sz="2400" dirty="0"/>
              <a:t>[2 marks]</a:t>
            </a:r>
          </a:p>
          <a:p>
            <a:endParaRPr lang="en-GB" sz="2400" dirty="0"/>
          </a:p>
          <a:p>
            <a:r>
              <a:rPr lang="en-GB" sz="2400" dirty="0"/>
              <a:t>1</a:t>
            </a:r>
          </a:p>
          <a:p>
            <a:r>
              <a:rPr lang="en-GB" sz="2400" dirty="0"/>
              <a:t>___________________________________________________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2</a:t>
            </a:r>
          </a:p>
          <a:p>
            <a:r>
              <a:rPr lang="en-GB" sz="2400" dirty="0"/>
              <a:t>___________________________________________________</a:t>
            </a:r>
          </a:p>
          <a:p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324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6518" y="1880315"/>
            <a:ext cx="110114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repeat at smaller temperature intervals (between 30 °C and 50°C)</a:t>
            </a:r>
          </a:p>
          <a:p>
            <a:endParaRPr lang="en-GB" sz="3200" dirty="0"/>
          </a:p>
          <a:p>
            <a:r>
              <a:rPr lang="en-GB" sz="3200" dirty="0"/>
              <a:t>test at smaller time intervals</a:t>
            </a:r>
          </a:p>
          <a:p>
            <a:endParaRPr lang="en-GB" sz="3200" dirty="0"/>
          </a:p>
          <a:p>
            <a:r>
              <a:rPr lang="en-GB" sz="3200" dirty="0"/>
              <a:t>allow description of suitable time interval (</a:t>
            </a:r>
            <a:r>
              <a:rPr lang="en-GB" sz="3200" dirty="0" err="1"/>
              <a:t>eg</a:t>
            </a:r>
            <a:r>
              <a:rPr lang="en-GB" sz="3200" dirty="0"/>
              <a:t> every 10 seconds)</a:t>
            </a:r>
          </a:p>
          <a:p>
            <a:r>
              <a:rPr lang="en-GB" sz="3200" dirty="0"/>
              <a:t>ignore use a more accurate stopwatch/thermometer</a:t>
            </a:r>
          </a:p>
        </p:txBody>
      </p:sp>
    </p:spTree>
    <p:extLst>
      <p:ext uri="{BB962C8B-B14F-4D97-AF65-F5344CB8AC3E}">
        <p14:creationId xmlns:p14="http://schemas.microsoft.com/office/powerpoint/2010/main" val="2276332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2124" y="850006"/>
            <a:ext cx="1022582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Explain why the rate of starch digested per minute at 60 °C is lower than the rate at 40 °C.</a:t>
            </a:r>
          </a:p>
          <a:p>
            <a:r>
              <a:rPr lang="en-GB" sz="2800" dirty="0"/>
              <a:t>________________________________________________________________________________________________________________</a:t>
            </a:r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[2 marks]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2013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701" y="1815921"/>
            <a:ext cx="9977171" cy="222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439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853</Words>
  <Application>Microsoft Office PowerPoint</Application>
  <PresentationFormat>Widescreen</PresentationFormat>
  <Paragraphs>263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Calibri</vt:lpstr>
      <vt:lpstr>Calibri Light</vt:lpstr>
      <vt:lpstr>Times New Roman</vt:lpstr>
      <vt:lpstr>Office Theme</vt:lpstr>
      <vt:lpstr>Biology Higher Paper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Biology Higher Paper 1</dc:title>
  <dc:creator>Matthew Dodd</dc:creator>
  <cp:lastModifiedBy>Simon Blackwell</cp:lastModifiedBy>
  <cp:revision>6</cp:revision>
  <dcterms:created xsi:type="dcterms:W3CDTF">2018-05-10T11:17:41Z</dcterms:created>
  <dcterms:modified xsi:type="dcterms:W3CDTF">2020-03-17T10:33:08Z</dcterms:modified>
</cp:coreProperties>
</file>