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16" r:id="rId3"/>
    <p:sldId id="31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D06FE-0CB0-46F2-90D8-A0AAEA4BA4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1B8E71E-65B2-404F-9C30-5D11993D9E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1ADF00D-B70F-475D-A3B0-09DD3643EA1A}"/>
              </a:ext>
            </a:extLst>
          </p:cNvPr>
          <p:cNvSpPr>
            <a:spLocks noGrp="1"/>
          </p:cNvSpPr>
          <p:nvPr>
            <p:ph type="dt" sz="half" idx="10"/>
          </p:nvPr>
        </p:nvSpPr>
        <p:spPr/>
        <p:txBody>
          <a:bodyPr/>
          <a:lstStyle/>
          <a:p>
            <a:fld id="{76504DC4-4926-473A-841C-66B95969A598}" type="datetimeFigureOut">
              <a:rPr lang="en-GB" smtClean="0"/>
              <a:t>06/11/2022</a:t>
            </a:fld>
            <a:endParaRPr lang="en-GB"/>
          </a:p>
        </p:txBody>
      </p:sp>
      <p:sp>
        <p:nvSpPr>
          <p:cNvPr id="5" name="Footer Placeholder 4">
            <a:extLst>
              <a:ext uri="{FF2B5EF4-FFF2-40B4-BE49-F238E27FC236}">
                <a16:creationId xmlns:a16="http://schemas.microsoft.com/office/drawing/2014/main" id="{E06531BC-FD7D-42A8-BA02-8AD9FAC2A7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FF2666-2361-42EF-8D5F-ECCC901E7A72}"/>
              </a:ext>
            </a:extLst>
          </p:cNvPr>
          <p:cNvSpPr>
            <a:spLocks noGrp="1"/>
          </p:cNvSpPr>
          <p:nvPr>
            <p:ph type="sldNum" sz="quarter" idx="12"/>
          </p:nvPr>
        </p:nvSpPr>
        <p:spPr/>
        <p:txBody>
          <a:bodyPr/>
          <a:lstStyle/>
          <a:p>
            <a:fld id="{FFBB39AF-7AE2-4A35-A4FD-3CEF102D88A4}" type="slidenum">
              <a:rPr lang="en-GB" smtClean="0"/>
              <a:t>‹#›</a:t>
            </a:fld>
            <a:endParaRPr lang="en-GB"/>
          </a:p>
        </p:txBody>
      </p:sp>
    </p:spTree>
    <p:extLst>
      <p:ext uri="{BB962C8B-B14F-4D97-AF65-F5344CB8AC3E}">
        <p14:creationId xmlns:p14="http://schemas.microsoft.com/office/powerpoint/2010/main" val="511206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77CE4-C7DE-45D7-ADA0-A308F9F033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195633-9A96-4432-9170-3A281791A4E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090C06-BB1E-4935-BCDA-A16AA34F08C5}"/>
              </a:ext>
            </a:extLst>
          </p:cNvPr>
          <p:cNvSpPr>
            <a:spLocks noGrp="1"/>
          </p:cNvSpPr>
          <p:nvPr>
            <p:ph type="dt" sz="half" idx="10"/>
          </p:nvPr>
        </p:nvSpPr>
        <p:spPr/>
        <p:txBody>
          <a:bodyPr/>
          <a:lstStyle/>
          <a:p>
            <a:fld id="{76504DC4-4926-473A-841C-66B95969A598}" type="datetimeFigureOut">
              <a:rPr lang="en-GB" smtClean="0"/>
              <a:t>06/11/2022</a:t>
            </a:fld>
            <a:endParaRPr lang="en-GB"/>
          </a:p>
        </p:txBody>
      </p:sp>
      <p:sp>
        <p:nvSpPr>
          <p:cNvPr id="5" name="Footer Placeholder 4">
            <a:extLst>
              <a:ext uri="{FF2B5EF4-FFF2-40B4-BE49-F238E27FC236}">
                <a16:creationId xmlns:a16="http://schemas.microsoft.com/office/drawing/2014/main" id="{7499296B-7E27-4828-90F6-444000FD8E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533F4E-7475-48BB-BCCA-5E2E31A8B353}"/>
              </a:ext>
            </a:extLst>
          </p:cNvPr>
          <p:cNvSpPr>
            <a:spLocks noGrp="1"/>
          </p:cNvSpPr>
          <p:nvPr>
            <p:ph type="sldNum" sz="quarter" idx="12"/>
          </p:nvPr>
        </p:nvSpPr>
        <p:spPr/>
        <p:txBody>
          <a:bodyPr/>
          <a:lstStyle/>
          <a:p>
            <a:fld id="{FFBB39AF-7AE2-4A35-A4FD-3CEF102D88A4}" type="slidenum">
              <a:rPr lang="en-GB" smtClean="0"/>
              <a:t>‹#›</a:t>
            </a:fld>
            <a:endParaRPr lang="en-GB"/>
          </a:p>
        </p:txBody>
      </p:sp>
    </p:spTree>
    <p:extLst>
      <p:ext uri="{BB962C8B-B14F-4D97-AF65-F5344CB8AC3E}">
        <p14:creationId xmlns:p14="http://schemas.microsoft.com/office/powerpoint/2010/main" val="3971681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83221-0411-436F-A364-C1DAD0CF66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9B37EC-EABB-42CB-B3DD-3934D9CB06C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291AD3-D938-4812-A3E6-A01CAF3C8EA2}"/>
              </a:ext>
            </a:extLst>
          </p:cNvPr>
          <p:cNvSpPr>
            <a:spLocks noGrp="1"/>
          </p:cNvSpPr>
          <p:nvPr>
            <p:ph type="dt" sz="half" idx="10"/>
          </p:nvPr>
        </p:nvSpPr>
        <p:spPr/>
        <p:txBody>
          <a:bodyPr/>
          <a:lstStyle/>
          <a:p>
            <a:fld id="{76504DC4-4926-473A-841C-66B95969A598}" type="datetimeFigureOut">
              <a:rPr lang="en-GB" smtClean="0"/>
              <a:t>06/11/2022</a:t>
            </a:fld>
            <a:endParaRPr lang="en-GB"/>
          </a:p>
        </p:txBody>
      </p:sp>
      <p:sp>
        <p:nvSpPr>
          <p:cNvPr id="5" name="Footer Placeholder 4">
            <a:extLst>
              <a:ext uri="{FF2B5EF4-FFF2-40B4-BE49-F238E27FC236}">
                <a16:creationId xmlns:a16="http://schemas.microsoft.com/office/drawing/2014/main" id="{881612A9-F19A-484A-A61C-9496DCCBA4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D69617-F52B-4E5D-870D-35F7FD5E33DC}"/>
              </a:ext>
            </a:extLst>
          </p:cNvPr>
          <p:cNvSpPr>
            <a:spLocks noGrp="1"/>
          </p:cNvSpPr>
          <p:nvPr>
            <p:ph type="sldNum" sz="quarter" idx="12"/>
          </p:nvPr>
        </p:nvSpPr>
        <p:spPr/>
        <p:txBody>
          <a:bodyPr/>
          <a:lstStyle/>
          <a:p>
            <a:fld id="{FFBB39AF-7AE2-4A35-A4FD-3CEF102D88A4}" type="slidenum">
              <a:rPr lang="en-GB" smtClean="0"/>
              <a:t>‹#›</a:t>
            </a:fld>
            <a:endParaRPr lang="en-GB"/>
          </a:p>
        </p:txBody>
      </p:sp>
    </p:spTree>
    <p:extLst>
      <p:ext uri="{BB962C8B-B14F-4D97-AF65-F5344CB8AC3E}">
        <p14:creationId xmlns:p14="http://schemas.microsoft.com/office/powerpoint/2010/main" val="2575464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81A1C6A-D67D-4980-A2C2-448FBDA7767E}"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BD2E46-DC94-46FD-980C-8DBAF01D3FF2}" type="slidenum">
              <a:rPr lang="en-GB" smtClean="0"/>
              <a:t>‹#›</a:t>
            </a:fld>
            <a:endParaRPr lang="en-GB"/>
          </a:p>
        </p:txBody>
      </p:sp>
    </p:spTree>
    <p:extLst>
      <p:ext uri="{BB962C8B-B14F-4D97-AF65-F5344CB8AC3E}">
        <p14:creationId xmlns:p14="http://schemas.microsoft.com/office/powerpoint/2010/main" val="3199322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descr="Image result for aspire academy blackpool">
            <a:extLst>
              <a:ext uri="{FF2B5EF4-FFF2-40B4-BE49-F238E27FC236}">
                <a16:creationId xmlns:a16="http://schemas.microsoft.com/office/drawing/2014/main" id="{B81AE423-580E-41FC-907F-F6A67F0B80E8}"/>
              </a:ext>
            </a:extLst>
          </p:cNvPr>
          <p:cNvPicPr>
            <a:picLocks noChangeAspect="1" noChangeArrowheads="1"/>
          </p:cNvPicPr>
          <p:nvPr userDrawn="1"/>
        </p:nvPicPr>
        <p:blipFill>
          <a:blip r:embed="rId2">
            <a:alphaModFix amt="25000"/>
            <a:extLst>
              <a:ext uri="{28A0092B-C50C-407E-A947-70E740481C1C}">
                <a14:useLocalDpi xmlns:a14="http://schemas.microsoft.com/office/drawing/2010/main" val="0"/>
              </a:ext>
            </a:extLst>
          </a:blip>
          <a:srcRect/>
          <a:stretch>
            <a:fillRect/>
          </a:stretch>
        </p:blipFill>
        <p:spPr bwMode="auto">
          <a:xfrm>
            <a:off x="3220810" y="2423150"/>
            <a:ext cx="6817179" cy="2582953"/>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userDrawn="1"/>
        </p:nvSpPr>
        <p:spPr>
          <a:xfrm>
            <a:off x="-6129" y="0"/>
            <a:ext cx="1086131" cy="5410904"/>
          </a:xfrm>
          <a:prstGeom prst="rect">
            <a:avLst/>
          </a:prstGeom>
          <a:solidFill>
            <a:srgbClr val="A26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231900" y="1244600"/>
            <a:ext cx="10795000" cy="493236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Rectangle 14"/>
          <p:cNvSpPr/>
          <p:nvPr userDrawn="1"/>
        </p:nvSpPr>
        <p:spPr>
          <a:xfrm>
            <a:off x="0" y="5410904"/>
            <a:ext cx="1080002" cy="1447096"/>
          </a:xfrm>
          <a:prstGeom prst="rect">
            <a:avLst/>
          </a:prstGeom>
          <a:solidFill>
            <a:srgbClr val="A26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userDrawn="1"/>
        </p:nvSpPr>
        <p:spPr>
          <a:xfrm>
            <a:off x="1080002" y="6349254"/>
            <a:ext cx="11111998" cy="504000"/>
          </a:xfrm>
          <a:prstGeom prst="rect">
            <a:avLst/>
          </a:prstGeom>
          <a:solidFill>
            <a:srgbClr val="030303"/>
          </a:solidFill>
        </p:spPr>
        <p:txBody>
          <a:bodyPr vert="horz" lIns="91440" tIns="45720" rIns="91440" bIns="45720" rtlCol="0" anchor="ctr"/>
          <a:lstStyle>
            <a:defPPr>
              <a:defRPr lang="en-US"/>
            </a:defPPr>
            <a:lvl1pPr algn="ctr">
              <a:defRPr>
                <a:solidFill>
                  <a:srgbClr val="121A51"/>
                </a:solidFill>
                <a:latin typeface="Arial" panose="020B0604020202020204" pitchFamily="34" charset="0"/>
                <a:cs typeface="Arial" panose="020B0604020202020204" pitchFamily="34" charset="0"/>
              </a:defRPr>
            </a:lvl1pPr>
          </a:lstStyle>
          <a:p>
            <a:pPr lvl="0" algn="ctr"/>
            <a:r>
              <a:rPr lang="en-GB" dirty="0">
                <a:solidFill>
                  <a:schemeClr val="bg1"/>
                </a:solidFill>
              </a:rPr>
              <a:t>“Success, nothing less”</a:t>
            </a:r>
          </a:p>
        </p:txBody>
      </p:sp>
      <p:sp>
        <p:nvSpPr>
          <p:cNvPr id="2" name="Title 1"/>
          <p:cNvSpPr>
            <a:spLocks noGrp="1"/>
          </p:cNvSpPr>
          <p:nvPr>
            <p:ph type="title"/>
          </p:nvPr>
        </p:nvSpPr>
        <p:spPr>
          <a:xfrm>
            <a:off x="1080002" y="0"/>
            <a:ext cx="11111998" cy="1080000"/>
          </a:xfrm>
          <a:solidFill>
            <a:srgbClr val="A261BD"/>
          </a:solidFill>
        </p:spPr>
        <p:txBody>
          <a:bodyPr>
            <a:normAutofit/>
          </a:bodyPr>
          <a:lstStyle>
            <a:lvl1pPr algn="l">
              <a:defRPr sz="3200">
                <a:solidFill>
                  <a:srgbClr val="030303"/>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9" name="TextBox 18"/>
          <p:cNvSpPr txBox="1"/>
          <p:nvPr userDrawn="1"/>
        </p:nvSpPr>
        <p:spPr>
          <a:xfrm>
            <a:off x="204858" y="114300"/>
            <a:ext cx="677108" cy="5676900"/>
          </a:xfrm>
          <a:prstGeom prst="rect">
            <a:avLst/>
          </a:prstGeom>
          <a:noFill/>
        </p:spPr>
        <p:txBody>
          <a:bodyPr vert="vert270" wrap="square" rtlCol="0" anchor="ctr">
            <a:spAutoFit/>
          </a:bodyPr>
          <a:lstStyle/>
          <a:p>
            <a:pPr algn="ctr"/>
            <a:r>
              <a:rPr lang="en-GB" sz="3200" dirty="0">
                <a:solidFill>
                  <a:srgbClr val="030303"/>
                </a:solidFill>
                <a:latin typeface="Arial" panose="020B0604020202020204" pitchFamily="34" charset="0"/>
                <a:cs typeface="Arial" panose="020B0604020202020204" pitchFamily="34" charset="0"/>
              </a:rPr>
              <a:t>THE FCAT</a:t>
            </a:r>
            <a:r>
              <a:rPr lang="en-GB" sz="3200" baseline="0" dirty="0">
                <a:solidFill>
                  <a:srgbClr val="030303"/>
                </a:solidFill>
                <a:latin typeface="Arial" panose="020B0604020202020204" pitchFamily="34" charset="0"/>
                <a:cs typeface="Arial" panose="020B0604020202020204" pitchFamily="34" charset="0"/>
              </a:rPr>
              <a:t> FAMILY</a:t>
            </a:r>
            <a:endParaRPr lang="en-GB" sz="3200" dirty="0">
              <a:solidFill>
                <a:srgbClr val="030303"/>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9300C8D-D74C-46AB-BE46-99266823295B}"/>
              </a:ext>
            </a:extLst>
          </p:cNvPr>
          <p:cNvPicPr>
            <a:picLocks noChangeAspect="1"/>
          </p:cNvPicPr>
          <p:nvPr userDrawn="1"/>
        </p:nvPicPr>
        <p:blipFill>
          <a:blip r:embed="rId3"/>
          <a:stretch>
            <a:fillRect/>
          </a:stretch>
        </p:blipFill>
        <p:spPr>
          <a:xfrm>
            <a:off x="130647" y="5767497"/>
            <a:ext cx="796248" cy="917857"/>
          </a:xfrm>
          <a:prstGeom prst="rect">
            <a:avLst/>
          </a:prstGeom>
          <a:effectLst>
            <a:glow rad="101600">
              <a:schemeClr val="bg1">
                <a:alpha val="60000"/>
              </a:schemeClr>
            </a:glow>
          </a:effectLst>
        </p:spPr>
      </p:pic>
    </p:spTree>
    <p:extLst>
      <p:ext uri="{BB962C8B-B14F-4D97-AF65-F5344CB8AC3E}">
        <p14:creationId xmlns:p14="http://schemas.microsoft.com/office/powerpoint/2010/main" val="2542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81A1C6A-D67D-4980-A2C2-448FBDA7767E}"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BD2E46-DC94-46FD-980C-8DBAF01D3FF2}" type="slidenum">
              <a:rPr lang="en-GB" smtClean="0"/>
              <a:t>‹#›</a:t>
            </a:fld>
            <a:endParaRPr lang="en-GB"/>
          </a:p>
        </p:txBody>
      </p:sp>
    </p:spTree>
    <p:extLst>
      <p:ext uri="{BB962C8B-B14F-4D97-AF65-F5344CB8AC3E}">
        <p14:creationId xmlns:p14="http://schemas.microsoft.com/office/powerpoint/2010/main" val="930269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81A1C6A-D67D-4980-A2C2-448FBDA7767E}"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BD2E46-DC94-46FD-980C-8DBAF01D3FF2}" type="slidenum">
              <a:rPr lang="en-GB" smtClean="0"/>
              <a:t>‹#›</a:t>
            </a:fld>
            <a:endParaRPr lang="en-GB"/>
          </a:p>
        </p:txBody>
      </p:sp>
    </p:spTree>
    <p:extLst>
      <p:ext uri="{BB962C8B-B14F-4D97-AF65-F5344CB8AC3E}">
        <p14:creationId xmlns:p14="http://schemas.microsoft.com/office/powerpoint/2010/main" val="2233138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81A1C6A-D67D-4980-A2C2-448FBDA7767E}" type="datetimeFigureOut">
              <a:rPr lang="en-GB" smtClean="0"/>
              <a:t>06/11/2022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BD2E46-DC94-46FD-980C-8DBAF01D3FF2}" type="slidenum">
              <a:rPr lang="en-GB" smtClean="0"/>
              <a:t>‹#›</a:t>
            </a:fld>
            <a:endParaRPr lang="en-GB"/>
          </a:p>
        </p:txBody>
      </p:sp>
    </p:spTree>
    <p:extLst>
      <p:ext uri="{BB962C8B-B14F-4D97-AF65-F5344CB8AC3E}">
        <p14:creationId xmlns:p14="http://schemas.microsoft.com/office/powerpoint/2010/main" val="192894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81A1C6A-D67D-4980-A2C2-448FBDA7767E}" type="datetimeFigureOut">
              <a:rPr lang="en-GB" smtClean="0"/>
              <a:t>06/11/2022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BD2E46-DC94-46FD-980C-8DBAF01D3FF2}" type="slidenum">
              <a:rPr lang="en-GB" smtClean="0"/>
              <a:t>‹#›</a:t>
            </a:fld>
            <a:endParaRPr lang="en-GB"/>
          </a:p>
        </p:txBody>
      </p:sp>
    </p:spTree>
    <p:extLst>
      <p:ext uri="{BB962C8B-B14F-4D97-AF65-F5344CB8AC3E}">
        <p14:creationId xmlns:p14="http://schemas.microsoft.com/office/powerpoint/2010/main" val="2939377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A1C6A-D67D-4980-A2C2-448FBDA7767E}" type="datetimeFigureOut">
              <a:rPr lang="en-GB" smtClean="0"/>
              <a:t>06/11/2022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BD2E46-DC94-46FD-980C-8DBAF01D3FF2}" type="slidenum">
              <a:rPr lang="en-GB" smtClean="0"/>
              <a:t>‹#›</a:t>
            </a:fld>
            <a:endParaRPr lang="en-GB"/>
          </a:p>
        </p:txBody>
      </p:sp>
    </p:spTree>
    <p:extLst>
      <p:ext uri="{BB962C8B-B14F-4D97-AF65-F5344CB8AC3E}">
        <p14:creationId xmlns:p14="http://schemas.microsoft.com/office/powerpoint/2010/main" val="20016881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1A1C6A-D67D-4980-A2C2-448FBDA7767E}"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BD2E46-DC94-46FD-980C-8DBAF01D3FF2}" type="slidenum">
              <a:rPr lang="en-GB" smtClean="0"/>
              <a:t>‹#›</a:t>
            </a:fld>
            <a:endParaRPr lang="en-GB"/>
          </a:p>
        </p:txBody>
      </p:sp>
    </p:spTree>
    <p:extLst>
      <p:ext uri="{BB962C8B-B14F-4D97-AF65-F5344CB8AC3E}">
        <p14:creationId xmlns:p14="http://schemas.microsoft.com/office/powerpoint/2010/main" val="3462668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A3317-A5DA-4D0D-977A-488B950298F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D2B96E-4B63-44ED-A979-07279EA5D2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1369B4-B71B-4849-A9B8-B9E73ABA971C}"/>
              </a:ext>
            </a:extLst>
          </p:cNvPr>
          <p:cNvSpPr>
            <a:spLocks noGrp="1"/>
          </p:cNvSpPr>
          <p:nvPr>
            <p:ph type="dt" sz="half" idx="10"/>
          </p:nvPr>
        </p:nvSpPr>
        <p:spPr/>
        <p:txBody>
          <a:bodyPr/>
          <a:lstStyle/>
          <a:p>
            <a:fld id="{76504DC4-4926-473A-841C-66B95969A598}" type="datetimeFigureOut">
              <a:rPr lang="en-GB" smtClean="0"/>
              <a:t>06/11/2022</a:t>
            </a:fld>
            <a:endParaRPr lang="en-GB"/>
          </a:p>
        </p:txBody>
      </p:sp>
      <p:sp>
        <p:nvSpPr>
          <p:cNvPr id="5" name="Footer Placeholder 4">
            <a:extLst>
              <a:ext uri="{FF2B5EF4-FFF2-40B4-BE49-F238E27FC236}">
                <a16:creationId xmlns:a16="http://schemas.microsoft.com/office/drawing/2014/main" id="{3B964193-69F4-42FA-998E-E51A28E33A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2BA206-D9FE-4E23-8CF3-C0141BD3E7B3}"/>
              </a:ext>
            </a:extLst>
          </p:cNvPr>
          <p:cNvSpPr>
            <a:spLocks noGrp="1"/>
          </p:cNvSpPr>
          <p:nvPr>
            <p:ph type="sldNum" sz="quarter" idx="12"/>
          </p:nvPr>
        </p:nvSpPr>
        <p:spPr/>
        <p:txBody>
          <a:bodyPr/>
          <a:lstStyle/>
          <a:p>
            <a:fld id="{FFBB39AF-7AE2-4A35-A4FD-3CEF102D88A4}" type="slidenum">
              <a:rPr lang="en-GB" smtClean="0"/>
              <a:t>‹#›</a:t>
            </a:fld>
            <a:endParaRPr lang="en-GB"/>
          </a:p>
        </p:txBody>
      </p:sp>
    </p:spTree>
    <p:extLst>
      <p:ext uri="{BB962C8B-B14F-4D97-AF65-F5344CB8AC3E}">
        <p14:creationId xmlns:p14="http://schemas.microsoft.com/office/powerpoint/2010/main" val="26572231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1A1C6A-D67D-4980-A2C2-448FBDA7767E}"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BD2E46-DC94-46FD-980C-8DBAF01D3FF2}" type="slidenum">
              <a:rPr lang="en-GB" smtClean="0"/>
              <a:t>‹#›</a:t>
            </a:fld>
            <a:endParaRPr lang="en-GB"/>
          </a:p>
        </p:txBody>
      </p:sp>
    </p:spTree>
    <p:extLst>
      <p:ext uri="{BB962C8B-B14F-4D97-AF65-F5344CB8AC3E}">
        <p14:creationId xmlns:p14="http://schemas.microsoft.com/office/powerpoint/2010/main" val="42879573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1A1C6A-D67D-4980-A2C2-448FBDA7767E}"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BD2E46-DC94-46FD-980C-8DBAF01D3FF2}" type="slidenum">
              <a:rPr lang="en-GB" smtClean="0"/>
              <a:t>‹#›</a:t>
            </a:fld>
            <a:endParaRPr lang="en-GB"/>
          </a:p>
        </p:txBody>
      </p:sp>
    </p:spTree>
    <p:extLst>
      <p:ext uri="{BB962C8B-B14F-4D97-AF65-F5344CB8AC3E}">
        <p14:creationId xmlns:p14="http://schemas.microsoft.com/office/powerpoint/2010/main" val="42266079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1A1C6A-D67D-4980-A2C2-448FBDA7767E}"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BD2E46-DC94-46FD-980C-8DBAF01D3FF2}" type="slidenum">
              <a:rPr lang="en-GB" smtClean="0"/>
              <a:t>‹#›</a:t>
            </a:fld>
            <a:endParaRPr lang="en-GB"/>
          </a:p>
        </p:txBody>
      </p:sp>
    </p:spTree>
    <p:extLst>
      <p:ext uri="{BB962C8B-B14F-4D97-AF65-F5344CB8AC3E}">
        <p14:creationId xmlns:p14="http://schemas.microsoft.com/office/powerpoint/2010/main" val="277276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12950-BA5B-47D9-AEDE-CC733AB576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137488-7A97-4913-8E64-99C0B63A2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7C2B184-8A8E-46F0-AB79-7C9C940A3B02}"/>
              </a:ext>
            </a:extLst>
          </p:cNvPr>
          <p:cNvSpPr>
            <a:spLocks noGrp="1"/>
          </p:cNvSpPr>
          <p:nvPr>
            <p:ph type="dt" sz="half" idx="10"/>
          </p:nvPr>
        </p:nvSpPr>
        <p:spPr/>
        <p:txBody>
          <a:bodyPr/>
          <a:lstStyle/>
          <a:p>
            <a:fld id="{76504DC4-4926-473A-841C-66B95969A598}" type="datetimeFigureOut">
              <a:rPr lang="en-GB" smtClean="0"/>
              <a:t>06/11/2022</a:t>
            </a:fld>
            <a:endParaRPr lang="en-GB"/>
          </a:p>
        </p:txBody>
      </p:sp>
      <p:sp>
        <p:nvSpPr>
          <p:cNvPr id="5" name="Footer Placeholder 4">
            <a:extLst>
              <a:ext uri="{FF2B5EF4-FFF2-40B4-BE49-F238E27FC236}">
                <a16:creationId xmlns:a16="http://schemas.microsoft.com/office/drawing/2014/main" id="{B7250221-67E3-4841-AFB3-4B6305E0BD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250759-F71E-4005-B65E-EC1D7585DD47}"/>
              </a:ext>
            </a:extLst>
          </p:cNvPr>
          <p:cNvSpPr>
            <a:spLocks noGrp="1"/>
          </p:cNvSpPr>
          <p:nvPr>
            <p:ph type="sldNum" sz="quarter" idx="12"/>
          </p:nvPr>
        </p:nvSpPr>
        <p:spPr/>
        <p:txBody>
          <a:bodyPr/>
          <a:lstStyle/>
          <a:p>
            <a:fld id="{FFBB39AF-7AE2-4A35-A4FD-3CEF102D88A4}" type="slidenum">
              <a:rPr lang="en-GB" smtClean="0"/>
              <a:t>‹#›</a:t>
            </a:fld>
            <a:endParaRPr lang="en-GB"/>
          </a:p>
        </p:txBody>
      </p:sp>
    </p:spTree>
    <p:extLst>
      <p:ext uri="{BB962C8B-B14F-4D97-AF65-F5344CB8AC3E}">
        <p14:creationId xmlns:p14="http://schemas.microsoft.com/office/powerpoint/2010/main" val="362912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E6B1-E564-4379-925D-F358727EE9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48D972-F403-406F-8221-E22A459CF36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60C409-2A99-4FE4-8CA1-67FD5D828CB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4506301-A7CF-462F-A88A-5FE2F9EB5C70}"/>
              </a:ext>
            </a:extLst>
          </p:cNvPr>
          <p:cNvSpPr>
            <a:spLocks noGrp="1"/>
          </p:cNvSpPr>
          <p:nvPr>
            <p:ph type="dt" sz="half" idx="10"/>
          </p:nvPr>
        </p:nvSpPr>
        <p:spPr/>
        <p:txBody>
          <a:bodyPr/>
          <a:lstStyle/>
          <a:p>
            <a:fld id="{76504DC4-4926-473A-841C-66B95969A598}" type="datetimeFigureOut">
              <a:rPr lang="en-GB" smtClean="0"/>
              <a:t>06/11/2022</a:t>
            </a:fld>
            <a:endParaRPr lang="en-GB"/>
          </a:p>
        </p:txBody>
      </p:sp>
      <p:sp>
        <p:nvSpPr>
          <p:cNvPr id="6" name="Footer Placeholder 5">
            <a:extLst>
              <a:ext uri="{FF2B5EF4-FFF2-40B4-BE49-F238E27FC236}">
                <a16:creationId xmlns:a16="http://schemas.microsoft.com/office/drawing/2014/main" id="{72733971-5230-4B3B-B4A3-4DE7F6625F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EEFD70-099F-4C9E-B795-6FA9834F15A8}"/>
              </a:ext>
            </a:extLst>
          </p:cNvPr>
          <p:cNvSpPr>
            <a:spLocks noGrp="1"/>
          </p:cNvSpPr>
          <p:nvPr>
            <p:ph type="sldNum" sz="quarter" idx="12"/>
          </p:nvPr>
        </p:nvSpPr>
        <p:spPr/>
        <p:txBody>
          <a:bodyPr/>
          <a:lstStyle/>
          <a:p>
            <a:fld id="{FFBB39AF-7AE2-4A35-A4FD-3CEF102D88A4}" type="slidenum">
              <a:rPr lang="en-GB" smtClean="0"/>
              <a:t>‹#›</a:t>
            </a:fld>
            <a:endParaRPr lang="en-GB"/>
          </a:p>
        </p:txBody>
      </p:sp>
    </p:spTree>
    <p:extLst>
      <p:ext uri="{BB962C8B-B14F-4D97-AF65-F5344CB8AC3E}">
        <p14:creationId xmlns:p14="http://schemas.microsoft.com/office/powerpoint/2010/main" val="2901467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228B9-8AB4-48D9-BC94-57D0B360B1E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6028DF-5D4D-4483-8F22-9FEFBAA2C4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1BD10B1-7BF0-42EB-9FCD-0F40B7915AE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8CE7DC-77D6-40FB-A056-14407A3789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8C73533-7598-4756-801D-A23E1E4264F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F616F1-28DC-4831-B666-98732DE1D804}"/>
              </a:ext>
            </a:extLst>
          </p:cNvPr>
          <p:cNvSpPr>
            <a:spLocks noGrp="1"/>
          </p:cNvSpPr>
          <p:nvPr>
            <p:ph type="dt" sz="half" idx="10"/>
          </p:nvPr>
        </p:nvSpPr>
        <p:spPr/>
        <p:txBody>
          <a:bodyPr/>
          <a:lstStyle/>
          <a:p>
            <a:fld id="{76504DC4-4926-473A-841C-66B95969A598}" type="datetimeFigureOut">
              <a:rPr lang="en-GB" smtClean="0"/>
              <a:t>06/11/2022</a:t>
            </a:fld>
            <a:endParaRPr lang="en-GB"/>
          </a:p>
        </p:txBody>
      </p:sp>
      <p:sp>
        <p:nvSpPr>
          <p:cNvPr id="8" name="Footer Placeholder 7">
            <a:extLst>
              <a:ext uri="{FF2B5EF4-FFF2-40B4-BE49-F238E27FC236}">
                <a16:creationId xmlns:a16="http://schemas.microsoft.com/office/drawing/2014/main" id="{0775C12E-6FFB-434F-ABB1-E651E42F92E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8B5475E-209D-41B5-8E62-3BEBE3955BC4}"/>
              </a:ext>
            </a:extLst>
          </p:cNvPr>
          <p:cNvSpPr>
            <a:spLocks noGrp="1"/>
          </p:cNvSpPr>
          <p:nvPr>
            <p:ph type="sldNum" sz="quarter" idx="12"/>
          </p:nvPr>
        </p:nvSpPr>
        <p:spPr/>
        <p:txBody>
          <a:bodyPr/>
          <a:lstStyle/>
          <a:p>
            <a:fld id="{FFBB39AF-7AE2-4A35-A4FD-3CEF102D88A4}" type="slidenum">
              <a:rPr lang="en-GB" smtClean="0"/>
              <a:t>‹#›</a:t>
            </a:fld>
            <a:endParaRPr lang="en-GB"/>
          </a:p>
        </p:txBody>
      </p:sp>
    </p:spTree>
    <p:extLst>
      <p:ext uri="{BB962C8B-B14F-4D97-AF65-F5344CB8AC3E}">
        <p14:creationId xmlns:p14="http://schemas.microsoft.com/office/powerpoint/2010/main" val="422494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5DFB1-EF35-460A-AFF6-435399FC6AE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34F36F5-D68C-4973-85F8-23F611A41AC1}"/>
              </a:ext>
            </a:extLst>
          </p:cNvPr>
          <p:cNvSpPr>
            <a:spLocks noGrp="1"/>
          </p:cNvSpPr>
          <p:nvPr>
            <p:ph type="dt" sz="half" idx="10"/>
          </p:nvPr>
        </p:nvSpPr>
        <p:spPr/>
        <p:txBody>
          <a:bodyPr/>
          <a:lstStyle/>
          <a:p>
            <a:fld id="{76504DC4-4926-473A-841C-66B95969A598}" type="datetimeFigureOut">
              <a:rPr lang="en-GB" smtClean="0"/>
              <a:t>06/11/2022</a:t>
            </a:fld>
            <a:endParaRPr lang="en-GB"/>
          </a:p>
        </p:txBody>
      </p:sp>
      <p:sp>
        <p:nvSpPr>
          <p:cNvPr id="4" name="Footer Placeholder 3">
            <a:extLst>
              <a:ext uri="{FF2B5EF4-FFF2-40B4-BE49-F238E27FC236}">
                <a16:creationId xmlns:a16="http://schemas.microsoft.com/office/drawing/2014/main" id="{0ABB4BB2-F8C9-475F-A89C-EC061077C9D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33E598A-628A-4238-BF42-1CE544C49300}"/>
              </a:ext>
            </a:extLst>
          </p:cNvPr>
          <p:cNvSpPr>
            <a:spLocks noGrp="1"/>
          </p:cNvSpPr>
          <p:nvPr>
            <p:ph type="sldNum" sz="quarter" idx="12"/>
          </p:nvPr>
        </p:nvSpPr>
        <p:spPr/>
        <p:txBody>
          <a:bodyPr/>
          <a:lstStyle/>
          <a:p>
            <a:fld id="{FFBB39AF-7AE2-4A35-A4FD-3CEF102D88A4}" type="slidenum">
              <a:rPr lang="en-GB" smtClean="0"/>
              <a:t>‹#›</a:t>
            </a:fld>
            <a:endParaRPr lang="en-GB"/>
          </a:p>
        </p:txBody>
      </p:sp>
    </p:spTree>
    <p:extLst>
      <p:ext uri="{BB962C8B-B14F-4D97-AF65-F5344CB8AC3E}">
        <p14:creationId xmlns:p14="http://schemas.microsoft.com/office/powerpoint/2010/main" val="156964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9A1418-AB37-401F-8067-C9E01E9C0691}"/>
              </a:ext>
            </a:extLst>
          </p:cNvPr>
          <p:cNvSpPr>
            <a:spLocks noGrp="1"/>
          </p:cNvSpPr>
          <p:nvPr>
            <p:ph type="dt" sz="half" idx="10"/>
          </p:nvPr>
        </p:nvSpPr>
        <p:spPr/>
        <p:txBody>
          <a:bodyPr/>
          <a:lstStyle/>
          <a:p>
            <a:fld id="{76504DC4-4926-473A-841C-66B95969A598}" type="datetimeFigureOut">
              <a:rPr lang="en-GB" smtClean="0"/>
              <a:t>06/11/2022</a:t>
            </a:fld>
            <a:endParaRPr lang="en-GB"/>
          </a:p>
        </p:txBody>
      </p:sp>
      <p:sp>
        <p:nvSpPr>
          <p:cNvPr id="3" name="Footer Placeholder 2">
            <a:extLst>
              <a:ext uri="{FF2B5EF4-FFF2-40B4-BE49-F238E27FC236}">
                <a16:creationId xmlns:a16="http://schemas.microsoft.com/office/drawing/2014/main" id="{07E344DB-509C-44CA-B60E-1FA7CFE680D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A7B00E5-A742-4FAD-9C85-91BC9EAB7588}"/>
              </a:ext>
            </a:extLst>
          </p:cNvPr>
          <p:cNvSpPr>
            <a:spLocks noGrp="1"/>
          </p:cNvSpPr>
          <p:nvPr>
            <p:ph type="sldNum" sz="quarter" idx="12"/>
          </p:nvPr>
        </p:nvSpPr>
        <p:spPr/>
        <p:txBody>
          <a:bodyPr/>
          <a:lstStyle/>
          <a:p>
            <a:fld id="{FFBB39AF-7AE2-4A35-A4FD-3CEF102D88A4}" type="slidenum">
              <a:rPr lang="en-GB" smtClean="0"/>
              <a:t>‹#›</a:t>
            </a:fld>
            <a:endParaRPr lang="en-GB"/>
          </a:p>
        </p:txBody>
      </p:sp>
    </p:spTree>
    <p:extLst>
      <p:ext uri="{BB962C8B-B14F-4D97-AF65-F5344CB8AC3E}">
        <p14:creationId xmlns:p14="http://schemas.microsoft.com/office/powerpoint/2010/main" val="1633144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5A8E4-007A-4FA2-AD49-D3EF5F54F5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218847B-4227-429D-A7A4-8AC236CD33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47C52E0-085C-4911-9B6E-9AC4CB0FBC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3ABA3E-6C08-4575-A3A4-7FA14F8348CD}"/>
              </a:ext>
            </a:extLst>
          </p:cNvPr>
          <p:cNvSpPr>
            <a:spLocks noGrp="1"/>
          </p:cNvSpPr>
          <p:nvPr>
            <p:ph type="dt" sz="half" idx="10"/>
          </p:nvPr>
        </p:nvSpPr>
        <p:spPr/>
        <p:txBody>
          <a:bodyPr/>
          <a:lstStyle/>
          <a:p>
            <a:fld id="{76504DC4-4926-473A-841C-66B95969A598}" type="datetimeFigureOut">
              <a:rPr lang="en-GB" smtClean="0"/>
              <a:t>06/11/2022</a:t>
            </a:fld>
            <a:endParaRPr lang="en-GB"/>
          </a:p>
        </p:txBody>
      </p:sp>
      <p:sp>
        <p:nvSpPr>
          <p:cNvPr id="6" name="Footer Placeholder 5">
            <a:extLst>
              <a:ext uri="{FF2B5EF4-FFF2-40B4-BE49-F238E27FC236}">
                <a16:creationId xmlns:a16="http://schemas.microsoft.com/office/drawing/2014/main" id="{F5411CEB-F2E1-452B-B2F3-3142C22287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6BECA1-80AB-4548-B5A7-2009E6270478}"/>
              </a:ext>
            </a:extLst>
          </p:cNvPr>
          <p:cNvSpPr>
            <a:spLocks noGrp="1"/>
          </p:cNvSpPr>
          <p:nvPr>
            <p:ph type="sldNum" sz="quarter" idx="12"/>
          </p:nvPr>
        </p:nvSpPr>
        <p:spPr/>
        <p:txBody>
          <a:bodyPr/>
          <a:lstStyle/>
          <a:p>
            <a:fld id="{FFBB39AF-7AE2-4A35-A4FD-3CEF102D88A4}" type="slidenum">
              <a:rPr lang="en-GB" smtClean="0"/>
              <a:t>‹#›</a:t>
            </a:fld>
            <a:endParaRPr lang="en-GB"/>
          </a:p>
        </p:txBody>
      </p:sp>
    </p:spTree>
    <p:extLst>
      <p:ext uri="{BB962C8B-B14F-4D97-AF65-F5344CB8AC3E}">
        <p14:creationId xmlns:p14="http://schemas.microsoft.com/office/powerpoint/2010/main" val="3969259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1D5D-5F7A-48E5-882C-610AC6F6CD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5E5AADD-8D98-4E12-A645-26DE5344FD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D79D307-B117-48BC-9AE1-F2A12CE0A4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E142CE-55D6-49F5-B1BA-BD82E4FADCC3}"/>
              </a:ext>
            </a:extLst>
          </p:cNvPr>
          <p:cNvSpPr>
            <a:spLocks noGrp="1"/>
          </p:cNvSpPr>
          <p:nvPr>
            <p:ph type="dt" sz="half" idx="10"/>
          </p:nvPr>
        </p:nvSpPr>
        <p:spPr/>
        <p:txBody>
          <a:bodyPr/>
          <a:lstStyle/>
          <a:p>
            <a:fld id="{76504DC4-4926-473A-841C-66B95969A598}" type="datetimeFigureOut">
              <a:rPr lang="en-GB" smtClean="0"/>
              <a:t>06/11/2022</a:t>
            </a:fld>
            <a:endParaRPr lang="en-GB"/>
          </a:p>
        </p:txBody>
      </p:sp>
      <p:sp>
        <p:nvSpPr>
          <p:cNvPr id="6" name="Footer Placeholder 5">
            <a:extLst>
              <a:ext uri="{FF2B5EF4-FFF2-40B4-BE49-F238E27FC236}">
                <a16:creationId xmlns:a16="http://schemas.microsoft.com/office/drawing/2014/main" id="{D3731425-7002-4B1F-9103-4C048D65F7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B93B92-5286-4146-8051-EA1F17E626D1}"/>
              </a:ext>
            </a:extLst>
          </p:cNvPr>
          <p:cNvSpPr>
            <a:spLocks noGrp="1"/>
          </p:cNvSpPr>
          <p:nvPr>
            <p:ph type="sldNum" sz="quarter" idx="12"/>
          </p:nvPr>
        </p:nvSpPr>
        <p:spPr/>
        <p:txBody>
          <a:bodyPr/>
          <a:lstStyle/>
          <a:p>
            <a:fld id="{FFBB39AF-7AE2-4A35-A4FD-3CEF102D88A4}" type="slidenum">
              <a:rPr lang="en-GB" smtClean="0"/>
              <a:t>‹#›</a:t>
            </a:fld>
            <a:endParaRPr lang="en-GB"/>
          </a:p>
        </p:txBody>
      </p:sp>
    </p:spTree>
    <p:extLst>
      <p:ext uri="{BB962C8B-B14F-4D97-AF65-F5344CB8AC3E}">
        <p14:creationId xmlns:p14="http://schemas.microsoft.com/office/powerpoint/2010/main" val="3683599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9986CB-2423-4265-AC64-C71121E05C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E29EFA3-3003-47A5-A156-FB2A61798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5885A7-BF06-4EB2-AB67-174A4833A7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04DC4-4926-473A-841C-66B95969A598}" type="datetimeFigureOut">
              <a:rPr lang="en-GB" smtClean="0"/>
              <a:t>06/11/2022</a:t>
            </a:fld>
            <a:endParaRPr lang="en-GB"/>
          </a:p>
        </p:txBody>
      </p:sp>
      <p:sp>
        <p:nvSpPr>
          <p:cNvPr id="5" name="Footer Placeholder 4">
            <a:extLst>
              <a:ext uri="{FF2B5EF4-FFF2-40B4-BE49-F238E27FC236}">
                <a16:creationId xmlns:a16="http://schemas.microsoft.com/office/drawing/2014/main" id="{E222B3FA-30AE-4AAA-8AE1-FCF20814C6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3F5BE8C-7FD1-4F02-93CC-010091EA87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B39AF-7AE2-4A35-A4FD-3CEF102D88A4}" type="slidenum">
              <a:rPr lang="en-GB" smtClean="0"/>
              <a:t>‹#›</a:t>
            </a:fld>
            <a:endParaRPr lang="en-GB"/>
          </a:p>
        </p:txBody>
      </p:sp>
    </p:spTree>
    <p:extLst>
      <p:ext uri="{BB962C8B-B14F-4D97-AF65-F5344CB8AC3E}">
        <p14:creationId xmlns:p14="http://schemas.microsoft.com/office/powerpoint/2010/main" val="2787731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A1C6A-D67D-4980-A2C2-448FBDA7767E}" type="datetimeFigureOut">
              <a:rPr lang="en-GB" smtClean="0"/>
              <a:t>06/11/2022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BD2E46-DC94-46FD-980C-8DBAF01D3FF2}" type="slidenum">
              <a:rPr lang="en-GB" smtClean="0"/>
              <a:t>‹#›</a:t>
            </a:fld>
            <a:endParaRPr lang="en-GB"/>
          </a:p>
        </p:txBody>
      </p:sp>
    </p:spTree>
    <p:extLst>
      <p:ext uri="{BB962C8B-B14F-4D97-AF65-F5344CB8AC3E}">
        <p14:creationId xmlns:p14="http://schemas.microsoft.com/office/powerpoint/2010/main" val="9456184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FF1E705-2870-41AE-88D9-E36285E0CCA9}"/>
              </a:ext>
            </a:extLst>
          </p:cNvPr>
          <p:cNvSpPr/>
          <p:nvPr/>
        </p:nvSpPr>
        <p:spPr>
          <a:xfrm>
            <a:off x="2053882" y="2387600"/>
            <a:ext cx="10046678" cy="9541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Content Placeholder 3">
            <a:extLst>
              <a:ext uri="{FF2B5EF4-FFF2-40B4-BE49-F238E27FC236}">
                <a16:creationId xmlns:a16="http://schemas.microsoft.com/office/drawing/2014/main" id="{7690436E-D2CC-4046-909D-24049B919167}"/>
              </a:ext>
            </a:extLst>
          </p:cNvPr>
          <p:cNvPicPr>
            <a:picLocks noGrp="1" noChangeAspect="1"/>
          </p:cNvPicPr>
          <p:nvPr>
            <p:ph idx="1"/>
          </p:nvPr>
        </p:nvPicPr>
        <p:blipFill>
          <a:blip r:embed="rId2"/>
          <a:stretch>
            <a:fillRect/>
          </a:stretch>
        </p:blipFill>
        <p:spPr>
          <a:xfrm>
            <a:off x="1033997" y="1080000"/>
            <a:ext cx="11250768" cy="5289755"/>
          </a:xfrm>
          <a:prstGeom prst="rect">
            <a:avLst/>
          </a:prstGeom>
        </p:spPr>
      </p:pic>
      <p:sp>
        <p:nvSpPr>
          <p:cNvPr id="3" name="Title 2">
            <a:extLst>
              <a:ext uri="{FF2B5EF4-FFF2-40B4-BE49-F238E27FC236}">
                <a16:creationId xmlns:a16="http://schemas.microsoft.com/office/drawing/2014/main" id="{9070F6B7-B651-4149-9DFD-ED1F0813066B}"/>
              </a:ext>
            </a:extLst>
          </p:cNvPr>
          <p:cNvSpPr>
            <a:spLocks noGrp="1"/>
          </p:cNvSpPr>
          <p:nvPr>
            <p:ph type="title"/>
          </p:nvPr>
        </p:nvSpPr>
        <p:spPr/>
        <p:txBody>
          <a:bodyPr>
            <a:normAutofit/>
          </a:bodyPr>
          <a:lstStyle/>
          <a:p>
            <a:r>
              <a:rPr lang="en-GB" sz="4000" b="1" dirty="0">
                <a:solidFill>
                  <a:srgbClr val="FFC000"/>
                </a:solidFill>
              </a:rPr>
              <a:t>What happens to those that let us down?</a:t>
            </a:r>
          </a:p>
        </p:txBody>
      </p:sp>
      <p:sp>
        <p:nvSpPr>
          <p:cNvPr id="2" name="TextBox 1">
            <a:extLst>
              <a:ext uri="{FF2B5EF4-FFF2-40B4-BE49-F238E27FC236}">
                <a16:creationId xmlns:a16="http://schemas.microsoft.com/office/drawing/2014/main" id="{F31DDDCC-C166-44FD-9ED3-73F2F7E6EBB5}"/>
              </a:ext>
            </a:extLst>
          </p:cNvPr>
          <p:cNvSpPr txBox="1"/>
          <p:nvPr/>
        </p:nvSpPr>
        <p:spPr>
          <a:xfrm>
            <a:off x="2053882" y="1080000"/>
            <a:ext cx="10138118" cy="954107"/>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C000"/>
                </a:solidFill>
                <a:effectLst/>
                <a:uLnTx/>
                <a:uFillTx/>
                <a:latin typeface="Calibri" panose="020F0502020204030204"/>
                <a:ea typeface="+mn-ea"/>
                <a:cs typeface="+mn-cs"/>
              </a:rPr>
              <a:t>CARELESS: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Behaviours such as shouting out, not completing work to an appropriate standard,  incorrect uniform, lack of equipment, poor organisation.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These are the ‘nuts and bolts’ of a student coming to school and being ready to learn.</a:t>
            </a:r>
          </a:p>
        </p:txBody>
      </p:sp>
      <p:sp>
        <p:nvSpPr>
          <p:cNvPr id="5" name="TextBox 4">
            <a:extLst>
              <a:ext uri="{FF2B5EF4-FFF2-40B4-BE49-F238E27FC236}">
                <a16:creationId xmlns:a16="http://schemas.microsoft.com/office/drawing/2014/main" id="{8CB29F5A-D7AA-4844-92DC-6CBA03FA9D80}"/>
              </a:ext>
            </a:extLst>
          </p:cNvPr>
          <p:cNvSpPr txBox="1"/>
          <p:nvPr/>
        </p:nvSpPr>
        <p:spPr>
          <a:xfrm>
            <a:off x="2053882" y="2550446"/>
            <a:ext cx="10138118" cy="677108"/>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C000"/>
                </a:solidFill>
                <a:effectLst/>
                <a:uLnTx/>
                <a:uFillTx/>
                <a:latin typeface="Calibri" panose="020F0502020204030204"/>
                <a:ea typeface="+mn-ea"/>
                <a:cs typeface="+mn-cs"/>
              </a:rPr>
              <a:t>DISRUPTIVE:</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Continued disruptive behaviours following warnings and C1 such as persistent disruption of  learning, constantly turning around and talking or wandering around the classroom.</a:t>
            </a:r>
          </a:p>
        </p:txBody>
      </p:sp>
      <p:sp>
        <p:nvSpPr>
          <p:cNvPr id="6" name="TextBox 5">
            <a:extLst>
              <a:ext uri="{FF2B5EF4-FFF2-40B4-BE49-F238E27FC236}">
                <a16:creationId xmlns:a16="http://schemas.microsoft.com/office/drawing/2014/main" id="{AAED0628-D153-413E-8902-C4F89845EEE7}"/>
              </a:ext>
            </a:extLst>
          </p:cNvPr>
          <p:cNvSpPr txBox="1"/>
          <p:nvPr/>
        </p:nvSpPr>
        <p:spPr>
          <a:xfrm>
            <a:off x="2053882" y="3429000"/>
            <a:ext cx="10138118" cy="1200329"/>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C000"/>
                </a:solidFill>
                <a:effectLst/>
                <a:uLnTx/>
                <a:uFillTx/>
                <a:latin typeface="Calibri" panose="020F0502020204030204"/>
                <a:ea typeface="+mn-ea"/>
                <a:cs typeface="+mn-cs"/>
              </a:rPr>
              <a:t>RUDENESS:</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Repeated poor behaviour (C1 &amp; C2 issued) and rudeness. This includes any behaviour, whether verbal or physical - words, body language, action or facial expression - that can be interpreted as being rude or defiant. A student’s behaviour can warrant a C3 with no prior warnings (verbally abusive, fighting, damaging property etc.) </a:t>
            </a:r>
            <a:r>
              <a:rPr kumimoji="0" lang="en-GB" sz="1800" b="0" i="1" u="none" strike="noStrike" kern="1200" cap="none" spc="0" normalizeH="0" baseline="0" noProof="0" dirty="0">
                <a:ln>
                  <a:noFill/>
                </a:ln>
                <a:solidFill>
                  <a:prstClr val="black"/>
                </a:solidFill>
                <a:effectLst/>
                <a:uLnTx/>
                <a:uFillTx/>
                <a:latin typeface="Calibri" panose="020F0502020204030204"/>
                <a:ea typeface="+mn-ea"/>
                <a:cs typeface="+mn-cs"/>
              </a:rPr>
              <a:t>The consequence for this type of behaviour is </a:t>
            </a:r>
            <a:r>
              <a:rPr kumimoji="0" lang="en-GB" sz="1800" b="1" i="1" u="none" strike="noStrike" kern="1200" cap="none" spc="0" normalizeH="0" baseline="0" noProof="0" dirty="0">
                <a:ln>
                  <a:noFill/>
                </a:ln>
                <a:solidFill>
                  <a:prstClr val="black"/>
                </a:solidFill>
                <a:effectLst/>
                <a:uLnTx/>
                <a:uFillTx/>
                <a:latin typeface="Calibri" panose="020F0502020204030204"/>
                <a:ea typeface="+mn-ea"/>
                <a:cs typeface="+mn-cs"/>
              </a:rPr>
              <a:t>30 mins detention at lunch.</a:t>
            </a:r>
            <a:endParaRPr kumimoji="0" lang="en-GB" sz="16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401D8BB6-E71E-43EB-B9B0-1AD9E247906A}"/>
              </a:ext>
            </a:extLst>
          </p:cNvPr>
          <p:cNvSpPr txBox="1"/>
          <p:nvPr/>
        </p:nvSpPr>
        <p:spPr>
          <a:xfrm>
            <a:off x="2053882" y="4732752"/>
            <a:ext cx="10138118" cy="1600438"/>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C000"/>
                </a:solidFill>
                <a:effectLst/>
                <a:uLnTx/>
                <a:uFillTx/>
                <a:latin typeface="Calibri" panose="020F0502020204030204"/>
                <a:ea typeface="+mn-ea"/>
                <a:cs typeface="+mn-cs"/>
              </a:rPr>
              <a:t>OFFENSIVE:</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Repetition of poor behaviours within the classroom and incidents such as abuse, aggression etc. </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Students out of class without permission will be issued a C4.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Students will be escorted by On Call to a Faculty remove for the remainder of the lesson.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Calibri" panose="020F0502020204030204"/>
                <a:ea typeface="+mn-ea"/>
                <a:cs typeface="+mn-cs"/>
              </a:rPr>
              <a:t>The consequence for this type of behaviour is a call home (made that day) by the class teacher and the student will be placed in an </a:t>
            </a:r>
            <a:r>
              <a:rPr kumimoji="0" lang="en-GB" sz="1800" b="1" i="1" u="none" strike="noStrike" kern="1200" cap="none" spc="0" normalizeH="0" baseline="0" noProof="0" dirty="0">
                <a:ln>
                  <a:noFill/>
                </a:ln>
                <a:solidFill>
                  <a:prstClr val="black"/>
                </a:solidFill>
                <a:effectLst/>
                <a:uLnTx/>
                <a:uFillTx/>
                <a:latin typeface="Calibri" panose="020F0502020204030204"/>
                <a:ea typeface="+mn-ea"/>
                <a:cs typeface="+mn-cs"/>
              </a:rPr>
              <a:t>after school Head Of Year detention for 1 hour. </a:t>
            </a:r>
          </a:p>
        </p:txBody>
      </p:sp>
    </p:spTree>
    <p:extLst>
      <p:ext uri="{BB962C8B-B14F-4D97-AF65-F5344CB8AC3E}">
        <p14:creationId xmlns:p14="http://schemas.microsoft.com/office/powerpoint/2010/main" val="2302179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C72304-1791-4C18-AF4F-A56F3F6CF8B3}"/>
              </a:ext>
            </a:extLst>
          </p:cNvPr>
          <p:cNvSpPr>
            <a:spLocks noGrp="1"/>
          </p:cNvSpPr>
          <p:nvPr>
            <p:ph idx="1"/>
          </p:nvPr>
        </p:nvSpPr>
        <p:spPr>
          <a:xfrm>
            <a:off x="1080002" y="1080000"/>
            <a:ext cx="11111998" cy="5188719"/>
          </a:xfrm>
          <a:solidFill>
            <a:schemeClr val="bg1"/>
          </a:solidFill>
        </p:spPr>
        <p:txBody>
          <a:bodyPr>
            <a:normAutofit fontScale="92500" lnSpcReduction="10000"/>
          </a:bodyPr>
          <a:lstStyle/>
          <a:p>
            <a:pPr marL="0" indent="0">
              <a:lnSpc>
                <a:spcPct val="120000"/>
              </a:lnSpc>
              <a:spcBef>
                <a:spcPts val="0"/>
              </a:spcBef>
              <a:buNone/>
            </a:pPr>
            <a:r>
              <a:rPr lang="en-GB" b="1" dirty="0">
                <a:solidFill>
                  <a:srgbClr val="FFC000"/>
                </a:solidFill>
              </a:rPr>
              <a:t>Unacceptable/Dangerous: </a:t>
            </a:r>
            <a:r>
              <a:rPr lang="en-GB" sz="2600" dirty="0"/>
              <a:t>Behaviour that is offensive, aggressive or dangerous and may result in a student receiving a Fixed Term Exclusion. </a:t>
            </a:r>
          </a:p>
          <a:p>
            <a:pPr marL="0" indent="0">
              <a:lnSpc>
                <a:spcPct val="120000"/>
              </a:lnSpc>
              <a:spcBef>
                <a:spcPts val="0"/>
              </a:spcBef>
              <a:buNone/>
            </a:pPr>
            <a:r>
              <a:rPr lang="en-GB" sz="2600" dirty="0"/>
              <a:t>The safety and wellbeing of our students is of the utmost importance to the school. </a:t>
            </a:r>
          </a:p>
          <a:p>
            <a:pPr marL="0" indent="0">
              <a:spcBef>
                <a:spcPts val="0"/>
              </a:spcBef>
              <a:buNone/>
            </a:pPr>
            <a:endParaRPr lang="en-GB" sz="1300" dirty="0"/>
          </a:p>
          <a:p>
            <a:pPr marL="0" indent="0">
              <a:lnSpc>
                <a:spcPct val="120000"/>
              </a:lnSpc>
              <a:spcBef>
                <a:spcPts val="0"/>
              </a:spcBef>
              <a:buNone/>
            </a:pPr>
            <a:r>
              <a:rPr lang="en-GB" sz="2200" b="1" u="sng" dirty="0"/>
              <a:t>Types of behaviour that are categorized as C5 include the following:</a:t>
            </a:r>
          </a:p>
          <a:p>
            <a:pPr>
              <a:lnSpc>
                <a:spcPct val="120000"/>
              </a:lnSpc>
              <a:spcBef>
                <a:spcPts val="0"/>
              </a:spcBef>
            </a:pPr>
            <a:r>
              <a:rPr lang="en-GB" sz="2200" dirty="0"/>
              <a:t>Verbal abuse/Physical aggression towards staff/students</a:t>
            </a:r>
          </a:p>
          <a:p>
            <a:pPr>
              <a:lnSpc>
                <a:spcPct val="120000"/>
              </a:lnSpc>
              <a:spcBef>
                <a:spcPts val="0"/>
              </a:spcBef>
            </a:pPr>
            <a:r>
              <a:rPr lang="en-GB" sz="2200" dirty="0"/>
              <a:t>Any behaviour that is regarded as bullying  any racist incident or incident based on hate or prejudice</a:t>
            </a:r>
          </a:p>
          <a:p>
            <a:pPr>
              <a:lnSpc>
                <a:spcPct val="120000"/>
              </a:lnSpc>
              <a:spcBef>
                <a:spcPts val="0"/>
              </a:spcBef>
            </a:pPr>
            <a:r>
              <a:rPr lang="en-GB" sz="2200" dirty="0"/>
              <a:t>Bringing the school into disrepute**</a:t>
            </a:r>
          </a:p>
          <a:p>
            <a:pPr>
              <a:lnSpc>
                <a:spcPct val="120000"/>
              </a:lnSpc>
              <a:spcBef>
                <a:spcPts val="0"/>
              </a:spcBef>
            </a:pPr>
            <a:r>
              <a:rPr lang="en-GB" sz="2200" dirty="0"/>
              <a:t>Making a malicious allegation against a member of staff/student</a:t>
            </a:r>
          </a:p>
          <a:p>
            <a:pPr>
              <a:lnSpc>
                <a:spcPct val="120000"/>
              </a:lnSpc>
              <a:spcBef>
                <a:spcPts val="0"/>
              </a:spcBef>
            </a:pPr>
            <a:r>
              <a:rPr lang="en-GB" sz="2200" dirty="0"/>
              <a:t>Refusing to follow a staff members instructions when given a sanction</a:t>
            </a:r>
          </a:p>
          <a:p>
            <a:pPr>
              <a:lnSpc>
                <a:spcPct val="120000"/>
              </a:lnSpc>
              <a:spcBef>
                <a:spcPts val="0"/>
              </a:spcBef>
            </a:pPr>
            <a:r>
              <a:rPr lang="en-GB" sz="2200" dirty="0"/>
              <a:t>Theft, Criminal damage including Graffiti etc.</a:t>
            </a:r>
          </a:p>
          <a:p>
            <a:pPr>
              <a:lnSpc>
                <a:spcPct val="120000"/>
              </a:lnSpc>
              <a:spcBef>
                <a:spcPts val="0"/>
              </a:spcBef>
            </a:pPr>
            <a:r>
              <a:rPr lang="en-GB" sz="2200" dirty="0"/>
              <a:t>Dangerous act, for example, throwing an object over a balcony</a:t>
            </a:r>
          </a:p>
          <a:p>
            <a:pPr marL="0" indent="0">
              <a:lnSpc>
                <a:spcPct val="120000"/>
              </a:lnSpc>
              <a:spcBef>
                <a:spcPts val="0"/>
              </a:spcBef>
              <a:buNone/>
            </a:pPr>
            <a:endParaRPr lang="en-GB" sz="1200" dirty="0"/>
          </a:p>
          <a:p>
            <a:pPr marL="0" indent="0">
              <a:lnSpc>
                <a:spcPct val="120000"/>
              </a:lnSpc>
              <a:spcBef>
                <a:spcPts val="0"/>
              </a:spcBef>
              <a:buNone/>
            </a:pPr>
            <a:r>
              <a:rPr lang="en-GB" sz="2100" b="1" dirty="0">
                <a:solidFill>
                  <a:srgbClr val="FF0000"/>
                </a:solidFill>
              </a:rPr>
              <a:t>**Any incident inside or outside the classroom or outside of school whilst in uniform or on the way to or from Academy that, through its seriousness, can warrant an immediate Fixed Term Exclusion/Placement.</a:t>
            </a:r>
          </a:p>
        </p:txBody>
      </p:sp>
      <p:sp>
        <p:nvSpPr>
          <p:cNvPr id="3" name="Title 2">
            <a:extLst>
              <a:ext uri="{FF2B5EF4-FFF2-40B4-BE49-F238E27FC236}">
                <a16:creationId xmlns:a16="http://schemas.microsoft.com/office/drawing/2014/main" id="{ECD291C1-9840-46C6-A261-5746D1A9CF1E}"/>
              </a:ext>
            </a:extLst>
          </p:cNvPr>
          <p:cNvSpPr>
            <a:spLocks noGrp="1"/>
          </p:cNvSpPr>
          <p:nvPr>
            <p:ph type="title"/>
          </p:nvPr>
        </p:nvSpPr>
        <p:spPr/>
        <p:txBody>
          <a:bodyPr/>
          <a:lstStyle/>
          <a:p>
            <a:r>
              <a:rPr lang="en-GB" b="1" dirty="0">
                <a:solidFill>
                  <a:srgbClr val="FFC000"/>
                </a:solidFill>
              </a:rPr>
              <a:t>C5/Behaviour in the Community</a:t>
            </a:r>
          </a:p>
        </p:txBody>
      </p:sp>
    </p:spTree>
    <p:extLst>
      <p:ext uri="{BB962C8B-B14F-4D97-AF65-F5344CB8AC3E}">
        <p14:creationId xmlns:p14="http://schemas.microsoft.com/office/powerpoint/2010/main" val="660386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1369</TotalTime>
  <Words>418</Words>
  <Application>Microsoft Office PowerPoint</Application>
  <PresentationFormat>Widescreen</PresentationFormat>
  <Paragraphs>22</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Calibri Light</vt:lpstr>
      <vt:lpstr>Office Theme</vt:lpstr>
      <vt:lpstr>1_Office Theme</vt:lpstr>
      <vt:lpstr>What happens to those that let us down?</vt:lpstr>
      <vt:lpstr>C5/Behaviour in the Community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Behaviour Overview HT-1</dc:title>
  <dc:creator>Richard Byrne</dc:creator>
  <cp:lastModifiedBy>Richard Byrne</cp:lastModifiedBy>
  <cp:revision>2</cp:revision>
  <dcterms:created xsi:type="dcterms:W3CDTF">2022-10-31T14:33:23Z</dcterms:created>
  <dcterms:modified xsi:type="dcterms:W3CDTF">2022-11-06T21:39:19Z</dcterms:modified>
</cp:coreProperties>
</file>