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9" r:id="rId3"/>
    <p:sldId id="258" r:id="rId4"/>
    <p:sldId id="293" r:id="rId5"/>
    <p:sldId id="294"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9" r:id="rId31"/>
    <p:sldId id="288" r:id="rId32"/>
    <p:sldId id="287" r:id="rId33"/>
    <p:sldId id="290" r:id="rId34"/>
    <p:sldId id="291" r:id="rId35"/>
    <p:sldId id="292" r:id="rId3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5" autoAdjust="0"/>
    <p:restoredTop sz="94660"/>
  </p:normalViewPr>
  <p:slideViewPr>
    <p:cSldViewPr snapToGrid="0">
      <p:cViewPr varScale="1">
        <p:scale>
          <a:sx n="72" d="100"/>
          <a:sy n="72" d="100"/>
        </p:scale>
        <p:origin x="63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D47430C-81CA-4369-A609-04C38A897F18}" type="datetimeFigureOut">
              <a:rPr lang="en-GB" smtClean="0"/>
              <a:t>16/03/2020</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7535283-5470-40A3-8C33-31F3C16D0773}" type="slidenum">
              <a:rPr lang="en-GB" smtClean="0"/>
              <a:t>‹#›</a:t>
            </a:fld>
            <a:endParaRPr lang="en-GB" dirty="0"/>
          </a:p>
        </p:txBody>
      </p:sp>
    </p:spTree>
    <p:extLst>
      <p:ext uri="{BB962C8B-B14F-4D97-AF65-F5344CB8AC3E}">
        <p14:creationId xmlns:p14="http://schemas.microsoft.com/office/powerpoint/2010/main" val="1648471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67845" y="5556806"/>
            <a:ext cx="5342875" cy="526435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6" name="Google Shape;96;p3:notes"/>
          <p:cNvSpPr>
            <a:spLocks noGrp="1" noRot="1" noChangeAspect="1"/>
          </p:cNvSpPr>
          <p:nvPr>
            <p:ph type="sldImg" idx="2"/>
          </p:nvPr>
        </p:nvSpPr>
        <p:spPr>
          <a:xfrm>
            <a:off x="-558800" y="877888"/>
            <a:ext cx="7796213" cy="43862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73771" y="5118695"/>
            <a:ext cx="5390290" cy="484930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4" name="Google Shape;134;p8:notes"/>
          <p:cNvSpPr>
            <a:spLocks noGrp="1" noRot="1" noChangeAspect="1"/>
          </p:cNvSpPr>
          <p:nvPr>
            <p:ph type="sldImg" idx="2"/>
          </p:nvPr>
        </p:nvSpPr>
        <p:spPr>
          <a:xfrm>
            <a:off x="-222250" y="808038"/>
            <a:ext cx="7183438" cy="40417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3019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txBox="1">
            <a:spLocks noGrp="1"/>
          </p:cNvSpPr>
          <p:nvPr>
            <p:ph type="body" idx="1"/>
          </p:nvPr>
        </p:nvSpPr>
        <p:spPr>
          <a:xfrm>
            <a:off x="667845" y="5556806"/>
            <a:ext cx="5342875" cy="526435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4" name="Google Shape;144;p9:notes"/>
          <p:cNvSpPr>
            <a:spLocks noGrp="1" noRot="1" noChangeAspect="1"/>
          </p:cNvSpPr>
          <p:nvPr>
            <p:ph type="sldImg" idx="2"/>
          </p:nvPr>
        </p:nvSpPr>
        <p:spPr>
          <a:xfrm>
            <a:off x="-558800" y="877888"/>
            <a:ext cx="7796213" cy="43862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6355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73771" y="5118695"/>
            <a:ext cx="5390290" cy="484930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4" name="Google Shape;134;p8:notes"/>
          <p:cNvSpPr>
            <a:spLocks noGrp="1" noRot="1" noChangeAspect="1"/>
          </p:cNvSpPr>
          <p:nvPr>
            <p:ph type="sldImg" idx="2"/>
          </p:nvPr>
        </p:nvSpPr>
        <p:spPr>
          <a:xfrm>
            <a:off x="-222250" y="808038"/>
            <a:ext cx="7183438" cy="40417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925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txBox="1">
            <a:spLocks noGrp="1"/>
          </p:cNvSpPr>
          <p:nvPr>
            <p:ph type="body" idx="1"/>
          </p:nvPr>
        </p:nvSpPr>
        <p:spPr>
          <a:xfrm>
            <a:off x="667845" y="5556806"/>
            <a:ext cx="5342875" cy="526435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4" name="Google Shape;144;p9:notes"/>
          <p:cNvSpPr>
            <a:spLocks noGrp="1" noRot="1" noChangeAspect="1"/>
          </p:cNvSpPr>
          <p:nvPr>
            <p:ph type="sldImg" idx="2"/>
          </p:nvPr>
        </p:nvSpPr>
        <p:spPr>
          <a:xfrm>
            <a:off x="-558800" y="877888"/>
            <a:ext cx="7796213" cy="43862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6596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73771" y="5118695"/>
            <a:ext cx="5390290" cy="484930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4" name="Google Shape;134;p8:notes"/>
          <p:cNvSpPr>
            <a:spLocks noGrp="1" noRot="1" noChangeAspect="1"/>
          </p:cNvSpPr>
          <p:nvPr>
            <p:ph type="sldImg" idx="2"/>
          </p:nvPr>
        </p:nvSpPr>
        <p:spPr>
          <a:xfrm>
            <a:off x="-222250" y="808038"/>
            <a:ext cx="7183438" cy="40417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51295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txBox="1">
            <a:spLocks noGrp="1"/>
          </p:cNvSpPr>
          <p:nvPr>
            <p:ph type="body" idx="1"/>
          </p:nvPr>
        </p:nvSpPr>
        <p:spPr>
          <a:xfrm>
            <a:off x="667845" y="5556806"/>
            <a:ext cx="5342875" cy="526435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4" name="Google Shape;144;p9:notes"/>
          <p:cNvSpPr>
            <a:spLocks noGrp="1" noRot="1" noChangeAspect="1"/>
          </p:cNvSpPr>
          <p:nvPr>
            <p:ph type="sldImg" idx="2"/>
          </p:nvPr>
        </p:nvSpPr>
        <p:spPr>
          <a:xfrm>
            <a:off x="-558800" y="877888"/>
            <a:ext cx="7796213" cy="43862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92201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73771" y="5118695"/>
            <a:ext cx="5390290" cy="484930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4" name="Google Shape;134;p8:notes"/>
          <p:cNvSpPr>
            <a:spLocks noGrp="1" noRot="1" noChangeAspect="1"/>
          </p:cNvSpPr>
          <p:nvPr>
            <p:ph type="sldImg" idx="2"/>
          </p:nvPr>
        </p:nvSpPr>
        <p:spPr>
          <a:xfrm>
            <a:off x="-222250" y="808038"/>
            <a:ext cx="7183438" cy="40417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6625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txBox="1">
            <a:spLocks noGrp="1"/>
          </p:cNvSpPr>
          <p:nvPr>
            <p:ph type="body" idx="1"/>
          </p:nvPr>
        </p:nvSpPr>
        <p:spPr>
          <a:xfrm>
            <a:off x="667845" y="5556806"/>
            <a:ext cx="5342875" cy="526435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4" name="Google Shape;144;p9:notes"/>
          <p:cNvSpPr>
            <a:spLocks noGrp="1" noRot="1" noChangeAspect="1"/>
          </p:cNvSpPr>
          <p:nvPr>
            <p:ph type="sldImg" idx="2"/>
          </p:nvPr>
        </p:nvSpPr>
        <p:spPr>
          <a:xfrm>
            <a:off x="-558800" y="877888"/>
            <a:ext cx="7796213" cy="43862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411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73771" y="5118695"/>
            <a:ext cx="5390290" cy="484930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4" name="Google Shape;134;p8:notes"/>
          <p:cNvSpPr>
            <a:spLocks noGrp="1" noRot="1" noChangeAspect="1"/>
          </p:cNvSpPr>
          <p:nvPr>
            <p:ph type="sldImg" idx="2"/>
          </p:nvPr>
        </p:nvSpPr>
        <p:spPr>
          <a:xfrm>
            <a:off x="-222250" y="808038"/>
            <a:ext cx="7183438" cy="40417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671162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txBox="1">
            <a:spLocks noGrp="1"/>
          </p:cNvSpPr>
          <p:nvPr>
            <p:ph type="body" idx="1"/>
          </p:nvPr>
        </p:nvSpPr>
        <p:spPr>
          <a:xfrm>
            <a:off x="667845" y="5556806"/>
            <a:ext cx="5342875" cy="526435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4" name="Google Shape;144;p9:notes"/>
          <p:cNvSpPr>
            <a:spLocks noGrp="1" noRot="1" noChangeAspect="1"/>
          </p:cNvSpPr>
          <p:nvPr>
            <p:ph type="sldImg" idx="2"/>
          </p:nvPr>
        </p:nvSpPr>
        <p:spPr>
          <a:xfrm>
            <a:off x="-558800" y="877888"/>
            <a:ext cx="7796213" cy="43862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1745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67845" y="5556806"/>
            <a:ext cx="5342875" cy="526435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4" name="Google Shape;134;p8:notes"/>
          <p:cNvSpPr>
            <a:spLocks noGrp="1" noRot="1" noChangeAspect="1"/>
          </p:cNvSpPr>
          <p:nvPr>
            <p:ph type="sldImg" idx="2"/>
          </p:nvPr>
        </p:nvSpPr>
        <p:spPr>
          <a:xfrm>
            <a:off x="-558800" y="877888"/>
            <a:ext cx="7796213" cy="43862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73771" y="5118695"/>
            <a:ext cx="5390290" cy="484930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4" name="Google Shape;134;p8:notes"/>
          <p:cNvSpPr>
            <a:spLocks noGrp="1" noRot="1" noChangeAspect="1"/>
          </p:cNvSpPr>
          <p:nvPr>
            <p:ph type="sldImg" idx="2"/>
          </p:nvPr>
        </p:nvSpPr>
        <p:spPr>
          <a:xfrm>
            <a:off x="-222250" y="808038"/>
            <a:ext cx="7183438" cy="40417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813934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txBox="1">
            <a:spLocks noGrp="1"/>
          </p:cNvSpPr>
          <p:nvPr>
            <p:ph type="body" idx="1"/>
          </p:nvPr>
        </p:nvSpPr>
        <p:spPr>
          <a:xfrm>
            <a:off x="667845" y="5556806"/>
            <a:ext cx="5342875" cy="526435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4" name="Google Shape;144;p9:notes"/>
          <p:cNvSpPr>
            <a:spLocks noGrp="1" noRot="1" noChangeAspect="1"/>
          </p:cNvSpPr>
          <p:nvPr>
            <p:ph type="sldImg" idx="2"/>
          </p:nvPr>
        </p:nvSpPr>
        <p:spPr>
          <a:xfrm>
            <a:off x="-558800" y="877888"/>
            <a:ext cx="7796213" cy="43862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1554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73771" y="5118695"/>
            <a:ext cx="5390290" cy="484930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4" name="Google Shape;134;p8:notes"/>
          <p:cNvSpPr>
            <a:spLocks noGrp="1" noRot="1" noChangeAspect="1"/>
          </p:cNvSpPr>
          <p:nvPr>
            <p:ph type="sldImg" idx="2"/>
          </p:nvPr>
        </p:nvSpPr>
        <p:spPr>
          <a:xfrm>
            <a:off x="-222250" y="808038"/>
            <a:ext cx="7183438" cy="40417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00992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txBox="1">
            <a:spLocks noGrp="1"/>
          </p:cNvSpPr>
          <p:nvPr>
            <p:ph type="body" idx="1"/>
          </p:nvPr>
        </p:nvSpPr>
        <p:spPr>
          <a:xfrm>
            <a:off x="667845" y="5556806"/>
            <a:ext cx="5342875" cy="526435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4" name="Google Shape;144;p9:notes"/>
          <p:cNvSpPr>
            <a:spLocks noGrp="1" noRot="1" noChangeAspect="1"/>
          </p:cNvSpPr>
          <p:nvPr>
            <p:ph type="sldImg" idx="2"/>
          </p:nvPr>
        </p:nvSpPr>
        <p:spPr>
          <a:xfrm>
            <a:off x="-558800" y="877888"/>
            <a:ext cx="7796213" cy="43862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13564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73771" y="5118695"/>
            <a:ext cx="5390290" cy="484930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4" name="Google Shape;134;p8:notes"/>
          <p:cNvSpPr>
            <a:spLocks noGrp="1" noRot="1" noChangeAspect="1"/>
          </p:cNvSpPr>
          <p:nvPr>
            <p:ph type="sldImg" idx="2"/>
          </p:nvPr>
        </p:nvSpPr>
        <p:spPr>
          <a:xfrm>
            <a:off x="-222250" y="808038"/>
            <a:ext cx="7183438" cy="40417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14641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txBox="1">
            <a:spLocks noGrp="1"/>
          </p:cNvSpPr>
          <p:nvPr>
            <p:ph type="body" idx="1"/>
          </p:nvPr>
        </p:nvSpPr>
        <p:spPr>
          <a:xfrm>
            <a:off x="667845" y="5556806"/>
            <a:ext cx="5342875" cy="526435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4" name="Google Shape;144;p9:notes"/>
          <p:cNvSpPr>
            <a:spLocks noGrp="1" noRot="1" noChangeAspect="1"/>
          </p:cNvSpPr>
          <p:nvPr>
            <p:ph type="sldImg" idx="2"/>
          </p:nvPr>
        </p:nvSpPr>
        <p:spPr>
          <a:xfrm>
            <a:off x="-558800" y="877888"/>
            <a:ext cx="7796213" cy="43862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927086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73771" y="5118695"/>
            <a:ext cx="5390290" cy="484930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4" name="Google Shape;134;p8:notes"/>
          <p:cNvSpPr>
            <a:spLocks noGrp="1" noRot="1" noChangeAspect="1"/>
          </p:cNvSpPr>
          <p:nvPr>
            <p:ph type="sldImg" idx="2"/>
          </p:nvPr>
        </p:nvSpPr>
        <p:spPr>
          <a:xfrm>
            <a:off x="-222250" y="808038"/>
            <a:ext cx="7183438" cy="40417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22569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txBox="1">
            <a:spLocks noGrp="1"/>
          </p:cNvSpPr>
          <p:nvPr>
            <p:ph type="body" idx="1"/>
          </p:nvPr>
        </p:nvSpPr>
        <p:spPr>
          <a:xfrm>
            <a:off x="667845" y="5556806"/>
            <a:ext cx="5342875" cy="526435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4" name="Google Shape;144;p9:notes"/>
          <p:cNvSpPr>
            <a:spLocks noGrp="1" noRot="1" noChangeAspect="1"/>
          </p:cNvSpPr>
          <p:nvPr>
            <p:ph type="sldImg" idx="2"/>
          </p:nvPr>
        </p:nvSpPr>
        <p:spPr>
          <a:xfrm>
            <a:off x="-558800" y="877888"/>
            <a:ext cx="7796213" cy="43862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61142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73771" y="5118695"/>
            <a:ext cx="5390290" cy="484930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4" name="Google Shape;134;p8:notes"/>
          <p:cNvSpPr>
            <a:spLocks noGrp="1" noRot="1" noChangeAspect="1"/>
          </p:cNvSpPr>
          <p:nvPr>
            <p:ph type="sldImg" idx="2"/>
          </p:nvPr>
        </p:nvSpPr>
        <p:spPr>
          <a:xfrm>
            <a:off x="-222250" y="808038"/>
            <a:ext cx="7183438" cy="40417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48806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txBox="1">
            <a:spLocks noGrp="1"/>
          </p:cNvSpPr>
          <p:nvPr>
            <p:ph type="body" idx="1"/>
          </p:nvPr>
        </p:nvSpPr>
        <p:spPr>
          <a:xfrm>
            <a:off x="667845" y="5556806"/>
            <a:ext cx="5342875" cy="526435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4" name="Google Shape;144;p9:notes"/>
          <p:cNvSpPr>
            <a:spLocks noGrp="1" noRot="1" noChangeAspect="1"/>
          </p:cNvSpPr>
          <p:nvPr>
            <p:ph type="sldImg" idx="2"/>
          </p:nvPr>
        </p:nvSpPr>
        <p:spPr>
          <a:xfrm>
            <a:off x="-558800" y="877888"/>
            <a:ext cx="7796213" cy="43862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0171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txBox="1">
            <a:spLocks noGrp="1"/>
          </p:cNvSpPr>
          <p:nvPr>
            <p:ph type="body" idx="1"/>
          </p:nvPr>
        </p:nvSpPr>
        <p:spPr>
          <a:xfrm>
            <a:off x="667845" y="5556806"/>
            <a:ext cx="5342875" cy="526435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4" name="Google Shape;144;p9:notes"/>
          <p:cNvSpPr>
            <a:spLocks noGrp="1" noRot="1" noChangeAspect="1"/>
          </p:cNvSpPr>
          <p:nvPr>
            <p:ph type="sldImg" idx="2"/>
          </p:nvPr>
        </p:nvSpPr>
        <p:spPr>
          <a:xfrm>
            <a:off x="-558800" y="877888"/>
            <a:ext cx="7796213" cy="43862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73771" y="5118695"/>
            <a:ext cx="5390290" cy="484930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4" name="Google Shape;134;p8:notes"/>
          <p:cNvSpPr>
            <a:spLocks noGrp="1" noRot="1" noChangeAspect="1"/>
          </p:cNvSpPr>
          <p:nvPr>
            <p:ph type="sldImg" idx="2"/>
          </p:nvPr>
        </p:nvSpPr>
        <p:spPr>
          <a:xfrm>
            <a:off x="-222250" y="808038"/>
            <a:ext cx="7183438" cy="40417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04934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txBox="1">
            <a:spLocks noGrp="1"/>
          </p:cNvSpPr>
          <p:nvPr>
            <p:ph type="body" idx="1"/>
          </p:nvPr>
        </p:nvSpPr>
        <p:spPr>
          <a:xfrm>
            <a:off x="667845" y="5556806"/>
            <a:ext cx="5342875" cy="526435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4" name="Google Shape;144;p9:notes"/>
          <p:cNvSpPr>
            <a:spLocks noGrp="1" noRot="1" noChangeAspect="1"/>
          </p:cNvSpPr>
          <p:nvPr>
            <p:ph type="sldImg" idx="2"/>
          </p:nvPr>
        </p:nvSpPr>
        <p:spPr>
          <a:xfrm>
            <a:off x="-558800" y="877888"/>
            <a:ext cx="7796213" cy="43862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7848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73771" y="5118695"/>
            <a:ext cx="5390290" cy="484930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4" name="Google Shape;134;p8:notes"/>
          <p:cNvSpPr>
            <a:spLocks noGrp="1" noRot="1" noChangeAspect="1"/>
          </p:cNvSpPr>
          <p:nvPr>
            <p:ph type="sldImg" idx="2"/>
          </p:nvPr>
        </p:nvSpPr>
        <p:spPr>
          <a:xfrm>
            <a:off x="-222250" y="808038"/>
            <a:ext cx="7183438" cy="40417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6974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txBox="1">
            <a:spLocks noGrp="1"/>
          </p:cNvSpPr>
          <p:nvPr>
            <p:ph type="body" idx="1"/>
          </p:nvPr>
        </p:nvSpPr>
        <p:spPr>
          <a:xfrm>
            <a:off x="667845" y="5556806"/>
            <a:ext cx="5342875" cy="526435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4" name="Google Shape;144;p9:notes"/>
          <p:cNvSpPr>
            <a:spLocks noGrp="1" noRot="1" noChangeAspect="1"/>
          </p:cNvSpPr>
          <p:nvPr>
            <p:ph type="sldImg" idx="2"/>
          </p:nvPr>
        </p:nvSpPr>
        <p:spPr>
          <a:xfrm>
            <a:off x="-558800" y="877888"/>
            <a:ext cx="7796213" cy="43862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6861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73771" y="5118695"/>
            <a:ext cx="5390290" cy="484930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4" name="Google Shape;134;p8:notes"/>
          <p:cNvSpPr>
            <a:spLocks noGrp="1" noRot="1" noChangeAspect="1"/>
          </p:cNvSpPr>
          <p:nvPr>
            <p:ph type="sldImg" idx="2"/>
          </p:nvPr>
        </p:nvSpPr>
        <p:spPr>
          <a:xfrm>
            <a:off x="-222250" y="808038"/>
            <a:ext cx="7183438" cy="40417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26573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txBox="1">
            <a:spLocks noGrp="1"/>
          </p:cNvSpPr>
          <p:nvPr>
            <p:ph type="body" idx="1"/>
          </p:nvPr>
        </p:nvSpPr>
        <p:spPr>
          <a:xfrm>
            <a:off x="667845" y="5556806"/>
            <a:ext cx="5342875" cy="526435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4" name="Google Shape;144;p9:notes"/>
          <p:cNvSpPr>
            <a:spLocks noGrp="1" noRot="1" noChangeAspect="1"/>
          </p:cNvSpPr>
          <p:nvPr>
            <p:ph type="sldImg" idx="2"/>
          </p:nvPr>
        </p:nvSpPr>
        <p:spPr>
          <a:xfrm>
            <a:off x="-558800" y="877888"/>
            <a:ext cx="7796213" cy="43862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4145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73771" y="5118695"/>
            <a:ext cx="5390290" cy="484930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4" name="Google Shape;134;p8:notes"/>
          <p:cNvSpPr>
            <a:spLocks noGrp="1" noRot="1" noChangeAspect="1"/>
          </p:cNvSpPr>
          <p:nvPr>
            <p:ph type="sldImg" idx="2"/>
          </p:nvPr>
        </p:nvSpPr>
        <p:spPr>
          <a:xfrm>
            <a:off x="-222250" y="808038"/>
            <a:ext cx="7183438" cy="40417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0708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txBox="1">
            <a:spLocks noGrp="1"/>
          </p:cNvSpPr>
          <p:nvPr>
            <p:ph type="body" idx="1"/>
          </p:nvPr>
        </p:nvSpPr>
        <p:spPr>
          <a:xfrm>
            <a:off x="667845" y="5556806"/>
            <a:ext cx="5342875" cy="526435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4" name="Google Shape;144;p9:notes"/>
          <p:cNvSpPr>
            <a:spLocks noGrp="1" noRot="1" noChangeAspect="1"/>
          </p:cNvSpPr>
          <p:nvPr>
            <p:ph type="sldImg" idx="2"/>
          </p:nvPr>
        </p:nvSpPr>
        <p:spPr>
          <a:xfrm>
            <a:off x="-558800" y="877888"/>
            <a:ext cx="7796213" cy="43862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2450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92B7D-4656-4CCC-BA66-4F20550CBF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0EBF11B-796D-4397-A29E-DAD1560407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6D20463-F62A-4AAB-AD11-6D720DACEC4E}"/>
              </a:ext>
            </a:extLst>
          </p:cNvPr>
          <p:cNvSpPr>
            <a:spLocks noGrp="1"/>
          </p:cNvSpPr>
          <p:nvPr>
            <p:ph type="dt" sz="half" idx="10"/>
          </p:nvPr>
        </p:nvSpPr>
        <p:spPr/>
        <p:txBody>
          <a:bodyPr/>
          <a:lstStyle/>
          <a:p>
            <a:fld id="{DBDF9C5B-C069-40EC-99C9-EFF74E3524BA}" type="datetimeFigureOut">
              <a:rPr lang="en-GB" smtClean="0"/>
              <a:t>16/03/2020</a:t>
            </a:fld>
            <a:endParaRPr lang="en-GB" dirty="0"/>
          </a:p>
        </p:txBody>
      </p:sp>
      <p:sp>
        <p:nvSpPr>
          <p:cNvPr id="5" name="Footer Placeholder 4">
            <a:extLst>
              <a:ext uri="{FF2B5EF4-FFF2-40B4-BE49-F238E27FC236}">
                <a16:creationId xmlns:a16="http://schemas.microsoft.com/office/drawing/2014/main" id="{C69D1A67-27AD-4F4C-9EBF-D8DD9E4EF4B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05C6461-CA4E-4C68-B9D0-25E21A2A5BDC}"/>
              </a:ext>
            </a:extLst>
          </p:cNvPr>
          <p:cNvSpPr>
            <a:spLocks noGrp="1"/>
          </p:cNvSpPr>
          <p:nvPr>
            <p:ph type="sldNum" sz="quarter" idx="12"/>
          </p:nvPr>
        </p:nvSpPr>
        <p:spPr/>
        <p:txBody>
          <a:bodyPr/>
          <a:lstStyle/>
          <a:p>
            <a:fld id="{6A7120C3-3801-4B72-A453-ACB4307D5634}" type="slidenum">
              <a:rPr lang="en-GB" smtClean="0"/>
              <a:t>‹#›</a:t>
            </a:fld>
            <a:endParaRPr lang="en-GB" dirty="0"/>
          </a:p>
        </p:txBody>
      </p:sp>
    </p:spTree>
    <p:extLst>
      <p:ext uri="{BB962C8B-B14F-4D97-AF65-F5344CB8AC3E}">
        <p14:creationId xmlns:p14="http://schemas.microsoft.com/office/powerpoint/2010/main" val="243595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9B1D0-4761-4E73-BCFE-D09FDC631A8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2D886B-73EA-4C7B-AE72-ECDF1E31B8A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A46013-A67D-4CDA-BD52-397773154135}"/>
              </a:ext>
            </a:extLst>
          </p:cNvPr>
          <p:cNvSpPr>
            <a:spLocks noGrp="1"/>
          </p:cNvSpPr>
          <p:nvPr>
            <p:ph type="dt" sz="half" idx="10"/>
          </p:nvPr>
        </p:nvSpPr>
        <p:spPr/>
        <p:txBody>
          <a:bodyPr/>
          <a:lstStyle/>
          <a:p>
            <a:fld id="{DBDF9C5B-C069-40EC-99C9-EFF74E3524BA}" type="datetimeFigureOut">
              <a:rPr lang="en-GB" smtClean="0"/>
              <a:t>16/03/2020</a:t>
            </a:fld>
            <a:endParaRPr lang="en-GB" dirty="0"/>
          </a:p>
        </p:txBody>
      </p:sp>
      <p:sp>
        <p:nvSpPr>
          <p:cNvPr id="5" name="Footer Placeholder 4">
            <a:extLst>
              <a:ext uri="{FF2B5EF4-FFF2-40B4-BE49-F238E27FC236}">
                <a16:creationId xmlns:a16="http://schemas.microsoft.com/office/drawing/2014/main" id="{C887975E-948E-448A-BD2F-3AB16A90B25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74A86C0-CF48-4C31-B072-2E22254831A3}"/>
              </a:ext>
            </a:extLst>
          </p:cNvPr>
          <p:cNvSpPr>
            <a:spLocks noGrp="1"/>
          </p:cNvSpPr>
          <p:nvPr>
            <p:ph type="sldNum" sz="quarter" idx="12"/>
          </p:nvPr>
        </p:nvSpPr>
        <p:spPr/>
        <p:txBody>
          <a:bodyPr/>
          <a:lstStyle/>
          <a:p>
            <a:fld id="{6A7120C3-3801-4B72-A453-ACB4307D5634}" type="slidenum">
              <a:rPr lang="en-GB" smtClean="0"/>
              <a:t>‹#›</a:t>
            </a:fld>
            <a:endParaRPr lang="en-GB" dirty="0"/>
          </a:p>
        </p:txBody>
      </p:sp>
    </p:spTree>
    <p:extLst>
      <p:ext uri="{BB962C8B-B14F-4D97-AF65-F5344CB8AC3E}">
        <p14:creationId xmlns:p14="http://schemas.microsoft.com/office/powerpoint/2010/main" val="754110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18367E-5076-45C1-BA4B-891BE68BD57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DCD2B3C-1FBD-4194-94D1-7D7792BC122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D04B08-5230-40E6-B371-FD4EDFB9B298}"/>
              </a:ext>
            </a:extLst>
          </p:cNvPr>
          <p:cNvSpPr>
            <a:spLocks noGrp="1"/>
          </p:cNvSpPr>
          <p:nvPr>
            <p:ph type="dt" sz="half" idx="10"/>
          </p:nvPr>
        </p:nvSpPr>
        <p:spPr/>
        <p:txBody>
          <a:bodyPr/>
          <a:lstStyle/>
          <a:p>
            <a:fld id="{DBDF9C5B-C069-40EC-99C9-EFF74E3524BA}" type="datetimeFigureOut">
              <a:rPr lang="en-GB" smtClean="0"/>
              <a:t>16/03/2020</a:t>
            </a:fld>
            <a:endParaRPr lang="en-GB" dirty="0"/>
          </a:p>
        </p:txBody>
      </p:sp>
      <p:sp>
        <p:nvSpPr>
          <p:cNvPr id="5" name="Footer Placeholder 4">
            <a:extLst>
              <a:ext uri="{FF2B5EF4-FFF2-40B4-BE49-F238E27FC236}">
                <a16:creationId xmlns:a16="http://schemas.microsoft.com/office/drawing/2014/main" id="{F613B38B-D1A0-4956-9B2E-94C2DA7A32C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7363945-D1F1-41BA-9EBB-F72D5D3699EF}"/>
              </a:ext>
            </a:extLst>
          </p:cNvPr>
          <p:cNvSpPr>
            <a:spLocks noGrp="1"/>
          </p:cNvSpPr>
          <p:nvPr>
            <p:ph type="sldNum" sz="quarter" idx="12"/>
          </p:nvPr>
        </p:nvSpPr>
        <p:spPr/>
        <p:txBody>
          <a:bodyPr/>
          <a:lstStyle/>
          <a:p>
            <a:fld id="{6A7120C3-3801-4B72-A453-ACB4307D5634}" type="slidenum">
              <a:rPr lang="en-GB" smtClean="0"/>
              <a:t>‹#›</a:t>
            </a:fld>
            <a:endParaRPr lang="en-GB" dirty="0"/>
          </a:p>
        </p:txBody>
      </p:sp>
    </p:spTree>
    <p:extLst>
      <p:ext uri="{BB962C8B-B14F-4D97-AF65-F5344CB8AC3E}">
        <p14:creationId xmlns:p14="http://schemas.microsoft.com/office/powerpoint/2010/main" val="322791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C87B5-9C1E-497F-83A6-50929FA166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F093CDF-0931-41B4-8689-49945BFDF51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48D3E5-B21A-447C-9CDD-607D70FE8B84}"/>
              </a:ext>
            </a:extLst>
          </p:cNvPr>
          <p:cNvSpPr>
            <a:spLocks noGrp="1"/>
          </p:cNvSpPr>
          <p:nvPr>
            <p:ph type="dt" sz="half" idx="10"/>
          </p:nvPr>
        </p:nvSpPr>
        <p:spPr/>
        <p:txBody>
          <a:bodyPr/>
          <a:lstStyle/>
          <a:p>
            <a:fld id="{DBDF9C5B-C069-40EC-99C9-EFF74E3524BA}" type="datetimeFigureOut">
              <a:rPr lang="en-GB" smtClean="0"/>
              <a:t>16/03/2020</a:t>
            </a:fld>
            <a:endParaRPr lang="en-GB" dirty="0"/>
          </a:p>
        </p:txBody>
      </p:sp>
      <p:sp>
        <p:nvSpPr>
          <p:cNvPr id="5" name="Footer Placeholder 4">
            <a:extLst>
              <a:ext uri="{FF2B5EF4-FFF2-40B4-BE49-F238E27FC236}">
                <a16:creationId xmlns:a16="http://schemas.microsoft.com/office/drawing/2014/main" id="{82B22142-47FF-42D0-9D5E-1D07E1134E2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0471B59-2C38-45FC-A6A8-1065E9DA12AA}"/>
              </a:ext>
            </a:extLst>
          </p:cNvPr>
          <p:cNvSpPr>
            <a:spLocks noGrp="1"/>
          </p:cNvSpPr>
          <p:nvPr>
            <p:ph type="sldNum" sz="quarter" idx="12"/>
          </p:nvPr>
        </p:nvSpPr>
        <p:spPr/>
        <p:txBody>
          <a:bodyPr/>
          <a:lstStyle/>
          <a:p>
            <a:fld id="{6A7120C3-3801-4B72-A453-ACB4307D5634}" type="slidenum">
              <a:rPr lang="en-GB" smtClean="0"/>
              <a:t>‹#›</a:t>
            </a:fld>
            <a:endParaRPr lang="en-GB" dirty="0"/>
          </a:p>
        </p:txBody>
      </p:sp>
    </p:spTree>
    <p:extLst>
      <p:ext uri="{BB962C8B-B14F-4D97-AF65-F5344CB8AC3E}">
        <p14:creationId xmlns:p14="http://schemas.microsoft.com/office/powerpoint/2010/main" val="397534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52046-DD0B-4217-B5F6-45E03DCC5F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9574FA8-59F1-4744-91BA-B656F520B2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087D2E6-1DAD-43A7-9501-6C0C907BCA5B}"/>
              </a:ext>
            </a:extLst>
          </p:cNvPr>
          <p:cNvSpPr>
            <a:spLocks noGrp="1"/>
          </p:cNvSpPr>
          <p:nvPr>
            <p:ph type="dt" sz="half" idx="10"/>
          </p:nvPr>
        </p:nvSpPr>
        <p:spPr/>
        <p:txBody>
          <a:bodyPr/>
          <a:lstStyle/>
          <a:p>
            <a:fld id="{DBDF9C5B-C069-40EC-99C9-EFF74E3524BA}" type="datetimeFigureOut">
              <a:rPr lang="en-GB" smtClean="0"/>
              <a:t>16/03/2020</a:t>
            </a:fld>
            <a:endParaRPr lang="en-GB" dirty="0"/>
          </a:p>
        </p:txBody>
      </p:sp>
      <p:sp>
        <p:nvSpPr>
          <p:cNvPr id="5" name="Footer Placeholder 4">
            <a:extLst>
              <a:ext uri="{FF2B5EF4-FFF2-40B4-BE49-F238E27FC236}">
                <a16:creationId xmlns:a16="http://schemas.microsoft.com/office/drawing/2014/main" id="{876FC51B-DB96-48C7-AA48-93F585970EB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A1AD390-27BC-46D9-B623-3C9297598E66}"/>
              </a:ext>
            </a:extLst>
          </p:cNvPr>
          <p:cNvSpPr>
            <a:spLocks noGrp="1"/>
          </p:cNvSpPr>
          <p:nvPr>
            <p:ph type="sldNum" sz="quarter" idx="12"/>
          </p:nvPr>
        </p:nvSpPr>
        <p:spPr/>
        <p:txBody>
          <a:bodyPr/>
          <a:lstStyle/>
          <a:p>
            <a:fld id="{6A7120C3-3801-4B72-A453-ACB4307D5634}" type="slidenum">
              <a:rPr lang="en-GB" smtClean="0"/>
              <a:t>‹#›</a:t>
            </a:fld>
            <a:endParaRPr lang="en-GB" dirty="0"/>
          </a:p>
        </p:txBody>
      </p:sp>
    </p:spTree>
    <p:extLst>
      <p:ext uri="{BB962C8B-B14F-4D97-AF65-F5344CB8AC3E}">
        <p14:creationId xmlns:p14="http://schemas.microsoft.com/office/powerpoint/2010/main" val="3404189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79D51-74F5-4EF4-8079-D07783F36E4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BBD3C2-5EC5-45B9-86C1-3660A41455C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F81E40A-4CEF-489F-9CEC-A1E1C3E2BB4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E19A740-4E85-43BE-9220-1F18C5FD33D7}"/>
              </a:ext>
            </a:extLst>
          </p:cNvPr>
          <p:cNvSpPr>
            <a:spLocks noGrp="1"/>
          </p:cNvSpPr>
          <p:nvPr>
            <p:ph type="dt" sz="half" idx="10"/>
          </p:nvPr>
        </p:nvSpPr>
        <p:spPr/>
        <p:txBody>
          <a:bodyPr/>
          <a:lstStyle/>
          <a:p>
            <a:fld id="{DBDF9C5B-C069-40EC-99C9-EFF74E3524BA}" type="datetimeFigureOut">
              <a:rPr lang="en-GB" smtClean="0"/>
              <a:t>16/03/2020</a:t>
            </a:fld>
            <a:endParaRPr lang="en-GB" dirty="0"/>
          </a:p>
        </p:txBody>
      </p:sp>
      <p:sp>
        <p:nvSpPr>
          <p:cNvPr id="6" name="Footer Placeholder 5">
            <a:extLst>
              <a:ext uri="{FF2B5EF4-FFF2-40B4-BE49-F238E27FC236}">
                <a16:creationId xmlns:a16="http://schemas.microsoft.com/office/drawing/2014/main" id="{B059DF87-B28D-4953-B5FF-CEC0E1FAFBF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A125E5F-9A3D-4736-971B-00B7184F27A1}"/>
              </a:ext>
            </a:extLst>
          </p:cNvPr>
          <p:cNvSpPr>
            <a:spLocks noGrp="1"/>
          </p:cNvSpPr>
          <p:nvPr>
            <p:ph type="sldNum" sz="quarter" idx="12"/>
          </p:nvPr>
        </p:nvSpPr>
        <p:spPr/>
        <p:txBody>
          <a:bodyPr/>
          <a:lstStyle/>
          <a:p>
            <a:fld id="{6A7120C3-3801-4B72-A453-ACB4307D5634}" type="slidenum">
              <a:rPr lang="en-GB" smtClean="0"/>
              <a:t>‹#›</a:t>
            </a:fld>
            <a:endParaRPr lang="en-GB" dirty="0"/>
          </a:p>
        </p:txBody>
      </p:sp>
    </p:spTree>
    <p:extLst>
      <p:ext uri="{BB962C8B-B14F-4D97-AF65-F5344CB8AC3E}">
        <p14:creationId xmlns:p14="http://schemas.microsoft.com/office/powerpoint/2010/main" val="299172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94420-2C8D-43F7-A8E6-4F10524784A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76B93CB-A705-42E7-A7CD-23C96C47F4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9012088-4E34-4AF4-91BE-35BDF6EEF6A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3C6AE0E-94DA-411A-81B8-F231C31658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DE391BE-6C8C-4D82-9A26-1FF952B94DB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717A3DD-A486-49D4-A5DD-8BDE6821FC5A}"/>
              </a:ext>
            </a:extLst>
          </p:cNvPr>
          <p:cNvSpPr>
            <a:spLocks noGrp="1"/>
          </p:cNvSpPr>
          <p:nvPr>
            <p:ph type="dt" sz="half" idx="10"/>
          </p:nvPr>
        </p:nvSpPr>
        <p:spPr/>
        <p:txBody>
          <a:bodyPr/>
          <a:lstStyle/>
          <a:p>
            <a:fld id="{DBDF9C5B-C069-40EC-99C9-EFF74E3524BA}" type="datetimeFigureOut">
              <a:rPr lang="en-GB" smtClean="0"/>
              <a:t>16/03/2020</a:t>
            </a:fld>
            <a:endParaRPr lang="en-GB" dirty="0"/>
          </a:p>
        </p:txBody>
      </p:sp>
      <p:sp>
        <p:nvSpPr>
          <p:cNvPr id="8" name="Footer Placeholder 7">
            <a:extLst>
              <a:ext uri="{FF2B5EF4-FFF2-40B4-BE49-F238E27FC236}">
                <a16:creationId xmlns:a16="http://schemas.microsoft.com/office/drawing/2014/main" id="{8FD74D18-1937-4E2A-8CC7-199A8DBEE5D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6130EC41-0904-4A7B-8134-6DD79AD8033A}"/>
              </a:ext>
            </a:extLst>
          </p:cNvPr>
          <p:cNvSpPr>
            <a:spLocks noGrp="1"/>
          </p:cNvSpPr>
          <p:nvPr>
            <p:ph type="sldNum" sz="quarter" idx="12"/>
          </p:nvPr>
        </p:nvSpPr>
        <p:spPr/>
        <p:txBody>
          <a:bodyPr/>
          <a:lstStyle/>
          <a:p>
            <a:fld id="{6A7120C3-3801-4B72-A453-ACB4307D5634}" type="slidenum">
              <a:rPr lang="en-GB" smtClean="0"/>
              <a:t>‹#›</a:t>
            </a:fld>
            <a:endParaRPr lang="en-GB" dirty="0"/>
          </a:p>
        </p:txBody>
      </p:sp>
    </p:spTree>
    <p:extLst>
      <p:ext uri="{BB962C8B-B14F-4D97-AF65-F5344CB8AC3E}">
        <p14:creationId xmlns:p14="http://schemas.microsoft.com/office/powerpoint/2010/main" val="4001206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7B170-C8E9-43A1-BF73-D019496E688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655DF74-71A0-447B-B3CD-3D2CF9498C27}"/>
              </a:ext>
            </a:extLst>
          </p:cNvPr>
          <p:cNvSpPr>
            <a:spLocks noGrp="1"/>
          </p:cNvSpPr>
          <p:nvPr>
            <p:ph type="dt" sz="half" idx="10"/>
          </p:nvPr>
        </p:nvSpPr>
        <p:spPr/>
        <p:txBody>
          <a:bodyPr/>
          <a:lstStyle/>
          <a:p>
            <a:fld id="{DBDF9C5B-C069-40EC-99C9-EFF74E3524BA}" type="datetimeFigureOut">
              <a:rPr lang="en-GB" smtClean="0"/>
              <a:t>16/03/2020</a:t>
            </a:fld>
            <a:endParaRPr lang="en-GB" dirty="0"/>
          </a:p>
        </p:txBody>
      </p:sp>
      <p:sp>
        <p:nvSpPr>
          <p:cNvPr id="4" name="Footer Placeholder 3">
            <a:extLst>
              <a:ext uri="{FF2B5EF4-FFF2-40B4-BE49-F238E27FC236}">
                <a16:creationId xmlns:a16="http://schemas.microsoft.com/office/drawing/2014/main" id="{888215F3-D6FE-4D9C-A402-FC038F2D74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36D6077-A3FA-49AC-B489-0CCE9EC27274}"/>
              </a:ext>
            </a:extLst>
          </p:cNvPr>
          <p:cNvSpPr>
            <a:spLocks noGrp="1"/>
          </p:cNvSpPr>
          <p:nvPr>
            <p:ph type="sldNum" sz="quarter" idx="12"/>
          </p:nvPr>
        </p:nvSpPr>
        <p:spPr/>
        <p:txBody>
          <a:bodyPr/>
          <a:lstStyle/>
          <a:p>
            <a:fld id="{6A7120C3-3801-4B72-A453-ACB4307D5634}" type="slidenum">
              <a:rPr lang="en-GB" smtClean="0"/>
              <a:t>‹#›</a:t>
            </a:fld>
            <a:endParaRPr lang="en-GB" dirty="0"/>
          </a:p>
        </p:txBody>
      </p:sp>
    </p:spTree>
    <p:extLst>
      <p:ext uri="{BB962C8B-B14F-4D97-AF65-F5344CB8AC3E}">
        <p14:creationId xmlns:p14="http://schemas.microsoft.com/office/powerpoint/2010/main" val="3725144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EFC0F7-40F4-4220-9E83-3BC322D0CB27}"/>
              </a:ext>
            </a:extLst>
          </p:cNvPr>
          <p:cNvSpPr>
            <a:spLocks noGrp="1"/>
          </p:cNvSpPr>
          <p:nvPr>
            <p:ph type="dt" sz="half" idx="10"/>
          </p:nvPr>
        </p:nvSpPr>
        <p:spPr/>
        <p:txBody>
          <a:bodyPr/>
          <a:lstStyle/>
          <a:p>
            <a:fld id="{DBDF9C5B-C069-40EC-99C9-EFF74E3524BA}" type="datetimeFigureOut">
              <a:rPr lang="en-GB" smtClean="0"/>
              <a:t>16/03/2020</a:t>
            </a:fld>
            <a:endParaRPr lang="en-GB" dirty="0"/>
          </a:p>
        </p:txBody>
      </p:sp>
      <p:sp>
        <p:nvSpPr>
          <p:cNvPr id="3" name="Footer Placeholder 2">
            <a:extLst>
              <a:ext uri="{FF2B5EF4-FFF2-40B4-BE49-F238E27FC236}">
                <a16:creationId xmlns:a16="http://schemas.microsoft.com/office/drawing/2014/main" id="{9964757A-9E2E-4D84-9442-EC9B56B54604}"/>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A299F884-941F-4BE1-A4C1-859B6926CA01}"/>
              </a:ext>
            </a:extLst>
          </p:cNvPr>
          <p:cNvSpPr>
            <a:spLocks noGrp="1"/>
          </p:cNvSpPr>
          <p:nvPr>
            <p:ph type="sldNum" sz="quarter" idx="12"/>
          </p:nvPr>
        </p:nvSpPr>
        <p:spPr/>
        <p:txBody>
          <a:bodyPr/>
          <a:lstStyle/>
          <a:p>
            <a:fld id="{6A7120C3-3801-4B72-A453-ACB4307D5634}" type="slidenum">
              <a:rPr lang="en-GB" smtClean="0"/>
              <a:t>‹#›</a:t>
            </a:fld>
            <a:endParaRPr lang="en-GB" dirty="0"/>
          </a:p>
        </p:txBody>
      </p:sp>
    </p:spTree>
    <p:extLst>
      <p:ext uri="{BB962C8B-B14F-4D97-AF65-F5344CB8AC3E}">
        <p14:creationId xmlns:p14="http://schemas.microsoft.com/office/powerpoint/2010/main" val="2925816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9D1D3-95B6-460D-94A6-4297DCB3BB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45F0D2A-8F6D-44FB-B366-842B20F8CA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5B5EB8B-11DA-40F7-9385-5F0BAED367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0F43291-F712-444D-BAB3-7210111C6E53}"/>
              </a:ext>
            </a:extLst>
          </p:cNvPr>
          <p:cNvSpPr>
            <a:spLocks noGrp="1"/>
          </p:cNvSpPr>
          <p:nvPr>
            <p:ph type="dt" sz="half" idx="10"/>
          </p:nvPr>
        </p:nvSpPr>
        <p:spPr/>
        <p:txBody>
          <a:bodyPr/>
          <a:lstStyle/>
          <a:p>
            <a:fld id="{DBDF9C5B-C069-40EC-99C9-EFF74E3524BA}" type="datetimeFigureOut">
              <a:rPr lang="en-GB" smtClean="0"/>
              <a:t>16/03/2020</a:t>
            </a:fld>
            <a:endParaRPr lang="en-GB" dirty="0"/>
          </a:p>
        </p:txBody>
      </p:sp>
      <p:sp>
        <p:nvSpPr>
          <p:cNvPr id="6" name="Footer Placeholder 5">
            <a:extLst>
              <a:ext uri="{FF2B5EF4-FFF2-40B4-BE49-F238E27FC236}">
                <a16:creationId xmlns:a16="http://schemas.microsoft.com/office/drawing/2014/main" id="{0EF7195E-BC79-4B64-A79E-F7CFC8DAE6B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DC42402-9AA4-40D7-B19F-CEAA1A67CCAF}"/>
              </a:ext>
            </a:extLst>
          </p:cNvPr>
          <p:cNvSpPr>
            <a:spLocks noGrp="1"/>
          </p:cNvSpPr>
          <p:nvPr>
            <p:ph type="sldNum" sz="quarter" idx="12"/>
          </p:nvPr>
        </p:nvSpPr>
        <p:spPr/>
        <p:txBody>
          <a:bodyPr/>
          <a:lstStyle/>
          <a:p>
            <a:fld id="{6A7120C3-3801-4B72-A453-ACB4307D5634}" type="slidenum">
              <a:rPr lang="en-GB" smtClean="0"/>
              <a:t>‹#›</a:t>
            </a:fld>
            <a:endParaRPr lang="en-GB" dirty="0"/>
          </a:p>
        </p:txBody>
      </p:sp>
    </p:spTree>
    <p:extLst>
      <p:ext uri="{BB962C8B-B14F-4D97-AF65-F5344CB8AC3E}">
        <p14:creationId xmlns:p14="http://schemas.microsoft.com/office/powerpoint/2010/main" val="209686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FC047-8187-4D56-B062-8E2B7954B5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3687A9A-7A7D-4E79-AA82-40D7AD7434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9863A89D-D1C5-4CCF-8A89-1F4AA90A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E88D76-6752-46B4-A7B6-F9387BE71685}"/>
              </a:ext>
            </a:extLst>
          </p:cNvPr>
          <p:cNvSpPr>
            <a:spLocks noGrp="1"/>
          </p:cNvSpPr>
          <p:nvPr>
            <p:ph type="dt" sz="half" idx="10"/>
          </p:nvPr>
        </p:nvSpPr>
        <p:spPr/>
        <p:txBody>
          <a:bodyPr/>
          <a:lstStyle/>
          <a:p>
            <a:fld id="{DBDF9C5B-C069-40EC-99C9-EFF74E3524BA}" type="datetimeFigureOut">
              <a:rPr lang="en-GB" smtClean="0"/>
              <a:t>16/03/2020</a:t>
            </a:fld>
            <a:endParaRPr lang="en-GB" dirty="0"/>
          </a:p>
        </p:txBody>
      </p:sp>
      <p:sp>
        <p:nvSpPr>
          <p:cNvPr id="6" name="Footer Placeholder 5">
            <a:extLst>
              <a:ext uri="{FF2B5EF4-FFF2-40B4-BE49-F238E27FC236}">
                <a16:creationId xmlns:a16="http://schemas.microsoft.com/office/drawing/2014/main" id="{EFE53533-DA9C-413B-BA44-3E448095D99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C2F93F8-7807-4216-8102-44171098D142}"/>
              </a:ext>
            </a:extLst>
          </p:cNvPr>
          <p:cNvSpPr>
            <a:spLocks noGrp="1"/>
          </p:cNvSpPr>
          <p:nvPr>
            <p:ph type="sldNum" sz="quarter" idx="12"/>
          </p:nvPr>
        </p:nvSpPr>
        <p:spPr/>
        <p:txBody>
          <a:bodyPr/>
          <a:lstStyle/>
          <a:p>
            <a:fld id="{6A7120C3-3801-4B72-A453-ACB4307D5634}" type="slidenum">
              <a:rPr lang="en-GB" smtClean="0"/>
              <a:t>‹#›</a:t>
            </a:fld>
            <a:endParaRPr lang="en-GB" dirty="0"/>
          </a:p>
        </p:txBody>
      </p:sp>
    </p:spTree>
    <p:extLst>
      <p:ext uri="{BB962C8B-B14F-4D97-AF65-F5344CB8AC3E}">
        <p14:creationId xmlns:p14="http://schemas.microsoft.com/office/powerpoint/2010/main" val="104185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2666EB-5A48-4B23-A324-3D8898C947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0AA089E-C07B-4CBA-85E4-719877581C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A3694F-017C-450A-99DF-E35C6B4977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DF9C5B-C069-40EC-99C9-EFF74E3524BA}" type="datetimeFigureOut">
              <a:rPr lang="en-GB" smtClean="0"/>
              <a:t>16/03/2020</a:t>
            </a:fld>
            <a:endParaRPr lang="en-GB" dirty="0"/>
          </a:p>
        </p:txBody>
      </p:sp>
      <p:sp>
        <p:nvSpPr>
          <p:cNvPr id="5" name="Footer Placeholder 4">
            <a:extLst>
              <a:ext uri="{FF2B5EF4-FFF2-40B4-BE49-F238E27FC236}">
                <a16:creationId xmlns:a16="http://schemas.microsoft.com/office/drawing/2014/main" id="{CFAB66AF-EB23-470F-B0F8-7EA005B474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DF44F9CF-5403-4627-BECE-BEAD03033E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7120C3-3801-4B72-A453-ACB4307D5634}" type="slidenum">
              <a:rPr lang="en-GB" smtClean="0"/>
              <a:t>‹#›</a:t>
            </a:fld>
            <a:endParaRPr lang="en-GB" dirty="0"/>
          </a:p>
        </p:txBody>
      </p:sp>
    </p:spTree>
    <p:extLst>
      <p:ext uri="{BB962C8B-B14F-4D97-AF65-F5344CB8AC3E}">
        <p14:creationId xmlns:p14="http://schemas.microsoft.com/office/powerpoint/2010/main" val="149184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24436-4CEC-4E2C-B354-B7939AC4A6A9}"/>
              </a:ext>
            </a:extLst>
          </p:cNvPr>
          <p:cNvSpPr>
            <a:spLocks noGrp="1"/>
          </p:cNvSpPr>
          <p:nvPr>
            <p:ph type="ctrTitle"/>
          </p:nvPr>
        </p:nvSpPr>
        <p:spPr/>
        <p:txBody>
          <a:bodyPr>
            <a:normAutofit/>
          </a:bodyPr>
          <a:lstStyle/>
          <a:p>
            <a:r>
              <a:rPr lang="en-GB" sz="8000" dirty="0"/>
              <a:t>Christian Practices</a:t>
            </a:r>
          </a:p>
        </p:txBody>
      </p:sp>
      <p:sp>
        <p:nvSpPr>
          <p:cNvPr id="3" name="Subtitle 2">
            <a:extLst>
              <a:ext uri="{FF2B5EF4-FFF2-40B4-BE49-F238E27FC236}">
                <a16:creationId xmlns:a16="http://schemas.microsoft.com/office/drawing/2014/main" id="{5EC18834-F8B7-4E1D-8769-3EB3ACD9E192}"/>
              </a:ext>
            </a:extLst>
          </p:cNvPr>
          <p:cNvSpPr>
            <a:spLocks noGrp="1"/>
          </p:cNvSpPr>
          <p:nvPr>
            <p:ph type="subTitle" idx="1"/>
          </p:nvPr>
        </p:nvSpPr>
        <p:spPr/>
        <p:txBody>
          <a:bodyPr/>
          <a:lstStyle/>
          <a:p>
            <a:r>
              <a:rPr lang="en-GB" sz="6600" dirty="0"/>
              <a:t>Revision Booklet</a:t>
            </a:r>
          </a:p>
          <a:p>
            <a:endParaRPr lang="en-GB" dirty="0"/>
          </a:p>
        </p:txBody>
      </p:sp>
      <p:pic>
        <p:nvPicPr>
          <p:cNvPr id="1026" name="Picture 2" descr="Image result for christian practices">
            <a:extLst>
              <a:ext uri="{FF2B5EF4-FFF2-40B4-BE49-F238E27FC236}">
                <a16:creationId xmlns:a16="http://schemas.microsoft.com/office/drawing/2014/main" id="{B9241EA0-3E52-41CA-86E4-17ADDE50AA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3496" y="4864099"/>
            <a:ext cx="4494973"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0023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p:nvPr/>
        </p:nvSpPr>
        <p:spPr>
          <a:xfrm>
            <a:off x="212033" y="149087"/>
            <a:ext cx="5539409" cy="3097696"/>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r>
              <a:rPr lang="en-GB" sz="1800" dirty="0">
                <a:solidFill>
                  <a:schemeClr val="dk1"/>
                </a:solidFill>
                <a:latin typeface="Comic Sans MS" panose="030F0702030302020204" pitchFamily="66" charset="0"/>
                <a:ea typeface="Calibri"/>
                <a:cs typeface="Calibri"/>
                <a:sym typeface="Calibri"/>
              </a:rPr>
              <a:t> What are the Seven Sacraments?</a:t>
            </a: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dirty="0"/>
          </a:p>
        </p:txBody>
      </p:sp>
      <p:sp>
        <p:nvSpPr>
          <p:cNvPr id="137" name="Google Shape;137;p8"/>
          <p:cNvSpPr/>
          <p:nvPr/>
        </p:nvSpPr>
        <p:spPr>
          <a:xfrm>
            <a:off x="6268280" y="1510748"/>
            <a:ext cx="5711687" cy="3097696"/>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dirty="0">
                <a:solidFill>
                  <a:schemeClr val="dk1"/>
                </a:solidFill>
                <a:latin typeface="Comic Sans MS"/>
                <a:ea typeface="Comic Sans MS"/>
                <a:cs typeface="Comic Sans MS"/>
                <a:sym typeface="Comic Sans MS"/>
              </a:rPr>
              <a:t>What are the differences between an infant and a believers baptism?</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8" name="Google Shape;138;p8"/>
          <p:cNvSpPr/>
          <p:nvPr/>
        </p:nvSpPr>
        <p:spPr>
          <a:xfrm>
            <a:off x="92765" y="3611218"/>
            <a:ext cx="6003235" cy="276970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sz="1800" dirty="0">
                <a:solidFill>
                  <a:schemeClr val="dk1"/>
                </a:solidFill>
                <a:latin typeface="Comic Sans MS"/>
                <a:ea typeface="Comic Sans MS"/>
                <a:cs typeface="Comic Sans MS"/>
                <a:sym typeface="Comic Sans MS"/>
              </a:rPr>
              <a:t>What do Christians gain through Baptism?</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9" name="Google Shape;139;p8"/>
          <p:cNvSpPr/>
          <p:nvPr/>
        </p:nvSpPr>
        <p:spPr>
          <a:xfrm>
            <a:off x="6149008" y="223990"/>
            <a:ext cx="5287617" cy="1127732"/>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r>
              <a:rPr lang="en-GB" dirty="0">
                <a:latin typeface="Comic Sans MS" panose="030F0702030302020204" pitchFamily="66" charset="0"/>
              </a:rPr>
              <a:t>What is a Sacrament?</a:t>
            </a: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p>
        </p:txBody>
      </p:sp>
      <p:sp>
        <p:nvSpPr>
          <p:cNvPr id="140" name="Google Shape;140;p8"/>
          <p:cNvSpPr txBox="1"/>
          <p:nvPr/>
        </p:nvSpPr>
        <p:spPr>
          <a:xfrm>
            <a:off x="6149009" y="3623897"/>
            <a:ext cx="4611756" cy="14772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lang="en-GB"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lang="en-GB" sz="1800"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lang="en-GB"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sz="1800"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3" name="TextBox 2">
            <a:extLst>
              <a:ext uri="{FF2B5EF4-FFF2-40B4-BE49-F238E27FC236}">
                <a16:creationId xmlns:a16="http://schemas.microsoft.com/office/drawing/2014/main" id="{44847130-B2CA-478E-9003-F85E3CCE2B1C}"/>
              </a:ext>
            </a:extLst>
          </p:cNvPr>
          <p:cNvSpPr txBox="1"/>
          <p:nvPr/>
        </p:nvSpPr>
        <p:spPr>
          <a:xfrm>
            <a:off x="6520070" y="4996070"/>
            <a:ext cx="5274365" cy="1477328"/>
          </a:xfrm>
          <a:prstGeom prst="rect">
            <a:avLst/>
          </a:prstGeom>
          <a:noFill/>
        </p:spPr>
        <p:txBody>
          <a:bodyPr wrap="square" rtlCol="0">
            <a:spAutoFit/>
          </a:bodyPr>
          <a:lstStyle/>
          <a:p>
            <a:r>
              <a:rPr lang="en-GB" dirty="0"/>
              <a:t>Word Mat: </a:t>
            </a:r>
          </a:p>
          <a:p>
            <a:r>
              <a:rPr lang="en-GB" dirty="0"/>
              <a:t>Should parents baptise their children if they have no intention of bringing them up as Christians. Evaluate.</a:t>
            </a:r>
          </a:p>
          <a:p>
            <a:endParaRPr lang="en-GB" dirty="0"/>
          </a:p>
          <a:p>
            <a:endParaRPr lang="en-GB" dirty="0"/>
          </a:p>
        </p:txBody>
      </p:sp>
      <p:sp>
        <p:nvSpPr>
          <p:cNvPr id="10" name="Google Shape;141;p8">
            <a:extLst>
              <a:ext uri="{FF2B5EF4-FFF2-40B4-BE49-F238E27FC236}">
                <a16:creationId xmlns:a16="http://schemas.microsoft.com/office/drawing/2014/main" id="{6D042CCB-2D35-4225-9E2D-2CCF0D341C84}"/>
              </a:ext>
            </a:extLst>
          </p:cNvPr>
          <p:cNvSpPr/>
          <p:nvPr/>
        </p:nvSpPr>
        <p:spPr>
          <a:xfrm>
            <a:off x="6546576" y="5883964"/>
            <a:ext cx="5711686" cy="974035"/>
          </a:xfrm>
          <a:prstGeom prst="wedgeRoundRectCallout">
            <a:avLst>
              <a:gd name="adj1" fmla="val -37880"/>
              <a:gd name="adj2" fmla="val -54183"/>
              <a:gd name="adj3" fmla="val 16667"/>
            </a:avLst>
          </a:prstGeom>
          <a:solidFill>
            <a:srgbClr val="FFC0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dirty="0"/>
              <a:t>Golden Tip</a:t>
            </a:r>
          </a:p>
          <a:p>
            <a:pPr marL="0" marR="0" lvl="0" indent="0" algn="ctr" rtl="0">
              <a:spcBef>
                <a:spcPts val="0"/>
              </a:spcBef>
              <a:spcAft>
                <a:spcPts val="0"/>
              </a:spcAft>
              <a:buNone/>
            </a:pPr>
            <a:endParaRPr lang="en-GB" dirty="0"/>
          </a:p>
          <a:p>
            <a:pPr marL="0" marR="0" lvl="0" indent="0" algn="ctr" rtl="0">
              <a:spcBef>
                <a:spcPts val="0"/>
              </a:spcBef>
              <a:spcAft>
                <a:spcPts val="0"/>
              </a:spcAft>
              <a:buNone/>
            </a:pPr>
            <a:r>
              <a:rPr lang="en-GB" dirty="0"/>
              <a:t>Look at the infant baptism Vs adult baptism debate </a:t>
            </a:r>
            <a:endParaRPr dirty="0"/>
          </a:p>
        </p:txBody>
      </p:sp>
    </p:spTree>
    <p:extLst>
      <p:ext uri="{BB962C8B-B14F-4D97-AF65-F5344CB8AC3E}">
        <p14:creationId xmlns:p14="http://schemas.microsoft.com/office/powerpoint/2010/main" val="4007267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9"/>
          <p:cNvSpPr txBox="1"/>
          <p:nvPr/>
        </p:nvSpPr>
        <p:spPr>
          <a:xfrm>
            <a:off x="523461" y="344558"/>
            <a:ext cx="11145078" cy="59093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dirty="0">
                <a:solidFill>
                  <a:schemeClr val="dk1"/>
                </a:solidFill>
                <a:latin typeface="Calibri"/>
                <a:ea typeface="Calibri"/>
                <a:cs typeface="Calibri"/>
                <a:sym typeface="Calibri"/>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dirty="0"/>
          </a:p>
        </p:txBody>
      </p:sp>
    </p:spTree>
    <p:extLst>
      <p:ext uri="{BB962C8B-B14F-4D97-AF65-F5344CB8AC3E}">
        <p14:creationId xmlns:p14="http://schemas.microsoft.com/office/powerpoint/2010/main" val="3072636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p:nvPr/>
        </p:nvSpPr>
        <p:spPr>
          <a:xfrm>
            <a:off x="212033" y="149087"/>
            <a:ext cx="5539409" cy="3097696"/>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r>
              <a:rPr lang="en-GB" sz="1800" dirty="0">
                <a:solidFill>
                  <a:schemeClr val="dk1"/>
                </a:solidFill>
                <a:latin typeface="Comic Sans MS" panose="030F0702030302020204" pitchFamily="66" charset="0"/>
                <a:ea typeface="Calibri"/>
                <a:cs typeface="Calibri"/>
                <a:sym typeface="Calibri"/>
              </a:rPr>
              <a:t>What is the meaning of Holy Communion?</a:t>
            </a: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dirty="0"/>
          </a:p>
        </p:txBody>
      </p:sp>
      <p:sp>
        <p:nvSpPr>
          <p:cNvPr id="137" name="Google Shape;137;p8"/>
          <p:cNvSpPr/>
          <p:nvPr/>
        </p:nvSpPr>
        <p:spPr>
          <a:xfrm>
            <a:off x="6268280" y="1510747"/>
            <a:ext cx="5711687" cy="417443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u="sng" dirty="0">
                <a:solidFill>
                  <a:schemeClr val="dk1"/>
                </a:solidFill>
                <a:latin typeface="Comic Sans MS"/>
                <a:ea typeface="Comic Sans MS"/>
                <a:cs typeface="Comic Sans MS"/>
                <a:sym typeface="Comic Sans MS"/>
              </a:rPr>
              <a:t>Word Mat</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‘It is more important to help the poor than to celebrate Holy Communion’ Evaluate </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Which argument do you agree with? </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285750" marR="0" lvl="0" indent="-285750" algn="ctr" rtl="0">
              <a:spcBef>
                <a:spcPts val="0"/>
              </a:spcBef>
              <a:spcAft>
                <a:spcPts val="0"/>
              </a:spcAft>
              <a:buFont typeface="Arial" panose="020B0604020202020204" pitchFamily="34" charset="0"/>
              <a:buChar char="•"/>
            </a:pPr>
            <a:r>
              <a:rPr lang="en-GB" dirty="0">
                <a:solidFill>
                  <a:schemeClr val="dk1"/>
                </a:solidFill>
                <a:latin typeface="Comic Sans MS"/>
                <a:ea typeface="Comic Sans MS"/>
                <a:cs typeface="Comic Sans MS"/>
                <a:sym typeface="Comic Sans MS"/>
              </a:rPr>
              <a:t>Read the two arguments come to your conclusion?</a:t>
            </a: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8" name="Google Shape;138;p8"/>
          <p:cNvSpPr/>
          <p:nvPr/>
        </p:nvSpPr>
        <p:spPr>
          <a:xfrm>
            <a:off x="92765" y="3611218"/>
            <a:ext cx="6003235" cy="276970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What is the impact of Holy Communion</a:t>
            </a:r>
            <a:r>
              <a:rPr lang="en-GB" sz="1800" dirty="0">
                <a:solidFill>
                  <a:schemeClr val="dk1"/>
                </a:solidFill>
                <a:latin typeface="Comic Sans MS"/>
                <a:ea typeface="Comic Sans MS"/>
                <a:cs typeface="Comic Sans MS"/>
                <a:sym typeface="Comic Sans MS"/>
              </a:rPr>
              <a:t>?</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9" name="Google Shape;139;p8"/>
          <p:cNvSpPr/>
          <p:nvPr/>
        </p:nvSpPr>
        <p:spPr>
          <a:xfrm>
            <a:off x="6149008" y="223990"/>
            <a:ext cx="5287617" cy="1127732"/>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r>
              <a:rPr lang="en-GB" dirty="0">
                <a:latin typeface="Comic Sans MS" panose="030F0702030302020204" pitchFamily="66" charset="0"/>
              </a:rPr>
              <a:t>What is Holy Communion?</a:t>
            </a: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p>
        </p:txBody>
      </p:sp>
      <p:sp>
        <p:nvSpPr>
          <p:cNvPr id="10" name="Google Shape;141;p8">
            <a:extLst>
              <a:ext uri="{FF2B5EF4-FFF2-40B4-BE49-F238E27FC236}">
                <a16:creationId xmlns:a16="http://schemas.microsoft.com/office/drawing/2014/main" id="{6D042CCB-2D35-4225-9E2D-2CCF0D341C84}"/>
              </a:ext>
            </a:extLst>
          </p:cNvPr>
          <p:cNvSpPr/>
          <p:nvPr/>
        </p:nvSpPr>
        <p:spPr>
          <a:xfrm>
            <a:off x="6546576" y="5883964"/>
            <a:ext cx="5711686" cy="974035"/>
          </a:xfrm>
          <a:prstGeom prst="wedgeRoundRectCallout">
            <a:avLst>
              <a:gd name="adj1" fmla="val -37880"/>
              <a:gd name="adj2" fmla="val -54183"/>
              <a:gd name="adj3" fmla="val 16667"/>
            </a:avLst>
          </a:prstGeom>
          <a:solidFill>
            <a:srgbClr val="FFC0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dirty="0"/>
              <a:t>Golden Tip:</a:t>
            </a:r>
          </a:p>
          <a:p>
            <a:pPr marL="0" marR="0" lvl="0" indent="0" algn="ctr" rtl="0">
              <a:spcBef>
                <a:spcPts val="0"/>
              </a:spcBef>
              <a:spcAft>
                <a:spcPts val="0"/>
              </a:spcAft>
              <a:buNone/>
            </a:pPr>
            <a:r>
              <a:rPr lang="en-GB" dirty="0"/>
              <a:t>Explain why you agree with a particular belief.</a:t>
            </a:r>
          </a:p>
        </p:txBody>
      </p:sp>
    </p:spTree>
    <p:extLst>
      <p:ext uri="{BB962C8B-B14F-4D97-AF65-F5344CB8AC3E}">
        <p14:creationId xmlns:p14="http://schemas.microsoft.com/office/powerpoint/2010/main" val="3661040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9"/>
          <p:cNvSpPr txBox="1"/>
          <p:nvPr/>
        </p:nvSpPr>
        <p:spPr>
          <a:xfrm>
            <a:off x="523461" y="344558"/>
            <a:ext cx="11145078" cy="59093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dirty="0">
                <a:solidFill>
                  <a:schemeClr val="dk1"/>
                </a:solidFill>
                <a:latin typeface="Calibri"/>
                <a:ea typeface="Calibri"/>
                <a:cs typeface="Calibri"/>
                <a:sym typeface="Calibri"/>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dirty="0"/>
          </a:p>
        </p:txBody>
      </p:sp>
    </p:spTree>
    <p:extLst>
      <p:ext uri="{BB962C8B-B14F-4D97-AF65-F5344CB8AC3E}">
        <p14:creationId xmlns:p14="http://schemas.microsoft.com/office/powerpoint/2010/main" val="1008949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p:nvPr/>
        </p:nvSpPr>
        <p:spPr>
          <a:xfrm>
            <a:off x="212033" y="149087"/>
            <a:ext cx="5539409" cy="3097696"/>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lang="en-GB" sz="1800" dirty="0">
              <a:solidFill>
                <a:schemeClr val="dk1"/>
              </a:solidFill>
              <a:latin typeface="Comic Sans MS" panose="030F0702030302020204" pitchFamily="66" charset="0"/>
              <a:ea typeface="Calibri"/>
              <a:cs typeface="Calibri"/>
              <a:sym typeface="Calibri"/>
            </a:endParaRPr>
          </a:p>
          <a:p>
            <a:pPr marL="0" marR="0" lvl="0" indent="0" algn="ctr" rtl="0">
              <a:spcBef>
                <a:spcPts val="0"/>
              </a:spcBef>
              <a:spcAft>
                <a:spcPts val="0"/>
              </a:spcAft>
              <a:buNone/>
            </a:pPr>
            <a:r>
              <a:rPr lang="en-GB" sz="1800" dirty="0">
                <a:solidFill>
                  <a:schemeClr val="dk1"/>
                </a:solidFill>
                <a:latin typeface="Comic Sans MS" panose="030F0702030302020204" pitchFamily="66" charset="0"/>
                <a:ea typeface="Calibri"/>
                <a:cs typeface="Calibri"/>
                <a:sym typeface="Calibri"/>
              </a:rPr>
              <a:t>How does the Orthodox celebrate Holy Communion?</a:t>
            </a: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dirty="0"/>
          </a:p>
        </p:txBody>
      </p:sp>
      <p:sp>
        <p:nvSpPr>
          <p:cNvPr id="137" name="Google Shape;137;p8"/>
          <p:cNvSpPr/>
          <p:nvPr/>
        </p:nvSpPr>
        <p:spPr>
          <a:xfrm>
            <a:off x="6268280" y="1510747"/>
            <a:ext cx="5711687" cy="417443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dirty="0">
                <a:solidFill>
                  <a:schemeClr val="dk1"/>
                </a:solidFill>
                <a:latin typeface="Comic Sans MS"/>
                <a:ea typeface="Comic Sans MS"/>
                <a:cs typeface="Comic Sans MS"/>
                <a:sym typeface="Comic Sans MS"/>
              </a:rPr>
              <a:t>How do the united reform Churches celebrate Holy Communion? </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sz="1800" dirty="0">
                <a:solidFill>
                  <a:schemeClr val="dk1"/>
                </a:solidFill>
                <a:latin typeface="Comic Sans MS"/>
                <a:ea typeface="Comic Sans MS"/>
                <a:cs typeface="Comic Sans MS"/>
                <a:sym typeface="Comic Sans MS"/>
              </a:rPr>
              <a:t> </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8" name="Google Shape;138;p8"/>
          <p:cNvSpPr/>
          <p:nvPr/>
        </p:nvSpPr>
        <p:spPr>
          <a:xfrm>
            <a:off x="92765" y="3611218"/>
            <a:ext cx="6003235" cy="276970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How do Catholics celebrate Holy Communion</a:t>
            </a:r>
            <a:r>
              <a:rPr lang="en-GB" sz="1800" dirty="0">
                <a:solidFill>
                  <a:schemeClr val="dk1"/>
                </a:solidFill>
                <a:latin typeface="Comic Sans MS"/>
                <a:ea typeface="Comic Sans MS"/>
                <a:cs typeface="Comic Sans MS"/>
                <a:sym typeface="Comic Sans MS"/>
              </a:rPr>
              <a:t>?</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9" name="Google Shape;139;p8"/>
          <p:cNvSpPr/>
          <p:nvPr/>
        </p:nvSpPr>
        <p:spPr>
          <a:xfrm>
            <a:off x="6149008" y="223990"/>
            <a:ext cx="5287617" cy="1127732"/>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r>
              <a:rPr lang="en-GB" dirty="0">
                <a:latin typeface="Comic Sans MS" panose="030F0702030302020204" pitchFamily="66" charset="0"/>
              </a:rPr>
              <a:t>What is Holy Communion?</a:t>
            </a: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p>
        </p:txBody>
      </p:sp>
      <p:sp>
        <p:nvSpPr>
          <p:cNvPr id="10" name="Google Shape;141;p8">
            <a:extLst>
              <a:ext uri="{FF2B5EF4-FFF2-40B4-BE49-F238E27FC236}">
                <a16:creationId xmlns:a16="http://schemas.microsoft.com/office/drawing/2014/main" id="{6D042CCB-2D35-4225-9E2D-2CCF0D341C84}"/>
              </a:ext>
            </a:extLst>
          </p:cNvPr>
          <p:cNvSpPr/>
          <p:nvPr/>
        </p:nvSpPr>
        <p:spPr>
          <a:xfrm>
            <a:off x="6546576" y="5883964"/>
            <a:ext cx="5711686" cy="974035"/>
          </a:xfrm>
          <a:prstGeom prst="wedgeRoundRectCallout">
            <a:avLst>
              <a:gd name="adj1" fmla="val -37880"/>
              <a:gd name="adj2" fmla="val -54183"/>
              <a:gd name="adj3" fmla="val 16667"/>
            </a:avLst>
          </a:prstGeom>
          <a:solidFill>
            <a:srgbClr val="FFC0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dirty="0"/>
              <a:t>Golden Tip:</a:t>
            </a:r>
          </a:p>
          <a:p>
            <a:pPr marL="0" marR="0" lvl="0" indent="0" algn="ctr" rtl="0">
              <a:spcBef>
                <a:spcPts val="0"/>
              </a:spcBef>
              <a:spcAft>
                <a:spcPts val="0"/>
              </a:spcAft>
              <a:buNone/>
            </a:pPr>
            <a:r>
              <a:rPr lang="en-GB" dirty="0"/>
              <a:t>Explain why you agree with a particular belief.</a:t>
            </a:r>
          </a:p>
        </p:txBody>
      </p:sp>
    </p:spTree>
    <p:extLst>
      <p:ext uri="{BB962C8B-B14F-4D97-AF65-F5344CB8AC3E}">
        <p14:creationId xmlns:p14="http://schemas.microsoft.com/office/powerpoint/2010/main" val="2493504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9"/>
          <p:cNvSpPr txBox="1"/>
          <p:nvPr/>
        </p:nvSpPr>
        <p:spPr>
          <a:xfrm>
            <a:off x="523461" y="344558"/>
            <a:ext cx="11145078" cy="59093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dirty="0">
                <a:solidFill>
                  <a:schemeClr val="dk1"/>
                </a:solidFill>
                <a:latin typeface="Calibri"/>
                <a:ea typeface="Calibri"/>
                <a:cs typeface="Calibri"/>
                <a:sym typeface="Calibri"/>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dirty="0"/>
          </a:p>
        </p:txBody>
      </p:sp>
    </p:spTree>
    <p:extLst>
      <p:ext uri="{BB962C8B-B14F-4D97-AF65-F5344CB8AC3E}">
        <p14:creationId xmlns:p14="http://schemas.microsoft.com/office/powerpoint/2010/main" val="3310812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p:nvPr/>
        </p:nvSpPr>
        <p:spPr>
          <a:xfrm>
            <a:off x="212033" y="149087"/>
            <a:ext cx="5539409" cy="3097696"/>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lang="en-GB" sz="1800" dirty="0">
              <a:solidFill>
                <a:schemeClr val="dk1"/>
              </a:solidFill>
              <a:latin typeface="Comic Sans MS" panose="030F0702030302020204" pitchFamily="66" charset="0"/>
              <a:ea typeface="Calibri"/>
              <a:cs typeface="Calibri"/>
              <a:sym typeface="Calibri"/>
            </a:endParaRPr>
          </a:p>
          <a:p>
            <a:pPr marL="0" marR="0" lvl="0" indent="0" algn="ctr" rtl="0">
              <a:spcBef>
                <a:spcPts val="0"/>
              </a:spcBef>
              <a:spcAft>
                <a:spcPts val="0"/>
              </a:spcAft>
              <a:buNone/>
            </a:pPr>
            <a:r>
              <a:rPr lang="en-GB" dirty="0">
                <a:solidFill>
                  <a:schemeClr val="dk1"/>
                </a:solidFill>
                <a:latin typeface="Comic Sans MS" panose="030F0702030302020204" pitchFamily="66" charset="0"/>
                <a:ea typeface="Calibri"/>
                <a:cs typeface="Calibri"/>
                <a:sym typeface="Calibri"/>
              </a:rPr>
              <a:t>What is the importance of pilgrimage</a:t>
            </a:r>
            <a:r>
              <a:rPr lang="en-GB" sz="1800" dirty="0">
                <a:solidFill>
                  <a:schemeClr val="dk1"/>
                </a:solidFill>
                <a:latin typeface="Comic Sans MS" panose="030F0702030302020204" pitchFamily="66" charset="0"/>
                <a:ea typeface="Calibri"/>
                <a:cs typeface="Calibri"/>
                <a:sym typeface="Calibri"/>
              </a:rPr>
              <a:t>?</a:t>
            </a: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dirty="0"/>
          </a:p>
        </p:txBody>
      </p:sp>
      <p:sp>
        <p:nvSpPr>
          <p:cNvPr id="137" name="Google Shape;137;p8"/>
          <p:cNvSpPr/>
          <p:nvPr/>
        </p:nvSpPr>
        <p:spPr>
          <a:xfrm>
            <a:off x="6268280" y="1510747"/>
            <a:ext cx="5711687" cy="417443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dirty="0">
                <a:solidFill>
                  <a:schemeClr val="dk1"/>
                </a:solidFill>
                <a:latin typeface="Comic Sans MS"/>
                <a:ea typeface="Comic Sans MS"/>
                <a:cs typeface="Comic Sans MS"/>
                <a:sym typeface="Comic Sans MS"/>
              </a:rPr>
              <a:t>What are the activities that take place in thes</a:t>
            </a:r>
            <a:r>
              <a:rPr lang="en-GB" dirty="0">
                <a:solidFill>
                  <a:schemeClr val="dk1"/>
                </a:solidFill>
                <a:latin typeface="Comic Sans MS"/>
                <a:ea typeface="Comic Sans MS"/>
                <a:cs typeface="Comic Sans MS"/>
                <a:sym typeface="Comic Sans MS"/>
              </a:rPr>
              <a:t>e places of pilgrimage</a:t>
            </a:r>
            <a:r>
              <a:rPr lang="en-GB" sz="1800" dirty="0">
                <a:solidFill>
                  <a:schemeClr val="dk1"/>
                </a:solidFill>
                <a:latin typeface="Comic Sans MS"/>
                <a:ea typeface="Comic Sans MS"/>
                <a:cs typeface="Comic Sans MS"/>
                <a:sym typeface="Comic Sans MS"/>
              </a:rPr>
              <a:t>? </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sz="1800" dirty="0">
                <a:solidFill>
                  <a:schemeClr val="dk1"/>
                </a:solidFill>
                <a:latin typeface="Comic Sans MS"/>
                <a:ea typeface="Comic Sans MS"/>
                <a:cs typeface="Comic Sans MS"/>
                <a:sym typeface="Comic Sans MS"/>
              </a:rPr>
              <a:t> </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8" name="Google Shape;138;p8"/>
          <p:cNvSpPr/>
          <p:nvPr/>
        </p:nvSpPr>
        <p:spPr>
          <a:xfrm>
            <a:off x="92765" y="3611218"/>
            <a:ext cx="6003235" cy="276970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What are the two Christian places of worship?</a:t>
            </a: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What is the importance</a:t>
            </a: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9" name="Google Shape;139;p8"/>
          <p:cNvSpPr/>
          <p:nvPr/>
        </p:nvSpPr>
        <p:spPr>
          <a:xfrm>
            <a:off x="6149008" y="223990"/>
            <a:ext cx="5287617" cy="1127732"/>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r>
              <a:rPr lang="en-GB" dirty="0">
                <a:latin typeface="Comic Sans MS" panose="030F0702030302020204" pitchFamily="66" charset="0"/>
              </a:rPr>
              <a:t>What is a pilgrimage ?</a:t>
            </a: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p>
        </p:txBody>
      </p:sp>
      <p:sp>
        <p:nvSpPr>
          <p:cNvPr id="10" name="Google Shape;141;p8">
            <a:extLst>
              <a:ext uri="{FF2B5EF4-FFF2-40B4-BE49-F238E27FC236}">
                <a16:creationId xmlns:a16="http://schemas.microsoft.com/office/drawing/2014/main" id="{6D042CCB-2D35-4225-9E2D-2CCF0D341C84}"/>
              </a:ext>
            </a:extLst>
          </p:cNvPr>
          <p:cNvSpPr/>
          <p:nvPr/>
        </p:nvSpPr>
        <p:spPr>
          <a:xfrm>
            <a:off x="6546576" y="5883964"/>
            <a:ext cx="5711686" cy="974035"/>
          </a:xfrm>
          <a:prstGeom prst="wedgeRoundRectCallout">
            <a:avLst>
              <a:gd name="adj1" fmla="val -37880"/>
              <a:gd name="adj2" fmla="val -54183"/>
              <a:gd name="adj3" fmla="val 16667"/>
            </a:avLst>
          </a:prstGeom>
          <a:solidFill>
            <a:srgbClr val="FFC0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dirty="0"/>
              <a:t>Golden Tip:</a:t>
            </a:r>
          </a:p>
          <a:p>
            <a:pPr marL="0" marR="0" lvl="0" indent="0" algn="ctr" rtl="0">
              <a:spcBef>
                <a:spcPts val="0"/>
              </a:spcBef>
              <a:spcAft>
                <a:spcPts val="0"/>
              </a:spcAft>
              <a:buNone/>
            </a:pPr>
            <a:r>
              <a:rPr lang="en-GB" dirty="0"/>
              <a:t>Explain why you agree with a particular belief.</a:t>
            </a:r>
          </a:p>
        </p:txBody>
      </p:sp>
    </p:spTree>
    <p:extLst>
      <p:ext uri="{BB962C8B-B14F-4D97-AF65-F5344CB8AC3E}">
        <p14:creationId xmlns:p14="http://schemas.microsoft.com/office/powerpoint/2010/main" val="3233136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9"/>
          <p:cNvSpPr txBox="1"/>
          <p:nvPr/>
        </p:nvSpPr>
        <p:spPr>
          <a:xfrm>
            <a:off x="523461" y="344558"/>
            <a:ext cx="11145078" cy="59093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dirty="0">
                <a:solidFill>
                  <a:schemeClr val="dk1"/>
                </a:solidFill>
                <a:latin typeface="Calibri"/>
                <a:ea typeface="Calibri"/>
                <a:cs typeface="Calibri"/>
                <a:sym typeface="Calibri"/>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dirty="0"/>
          </a:p>
        </p:txBody>
      </p:sp>
    </p:spTree>
    <p:extLst>
      <p:ext uri="{BB962C8B-B14F-4D97-AF65-F5344CB8AC3E}">
        <p14:creationId xmlns:p14="http://schemas.microsoft.com/office/powerpoint/2010/main" val="2111227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p:nvPr/>
        </p:nvSpPr>
        <p:spPr>
          <a:xfrm>
            <a:off x="212033" y="149087"/>
            <a:ext cx="5539409" cy="3097696"/>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lang="en-GB" sz="1800" dirty="0">
              <a:solidFill>
                <a:schemeClr val="dk1"/>
              </a:solidFill>
              <a:latin typeface="Comic Sans MS" panose="030F0702030302020204" pitchFamily="66" charset="0"/>
              <a:ea typeface="Calibri"/>
              <a:cs typeface="Calibri"/>
              <a:sym typeface="Calibri"/>
            </a:endParaRPr>
          </a:p>
          <a:p>
            <a:pPr marL="0" marR="0" lvl="0" indent="0" algn="ctr" rtl="0">
              <a:spcBef>
                <a:spcPts val="0"/>
              </a:spcBef>
              <a:spcAft>
                <a:spcPts val="0"/>
              </a:spcAft>
              <a:buNone/>
            </a:pPr>
            <a:r>
              <a:rPr lang="en-GB" dirty="0">
                <a:solidFill>
                  <a:schemeClr val="dk1"/>
                </a:solidFill>
                <a:latin typeface="Comic Sans MS" panose="030F0702030302020204" pitchFamily="66" charset="0"/>
                <a:ea typeface="Calibri"/>
                <a:cs typeface="Calibri"/>
                <a:sym typeface="Calibri"/>
              </a:rPr>
              <a:t>What is the importance of pilgrimage</a:t>
            </a:r>
            <a:r>
              <a:rPr lang="en-GB" sz="1800" dirty="0">
                <a:solidFill>
                  <a:schemeClr val="dk1"/>
                </a:solidFill>
                <a:latin typeface="Comic Sans MS" panose="030F0702030302020204" pitchFamily="66" charset="0"/>
                <a:ea typeface="Calibri"/>
                <a:cs typeface="Calibri"/>
                <a:sym typeface="Calibri"/>
              </a:rPr>
              <a:t>?</a:t>
            </a: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dirty="0"/>
          </a:p>
        </p:txBody>
      </p:sp>
      <p:sp>
        <p:nvSpPr>
          <p:cNvPr id="137" name="Google Shape;137;p8"/>
          <p:cNvSpPr/>
          <p:nvPr/>
        </p:nvSpPr>
        <p:spPr>
          <a:xfrm>
            <a:off x="6268280" y="1510747"/>
            <a:ext cx="5711687" cy="417443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dirty="0">
                <a:solidFill>
                  <a:schemeClr val="dk1"/>
                </a:solidFill>
                <a:latin typeface="Comic Sans MS"/>
                <a:ea typeface="Comic Sans MS"/>
                <a:cs typeface="Comic Sans MS"/>
                <a:sym typeface="Comic Sans MS"/>
              </a:rPr>
              <a:t>What are the activities that take place in thes</a:t>
            </a:r>
            <a:r>
              <a:rPr lang="en-GB" dirty="0">
                <a:solidFill>
                  <a:schemeClr val="dk1"/>
                </a:solidFill>
                <a:latin typeface="Comic Sans MS"/>
                <a:ea typeface="Comic Sans MS"/>
                <a:cs typeface="Comic Sans MS"/>
                <a:sym typeface="Comic Sans MS"/>
              </a:rPr>
              <a:t>e places of pilgrimage</a:t>
            </a:r>
            <a:r>
              <a:rPr lang="en-GB" sz="1800" dirty="0">
                <a:solidFill>
                  <a:schemeClr val="dk1"/>
                </a:solidFill>
                <a:latin typeface="Comic Sans MS"/>
                <a:ea typeface="Comic Sans MS"/>
                <a:cs typeface="Comic Sans MS"/>
                <a:sym typeface="Comic Sans MS"/>
              </a:rPr>
              <a:t>? </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sz="1800" dirty="0">
                <a:solidFill>
                  <a:schemeClr val="dk1"/>
                </a:solidFill>
                <a:latin typeface="Comic Sans MS"/>
                <a:ea typeface="Comic Sans MS"/>
                <a:cs typeface="Comic Sans MS"/>
                <a:sym typeface="Comic Sans MS"/>
              </a:rPr>
              <a:t> </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8" name="Google Shape;138;p8"/>
          <p:cNvSpPr/>
          <p:nvPr/>
        </p:nvSpPr>
        <p:spPr>
          <a:xfrm>
            <a:off x="92765" y="3611218"/>
            <a:ext cx="6003235" cy="276970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What are the two Christian places of worship?</a:t>
            </a: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What is the importance</a:t>
            </a: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9" name="Google Shape;139;p8"/>
          <p:cNvSpPr/>
          <p:nvPr/>
        </p:nvSpPr>
        <p:spPr>
          <a:xfrm>
            <a:off x="6149008" y="223990"/>
            <a:ext cx="5287617" cy="1127732"/>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r>
              <a:rPr lang="en-GB" dirty="0">
                <a:latin typeface="Comic Sans MS" panose="030F0702030302020204" pitchFamily="66" charset="0"/>
              </a:rPr>
              <a:t>What is a pilgrimage ?</a:t>
            </a: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p>
        </p:txBody>
      </p:sp>
      <p:sp>
        <p:nvSpPr>
          <p:cNvPr id="10" name="Google Shape;141;p8">
            <a:extLst>
              <a:ext uri="{FF2B5EF4-FFF2-40B4-BE49-F238E27FC236}">
                <a16:creationId xmlns:a16="http://schemas.microsoft.com/office/drawing/2014/main" id="{6D042CCB-2D35-4225-9E2D-2CCF0D341C84}"/>
              </a:ext>
            </a:extLst>
          </p:cNvPr>
          <p:cNvSpPr/>
          <p:nvPr/>
        </p:nvSpPr>
        <p:spPr>
          <a:xfrm>
            <a:off x="6546576" y="5883964"/>
            <a:ext cx="5711686" cy="974035"/>
          </a:xfrm>
          <a:prstGeom prst="wedgeRoundRectCallout">
            <a:avLst>
              <a:gd name="adj1" fmla="val -37880"/>
              <a:gd name="adj2" fmla="val -54183"/>
              <a:gd name="adj3" fmla="val 16667"/>
            </a:avLst>
          </a:prstGeom>
          <a:solidFill>
            <a:srgbClr val="FFC0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dirty="0"/>
              <a:t>Golden Tip:</a:t>
            </a:r>
          </a:p>
          <a:p>
            <a:pPr marL="0" marR="0" lvl="0" indent="0" algn="ctr" rtl="0">
              <a:spcBef>
                <a:spcPts val="0"/>
              </a:spcBef>
              <a:spcAft>
                <a:spcPts val="0"/>
              </a:spcAft>
              <a:buNone/>
            </a:pPr>
            <a:r>
              <a:rPr lang="en-GB" dirty="0"/>
              <a:t>Explain why you agree with a particular belief.</a:t>
            </a:r>
          </a:p>
        </p:txBody>
      </p:sp>
    </p:spTree>
    <p:extLst>
      <p:ext uri="{BB962C8B-B14F-4D97-AF65-F5344CB8AC3E}">
        <p14:creationId xmlns:p14="http://schemas.microsoft.com/office/powerpoint/2010/main" val="248562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9"/>
          <p:cNvSpPr txBox="1"/>
          <p:nvPr/>
        </p:nvSpPr>
        <p:spPr>
          <a:xfrm>
            <a:off x="523461" y="344558"/>
            <a:ext cx="11145078" cy="59093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dirty="0">
                <a:solidFill>
                  <a:schemeClr val="dk1"/>
                </a:solidFill>
                <a:latin typeface="Calibri"/>
                <a:ea typeface="Calibri"/>
                <a:cs typeface="Calibri"/>
                <a:sym typeface="Calibri"/>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dirty="0"/>
          </a:p>
        </p:txBody>
      </p:sp>
    </p:spTree>
    <p:extLst>
      <p:ext uri="{BB962C8B-B14F-4D97-AF65-F5344CB8AC3E}">
        <p14:creationId xmlns:p14="http://schemas.microsoft.com/office/powerpoint/2010/main" val="219145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DC1A52-FD36-4B63-BA29-EF6886A7A905}"/>
              </a:ext>
            </a:extLst>
          </p:cNvPr>
          <p:cNvSpPr>
            <a:spLocks noGrp="1"/>
          </p:cNvSpPr>
          <p:nvPr>
            <p:ph type="title"/>
          </p:nvPr>
        </p:nvSpPr>
        <p:spPr>
          <a:xfrm>
            <a:off x="838200" y="365125"/>
            <a:ext cx="10515600" cy="681797"/>
          </a:xfrm>
          <a:solidFill>
            <a:srgbClr val="FFC000"/>
          </a:solidFill>
        </p:spPr>
        <p:txBody>
          <a:bodyPr>
            <a:normAutofit fontScale="90000"/>
          </a:bodyPr>
          <a:lstStyle/>
          <a:p>
            <a:r>
              <a:rPr lang="en-GB" dirty="0"/>
              <a:t>Golden glossary for Islamic beliefs and practices..</a:t>
            </a:r>
          </a:p>
        </p:txBody>
      </p:sp>
      <p:sp>
        <p:nvSpPr>
          <p:cNvPr id="2" name="TextBox 1">
            <a:extLst>
              <a:ext uri="{FF2B5EF4-FFF2-40B4-BE49-F238E27FC236}">
                <a16:creationId xmlns:a16="http://schemas.microsoft.com/office/drawing/2014/main" id="{047ABE61-1BB7-4BF6-8992-00C011893897}"/>
              </a:ext>
            </a:extLst>
          </p:cNvPr>
          <p:cNvSpPr txBox="1"/>
          <p:nvPr/>
        </p:nvSpPr>
        <p:spPr>
          <a:xfrm>
            <a:off x="291549" y="1510749"/>
            <a:ext cx="4717773" cy="5355312"/>
          </a:xfrm>
          <a:prstGeom prst="rect">
            <a:avLst/>
          </a:prstGeom>
          <a:noFill/>
        </p:spPr>
        <p:txBody>
          <a:bodyPr wrap="square" rtlCol="0">
            <a:spAutoFit/>
          </a:bodyPr>
          <a:lstStyle/>
          <a:p>
            <a:r>
              <a:rPr lang="en-GB" u="sng" dirty="0">
                <a:latin typeface="Comic Sans MS" panose="030F0702030302020204" pitchFamily="66" charset="0"/>
              </a:rPr>
              <a:t>Worship</a:t>
            </a:r>
          </a:p>
          <a:p>
            <a:endParaRPr lang="en-GB" u="sng" dirty="0">
              <a:latin typeface="Comic Sans MS" panose="030F0702030302020204" pitchFamily="66" charset="0"/>
            </a:endParaRPr>
          </a:p>
          <a:p>
            <a:r>
              <a:rPr lang="en-GB" dirty="0">
                <a:latin typeface="Comic Sans MS" panose="030F0702030302020204" pitchFamily="66" charset="0"/>
              </a:rPr>
              <a:t>Worship: acts of religious praise, honour or devotion.</a:t>
            </a:r>
          </a:p>
          <a:p>
            <a:endParaRPr lang="en-GB" dirty="0">
              <a:latin typeface="Comic Sans MS" panose="030F0702030302020204" pitchFamily="66" charset="0"/>
            </a:endParaRPr>
          </a:p>
          <a:p>
            <a:r>
              <a:rPr lang="en-GB" dirty="0">
                <a:latin typeface="Comic Sans MS" panose="030F0702030302020204" pitchFamily="66" charset="0"/>
              </a:rPr>
              <a:t>Liturgical worship: A Church service that follows a set structure or ritual.</a:t>
            </a:r>
          </a:p>
          <a:p>
            <a:endParaRPr lang="en-GB" dirty="0">
              <a:latin typeface="Comic Sans MS" panose="030F0702030302020204" pitchFamily="66" charset="0"/>
            </a:endParaRPr>
          </a:p>
          <a:p>
            <a:r>
              <a:rPr lang="en-GB" dirty="0">
                <a:latin typeface="Comic Sans MS" panose="030F0702030302020204" pitchFamily="66" charset="0"/>
              </a:rPr>
              <a:t>Non – Liturgical worship: is a service that does not follows a set text or ritual. </a:t>
            </a:r>
          </a:p>
          <a:p>
            <a:endParaRPr lang="en-GB" u="sng" dirty="0">
              <a:latin typeface="Comic Sans MS" panose="030F0702030302020204" pitchFamily="66" charset="0"/>
            </a:endParaRPr>
          </a:p>
          <a:p>
            <a:r>
              <a:rPr lang="en-GB" dirty="0">
                <a:latin typeface="Comic Sans MS" panose="030F0702030302020204" pitchFamily="66" charset="0"/>
              </a:rPr>
              <a:t>Informal worship: a type of non-liturgical worship, sometimes ‘spontaneous’ or ‘charismatic’ in nature.</a:t>
            </a:r>
          </a:p>
          <a:p>
            <a:endParaRPr lang="en-GB" u="sng" dirty="0">
              <a:latin typeface="Comic Sans MS" panose="030F0702030302020204" pitchFamily="66" charset="0"/>
            </a:endParaRPr>
          </a:p>
          <a:p>
            <a:r>
              <a:rPr lang="en-GB" dirty="0">
                <a:latin typeface="Comic Sans MS" panose="030F0702030302020204" pitchFamily="66" charset="0"/>
              </a:rPr>
              <a:t>Private worship: When a believers praises or honours God on his or her own.</a:t>
            </a:r>
          </a:p>
          <a:p>
            <a:endParaRPr lang="en-GB" u="sng" dirty="0">
              <a:latin typeface="Comic Sans MS" panose="030F0702030302020204" pitchFamily="66" charset="0"/>
            </a:endParaRPr>
          </a:p>
          <a:p>
            <a:endParaRPr lang="en-GB" u="sng" dirty="0">
              <a:latin typeface="Comic Sans MS" panose="030F0702030302020204" pitchFamily="66" charset="0"/>
            </a:endParaRPr>
          </a:p>
        </p:txBody>
      </p:sp>
      <p:sp>
        <p:nvSpPr>
          <p:cNvPr id="3" name="TextBox 2">
            <a:extLst>
              <a:ext uri="{FF2B5EF4-FFF2-40B4-BE49-F238E27FC236}">
                <a16:creationId xmlns:a16="http://schemas.microsoft.com/office/drawing/2014/main" id="{2FE8111C-B78E-467C-98A8-340263F87304}"/>
              </a:ext>
            </a:extLst>
          </p:cNvPr>
          <p:cNvSpPr txBox="1"/>
          <p:nvPr/>
        </p:nvSpPr>
        <p:spPr>
          <a:xfrm>
            <a:off x="5420137" y="1225689"/>
            <a:ext cx="5221359" cy="5355312"/>
          </a:xfrm>
          <a:prstGeom prst="rect">
            <a:avLst/>
          </a:prstGeom>
          <a:noFill/>
        </p:spPr>
        <p:txBody>
          <a:bodyPr wrap="square" rtlCol="0">
            <a:spAutoFit/>
          </a:bodyPr>
          <a:lstStyle/>
          <a:p>
            <a:r>
              <a:rPr lang="en-GB" dirty="0">
                <a:latin typeface="Comic Sans MS" panose="030F0702030302020204" pitchFamily="66" charset="0"/>
              </a:rPr>
              <a:t> </a:t>
            </a:r>
            <a:r>
              <a:rPr lang="en-GB" u="sng" dirty="0">
                <a:latin typeface="Comic Sans MS" panose="030F0702030302020204" pitchFamily="66" charset="0"/>
              </a:rPr>
              <a:t>Prayer</a:t>
            </a:r>
          </a:p>
          <a:p>
            <a:endParaRPr lang="en-GB" u="sng" dirty="0">
              <a:latin typeface="Comic Sans MS" panose="030F0702030302020204" pitchFamily="66" charset="0"/>
            </a:endParaRPr>
          </a:p>
          <a:p>
            <a:r>
              <a:rPr lang="en-GB" dirty="0">
                <a:latin typeface="Comic Sans MS" panose="030F0702030302020204" pitchFamily="66" charset="0"/>
              </a:rPr>
              <a:t>Prayer: Communicating with God, either silently or though words of praise, thanksgiving or confession, or request for God’s help or guidance.</a:t>
            </a:r>
          </a:p>
          <a:p>
            <a:endParaRPr lang="en-GB" dirty="0">
              <a:latin typeface="Comic Sans MS" panose="030F0702030302020204" pitchFamily="66" charset="0"/>
            </a:endParaRPr>
          </a:p>
          <a:p>
            <a:r>
              <a:rPr lang="en-GB" dirty="0">
                <a:latin typeface="Comic Sans MS" panose="030F0702030302020204" pitchFamily="66" charset="0"/>
              </a:rPr>
              <a:t>Set prayers: Prayers that have been written down and said more than once by more than one person, for example the Lord’s Prayer.</a:t>
            </a:r>
          </a:p>
          <a:p>
            <a:endParaRPr lang="en-GB" dirty="0">
              <a:latin typeface="Comic Sans MS" panose="030F0702030302020204" pitchFamily="66" charset="0"/>
            </a:endParaRPr>
          </a:p>
          <a:p>
            <a:r>
              <a:rPr lang="en-GB" dirty="0">
                <a:latin typeface="Comic Sans MS" panose="030F0702030302020204" pitchFamily="66" charset="0"/>
              </a:rPr>
              <a:t>Informal prayer: prayer that is made up by an individual using his or her own words.</a:t>
            </a:r>
          </a:p>
          <a:p>
            <a:endParaRPr lang="en-GB" u="sng" dirty="0">
              <a:latin typeface="Comic Sans MS" panose="030F0702030302020204" pitchFamily="66" charset="0"/>
            </a:endParaRPr>
          </a:p>
          <a:p>
            <a:r>
              <a:rPr lang="en-GB" dirty="0">
                <a:latin typeface="Comic Sans MS" panose="030F0702030302020204" pitchFamily="66" charset="0"/>
              </a:rPr>
              <a:t>Nonconformist: An English Protestant who does not conform to the doctrines or practices of the established Church of England</a:t>
            </a:r>
            <a:r>
              <a:rPr lang="en-GB" u="sng" dirty="0">
                <a:latin typeface="Comic Sans MS" panose="030F0702030302020204" pitchFamily="66" charset="0"/>
              </a:rPr>
              <a:t> </a:t>
            </a:r>
          </a:p>
          <a:p>
            <a:endParaRPr lang="en-GB" u="sng" dirty="0">
              <a:latin typeface="Comic Sans MS" panose="030F0702030302020204" pitchFamily="66" charset="0"/>
            </a:endParaRPr>
          </a:p>
          <a:p>
            <a:endParaRPr lang="en-GB" u="sng" dirty="0">
              <a:latin typeface="Comic Sans MS" panose="030F0702030302020204" pitchFamily="66" charset="0"/>
            </a:endParaRPr>
          </a:p>
        </p:txBody>
      </p:sp>
    </p:spTree>
    <p:extLst>
      <p:ext uri="{BB962C8B-B14F-4D97-AF65-F5344CB8AC3E}">
        <p14:creationId xmlns:p14="http://schemas.microsoft.com/office/powerpoint/2010/main" val="1821725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p:nvPr/>
        </p:nvSpPr>
        <p:spPr>
          <a:xfrm>
            <a:off x="212033" y="149087"/>
            <a:ext cx="5539409" cy="3097696"/>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lang="en-GB" sz="1800" dirty="0">
              <a:solidFill>
                <a:schemeClr val="dk1"/>
              </a:solidFill>
              <a:latin typeface="Comic Sans MS" panose="030F0702030302020204" pitchFamily="66" charset="0"/>
              <a:ea typeface="Calibri"/>
              <a:cs typeface="Calibri"/>
              <a:sym typeface="Calibri"/>
            </a:endParaRPr>
          </a:p>
          <a:p>
            <a:pPr marL="0" marR="0" lvl="0" indent="0" algn="ctr" rtl="0">
              <a:spcBef>
                <a:spcPts val="0"/>
              </a:spcBef>
              <a:spcAft>
                <a:spcPts val="0"/>
              </a:spcAft>
              <a:buNone/>
            </a:pPr>
            <a:r>
              <a:rPr lang="en-GB" sz="1800" dirty="0">
                <a:solidFill>
                  <a:schemeClr val="dk1"/>
                </a:solidFill>
                <a:latin typeface="Comic Sans MS" panose="030F0702030302020204" pitchFamily="66" charset="0"/>
                <a:ea typeface="Calibri"/>
                <a:cs typeface="Calibri"/>
                <a:sym typeface="Calibri"/>
              </a:rPr>
              <a:t>How and why is Christmas celebrated?</a:t>
            </a: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dirty="0"/>
          </a:p>
        </p:txBody>
      </p:sp>
      <p:sp>
        <p:nvSpPr>
          <p:cNvPr id="137" name="Google Shape;137;p8"/>
          <p:cNvSpPr/>
          <p:nvPr/>
        </p:nvSpPr>
        <p:spPr>
          <a:xfrm>
            <a:off x="6268280" y="1510747"/>
            <a:ext cx="5711687" cy="417443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‘C</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Christmas is no longer a religious festival’ Evaluate the statement.</a:t>
            </a: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 </a:t>
            </a:r>
          </a:p>
          <a:p>
            <a:pPr marL="0" marR="0" lvl="0" indent="0" algn="ctr" rtl="0">
              <a:spcBef>
                <a:spcPts val="0"/>
              </a:spcBef>
              <a:spcAft>
                <a:spcPts val="0"/>
              </a:spcAft>
              <a:buNone/>
            </a:pPr>
            <a:r>
              <a:rPr lang="en-GB" sz="1800" dirty="0">
                <a:solidFill>
                  <a:schemeClr val="dk1"/>
                </a:solidFill>
                <a:latin typeface="Comic Sans MS"/>
                <a:ea typeface="Comic Sans MS"/>
                <a:cs typeface="Comic Sans MS"/>
                <a:sym typeface="Comic Sans MS"/>
              </a:rPr>
              <a:t>Give two arguments for</a:t>
            </a: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Give two arguments against</a:t>
            </a: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Religious quotes in reference to the statement</a:t>
            </a:r>
          </a:p>
          <a:p>
            <a:pPr marL="0" marR="0" lvl="0" indent="0" algn="ctr" rtl="0">
              <a:spcBef>
                <a:spcPts val="0"/>
              </a:spcBef>
              <a:spcAft>
                <a:spcPts val="0"/>
              </a:spcAft>
              <a:buNone/>
            </a:pPr>
            <a:r>
              <a:rPr lang="en-GB" sz="1800" dirty="0">
                <a:solidFill>
                  <a:schemeClr val="dk1"/>
                </a:solidFill>
                <a:latin typeface="Comic Sans MS"/>
                <a:ea typeface="Comic Sans MS"/>
                <a:cs typeface="Comic Sans MS"/>
                <a:sym typeface="Comic Sans MS"/>
              </a:rPr>
              <a:t> </a:t>
            </a: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My conclusion with reference to which opinion you</a:t>
            </a: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agree with and why?</a:t>
            </a: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8" name="Google Shape;138;p8"/>
          <p:cNvSpPr/>
          <p:nvPr/>
        </p:nvSpPr>
        <p:spPr>
          <a:xfrm>
            <a:off x="6626" y="3597964"/>
            <a:ext cx="6003235" cy="276970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Why is the Easter the most important festival?</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 </a:t>
            </a: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9" name="Google Shape;139;p8"/>
          <p:cNvSpPr/>
          <p:nvPr/>
        </p:nvSpPr>
        <p:spPr>
          <a:xfrm>
            <a:off x="6149008" y="223990"/>
            <a:ext cx="5287617" cy="1127732"/>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r>
              <a:rPr lang="en-GB" dirty="0">
                <a:latin typeface="Comic Sans MS" panose="030F0702030302020204" pitchFamily="66" charset="0"/>
              </a:rPr>
              <a:t>What is a festivals  ?</a:t>
            </a: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p>
        </p:txBody>
      </p:sp>
      <p:sp>
        <p:nvSpPr>
          <p:cNvPr id="10" name="Google Shape;141;p8">
            <a:extLst>
              <a:ext uri="{FF2B5EF4-FFF2-40B4-BE49-F238E27FC236}">
                <a16:creationId xmlns:a16="http://schemas.microsoft.com/office/drawing/2014/main" id="{6D042CCB-2D35-4225-9E2D-2CCF0D341C84}"/>
              </a:ext>
            </a:extLst>
          </p:cNvPr>
          <p:cNvSpPr/>
          <p:nvPr/>
        </p:nvSpPr>
        <p:spPr>
          <a:xfrm>
            <a:off x="6546576" y="5883964"/>
            <a:ext cx="5711686" cy="974035"/>
          </a:xfrm>
          <a:prstGeom prst="wedgeRoundRectCallout">
            <a:avLst>
              <a:gd name="adj1" fmla="val -37880"/>
              <a:gd name="adj2" fmla="val -54183"/>
              <a:gd name="adj3" fmla="val 16667"/>
            </a:avLst>
          </a:prstGeom>
          <a:solidFill>
            <a:srgbClr val="FFC0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dirty="0"/>
              <a:t>Golden Tip:</a:t>
            </a:r>
          </a:p>
          <a:p>
            <a:pPr marL="0" marR="0" lvl="0" indent="0" algn="ctr" rtl="0">
              <a:spcBef>
                <a:spcPts val="0"/>
              </a:spcBef>
              <a:spcAft>
                <a:spcPts val="0"/>
              </a:spcAft>
              <a:buNone/>
            </a:pPr>
            <a:r>
              <a:rPr lang="en-GB" dirty="0"/>
              <a:t>Use the Farm technique to answer the question.</a:t>
            </a:r>
          </a:p>
        </p:txBody>
      </p:sp>
    </p:spTree>
    <p:extLst>
      <p:ext uri="{BB962C8B-B14F-4D97-AF65-F5344CB8AC3E}">
        <p14:creationId xmlns:p14="http://schemas.microsoft.com/office/powerpoint/2010/main" val="1131930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9"/>
          <p:cNvSpPr txBox="1"/>
          <p:nvPr/>
        </p:nvSpPr>
        <p:spPr>
          <a:xfrm>
            <a:off x="523461" y="344558"/>
            <a:ext cx="11145078" cy="59093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dirty="0">
                <a:solidFill>
                  <a:schemeClr val="dk1"/>
                </a:solidFill>
                <a:latin typeface="Calibri"/>
                <a:ea typeface="Calibri"/>
                <a:cs typeface="Calibri"/>
                <a:sym typeface="Calibri"/>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dirty="0"/>
          </a:p>
        </p:txBody>
      </p:sp>
    </p:spTree>
    <p:extLst>
      <p:ext uri="{BB962C8B-B14F-4D97-AF65-F5344CB8AC3E}">
        <p14:creationId xmlns:p14="http://schemas.microsoft.com/office/powerpoint/2010/main" val="4033844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p:nvPr/>
        </p:nvSpPr>
        <p:spPr>
          <a:xfrm>
            <a:off x="212033" y="149087"/>
            <a:ext cx="5539409" cy="2938670"/>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lang="en-GB" sz="1800" dirty="0">
              <a:solidFill>
                <a:schemeClr val="dk1"/>
              </a:solidFill>
              <a:latin typeface="Comic Sans MS" panose="030F0702030302020204" pitchFamily="66" charset="0"/>
              <a:ea typeface="Calibri"/>
              <a:cs typeface="Calibri"/>
              <a:sym typeface="Calibri"/>
            </a:endParaRPr>
          </a:p>
          <a:p>
            <a:pPr marL="0" marR="0" lvl="0" indent="0" algn="ctr" rtl="0">
              <a:spcBef>
                <a:spcPts val="0"/>
              </a:spcBef>
              <a:spcAft>
                <a:spcPts val="0"/>
              </a:spcAft>
              <a:buNone/>
            </a:pPr>
            <a:r>
              <a:rPr lang="en-GB" sz="1800" dirty="0">
                <a:solidFill>
                  <a:schemeClr val="dk1"/>
                </a:solidFill>
                <a:latin typeface="Comic Sans MS" panose="030F0702030302020204" pitchFamily="66" charset="0"/>
                <a:ea typeface="Calibri"/>
                <a:cs typeface="Calibri"/>
                <a:sym typeface="Calibri"/>
              </a:rPr>
              <a:t>How does the Church help the local community?</a:t>
            </a: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r>
              <a:rPr lang="en-GB" dirty="0">
                <a:solidFill>
                  <a:schemeClr val="dk1"/>
                </a:solidFill>
                <a:latin typeface="Calibri"/>
                <a:cs typeface="Calibri"/>
                <a:sym typeface="Calibri"/>
              </a:rPr>
              <a:t>What does the bible say about helping the community?</a:t>
            </a: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dirty="0"/>
          </a:p>
        </p:txBody>
      </p:sp>
      <p:sp>
        <p:nvSpPr>
          <p:cNvPr id="137" name="Google Shape;137;p8"/>
          <p:cNvSpPr/>
          <p:nvPr/>
        </p:nvSpPr>
        <p:spPr>
          <a:xfrm>
            <a:off x="6268280" y="1941443"/>
            <a:ext cx="5711687" cy="2206488"/>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lvl="0" algn="ctr"/>
            <a:r>
              <a:rPr lang="en-GB" dirty="0">
                <a:solidFill>
                  <a:schemeClr val="dk1"/>
                </a:solidFill>
                <a:latin typeface="Comic Sans MS"/>
                <a:ea typeface="Comic Sans MS"/>
                <a:cs typeface="Comic Sans MS"/>
                <a:sym typeface="Comic Sans MS"/>
              </a:rPr>
              <a:t>Explain the work of, The Oasis project</a:t>
            </a: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8" name="Google Shape;138;p8"/>
          <p:cNvSpPr/>
          <p:nvPr/>
        </p:nvSpPr>
        <p:spPr>
          <a:xfrm>
            <a:off x="145773" y="3597964"/>
            <a:ext cx="6003235" cy="276970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What is the role of the Trussell fund?</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 </a:t>
            </a: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9" name="Google Shape;139;p8"/>
          <p:cNvSpPr/>
          <p:nvPr/>
        </p:nvSpPr>
        <p:spPr>
          <a:xfrm>
            <a:off x="6149008" y="223989"/>
            <a:ext cx="5287617" cy="1498793"/>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r>
              <a:rPr lang="en-GB" dirty="0">
                <a:latin typeface="Comic Sans MS" panose="030F0702030302020204" pitchFamily="66" charset="0"/>
              </a:rPr>
              <a:t>What is the purpose of foodbanks?</a:t>
            </a: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p>
        </p:txBody>
      </p:sp>
      <p:sp>
        <p:nvSpPr>
          <p:cNvPr id="10" name="Google Shape;141;p8">
            <a:extLst>
              <a:ext uri="{FF2B5EF4-FFF2-40B4-BE49-F238E27FC236}">
                <a16:creationId xmlns:a16="http://schemas.microsoft.com/office/drawing/2014/main" id="{6D042CCB-2D35-4225-9E2D-2CCF0D341C84}"/>
              </a:ext>
            </a:extLst>
          </p:cNvPr>
          <p:cNvSpPr/>
          <p:nvPr/>
        </p:nvSpPr>
        <p:spPr>
          <a:xfrm>
            <a:off x="8481394" y="5153083"/>
            <a:ext cx="2438398" cy="1480928"/>
          </a:xfrm>
          <a:prstGeom prst="wedgeRoundRectCallout">
            <a:avLst>
              <a:gd name="adj1" fmla="val -50924"/>
              <a:gd name="adj2" fmla="val -73870"/>
              <a:gd name="adj3" fmla="val 16667"/>
            </a:avLst>
          </a:prstGeom>
          <a:solidFill>
            <a:srgbClr val="FFC0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dirty="0"/>
          </a:p>
          <a:p>
            <a:pPr marL="0" marR="0" lvl="0" indent="0" algn="ctr" rtl="0">
              <a:spcBef>
                <a:spcPts val="0"/>
              </a:spcBef>
              <a:spcAft>
                <a:spcPts val="0"/>
              </a:spcAft>
              <a:buNone/>
            </a:pPr>
            <a:endParaRPr lang="en-GB" dirty="0"/>
          </a:p>
          <a:p>
            <a:pPr marL="0" marR="0" lvl="0" indent="0" algn="ctr" rtl="0">
              <a:spcBef>
                <a:spcPts val="0"/>
              </a:spcBef>
              <a:spcAft>
                <a:spcPts val="0"/>
              </a:spcAft>
              <a:buNone/>
            </a:pPr>
            <a:r>
              <a:rPr lang="en-GB" dirty="0"/>
              <a:t>Golden Tip: Look up the meaning of contrasting in the command words sheet</a:t>
            </a:r>
          </a:p>
          <a:p>
            <a:pPr marL="0" marR="0" lvl="0" indent="0" algn="ctr" rtl="0">
              <a:spcBef>
                <a:spcPts val="0"/>
              </a:spcBef>
              <a:spcAft>
                <a:spcPts val="0"/>
              </a:spcAft>
              <a:buNone/>
            </a:pPr>
            <a:endParaRPr lang="en-GB" dirty="0"/>
          </a:p>
          <a:p>
            <a:pPr marL="0" marR="0" lvl="0" indent="0" algn="ctr" rtl="0">
              <a:spcBef>
                <a:spcPts val="0"/>
              </a:spcBef>
              <a:spcAft>
                <a:spcPts val="0"/>
              </a:spcAft>
              <a:buNone/>
            </a:pPr>
            <a:endParaRPr lang="en-GB" dirty="0"/>
          </a:p>
        </p:txBody>
      </p:sp>
      <p:sp>
        <p:nvSpPr>
          <p:cNvPr id="2" name="TextBox 1">
            <a:extLst>
              <a:ext uri="{FF2B5EF4-FFF2-40B4-BE49-F238E27FC236}">
                <a16:creationId xmlns:a16="http://schemas.microsoft.com/office/drawing/2014/main" id="{94A526F0-77E5-4EDD-9762-D1869EE76560}"/>
              </a:ext>
            </a:extLst>
          </p:cNvPr>
          <p:cNvSpPr txBox="1"/>
          <p:nvPr/>
        </p:nvSpPr>
        <p:spPr>
          <a:xfrm>
            <a:off x="6520070" y="4452730"/>
            <a:ext cx="5459897" cy="369332"/>
          </a:xfrm>
          <a:prstGeom prst="rect">
            <a:avLst/>
          </a:prstGeom>
          <a:noFill/>
        </p:spPr>
        <p:txBody>
          <a:bodyPr wrap="square" rtlCol="0">
            <a:spAutoFit/>
          </a:bodyPr>
          <a:lstStyle/>
          <a:p>
            <a:r>
              <a:rPr lang="en-GB" dirty="0"/>
              <a:t>Give two contrasting meanings of the Church</a:t>
            </a:r>
          </a:p>
        </p:txBody>
      </p:sp>
    </p:spTree>
    <p:extLst>
      <p:ext uri="{BB962C8B-B14F-4D97-AF65-F5344CB8AC3E}">
        <p14:creationId xmlns:p14="http://schemas.microsoft.com/office/powerpoint/2010/main" val="7767265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9"/>
          <p:cNvSpPr txBox="1"/>
          <p:nvPr/>
        </p:nvSpPr>
        <p:spPr>
          <a:xfrm>
            <a:off x="523461" y="344558"/>
            <a:ext cx="11145078" cy="59093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dirty="0">
                <a:solidFill>
                  <a:schemeClr val="dk1"/>
                </a:solidFill>
                <a:latin typeface="Calibri"/>
                <a:ea typeface="Calibri"/>
                <a:cs typeface="Calibri"/>
                <a:sym typeface="Calibri"/>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dirty="0"/>
          </a:p>
        </p:txBody>
      </p:sp>
    </p:spTree>
    <p:extLst>
      <p:ext uri="{BB962C8B-B14F-4D97-AF65-F5344CB8AC3E}">
        <p14:creationId xmlns:p14="http://schemas.microsoft.com/office/powerpoint/2010/main" val="1388480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p:nvPr/>
        </p:nvSpPr>
        <p:spPr>
          <a:xfrm>
            <a:off x="384313" y="331304"/>
            <a:ext cx="5539409" cy="3097696"/>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r>
              <a:rPr lang="en-GB" dirty="0">
                <a:solidFill>
                  <a:schemeClr val="dk1"/>
                </a:solidFill>
                <a:latin typeface="Comic Sans MS" panose="030F0702030302020204" pitchFamily="66" charset="0"/>
                <a:cs typeface="Calibri"/>
                <a:sym typeface="Calibri"/>
              </a:rPr>
              <a:t>Explain the role of Street pastors why do they do what they do?</a:t>
            </a: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dirty="0"/>
          </a:p>
        </p:txBody>
      </p:sp>
      <p:sp>
        <p:nvSpPr>
          <p:cNvPr id="138" name="Google Shape;138;p8"/>
          <p:cNvSpPr/>
          <p:nvPr/>
        </p:nvSpPr>
        <p:spPr>
          <a:xfrm>
            <a:off x="92765" y="3611217"/>
            <a:ext cx="6003235" cy="276970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sz="1800" dirty="0">
                <a:solidFill>
                  <a:schemeClr val="dk1"/>
                </a:solidFill>
                <a:latin typeface="Comic Sans MS"/>
                <a:ea typeface="Comic Sans MS"/>
                <a:cs typeface="Comic Sans MS"/>
                <a:sym typeface="Comic Sans MS"/>
              </a:rPr>
              <a:t>What is the role of the </a:t>
            </a:r>
            <a:r>
              <a:rPr lang="en-GB" dirty="0">
                <a:solidFill>
                  <a:schemeClr val="dk1"/>
                </a:solidFill>
                <a:latin typeface="Comic Sans MS"/>
                <a:ea typeface="Comic Sans MS"/>
                <a:cs typeface="Comic Sans MS"/>
                <a:sym typeface="Comic Sans MS"/>
              </a:rPr>
              <a:t>P</a:t>
            </a:r>
            <a:r>
              <a:rPr lang="en-GB" sz="1800" dirty="0">
                <a:solidFill>
                  <a:schemeClr val="dk1"/>
                </a:solidFill>
                <a:latin typeface="Comic Sans MS"/>
                <a:ea typeface="Comic Sans MS"/>
                <a:cs typeface="Comic Sans MS"/>
                <a:sym typeface="Comic Sans MS"/>
              </a:rPr>
              <a:t>arish Nursing Ministers UK? </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9" name="Google Shape;139;p8"/>
          <p:cNvSpPr/>
          <p:nvPr/>
        </p:nvSpPr>
        <p:spPr>
          <a:xfrm>
            <a:off x="6149008" y="223990"/>
            <a:ext cx="5287617" cy="1127732"/>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r>
              <a:rPr lang="en-GB" dirty="0">
                <a:latin typeface="Comic Sans MS" panose="030F0702030302020204" pitchFamily="66" charset="0"/>
              </a:rPr>
              <a:t>What does the term agape mean?</a:t>
            </a: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r>
              <a:rPr lang="en-GB" dirty="0">
                <a:latin typeface="Comic Sans MS" panose="030F0702030302020204" pitchFamily="66" charset="0"/>
              </a:rPr>
              <a:t>What does the quote in James 2:17 mean? </a:t>
            </a:r>
          </a:p>
          <a:p>
            <a:pPr marL="0" marR="0" lvl="0" indent="0" algn="l" rtl="0">
              <a:spcBef>
                <a:spcPts val="0"/>
              </a:spcBef>
              <a:spcAft>
                <a:spcPts val="0"/>
              </a:spcAft>
              <a:buNone/>
            </a:pPr>
            <a:endParaRPr lang="en-GB" dirty="0"/>
          </a:p>
        </p:txBody>
      </p:sp>
      <p:sp>
        <p:nvSpPr>
          <p:cNvPr id="140" name="Google Shape;140;p8"/>
          <p:cNvSpPr txBox="1"/>
          <p:nvPr/>
        </p:nvSpPr>
        <p:spPr>
          <a:xfrm>
            <a:off x="6149009" y="3623897"/>
            <a:ext cx="4611756" cy="14772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lang="en-GB"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lang="en-GB" sz="1800"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lang="en-GB"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sz="1800"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141" name="Google Shape;141;p8"/>
          <p:cNvSpPr/>
          <p:nvPr/>
        </p:nvSpPr>
        <p:spPr>
          <a:xfrm>
            <a:off x="10668000" y="3429000"/>
            <a:ext cx="1590261" cy="3429000"/>
          </a:xfrm>
          <a:prstGeom prst="wedgeRoundRectCallout">
            <a:avLst>
              <a:gd name="adj1" fmla="val -59922"/>
              <a:gd name="adj2" fmla="val 12483"/>
              <a:gd name="adj3" fmla="val 16667"/>
            </a:avLst>
          </a:prstGeom>
          <a:solidFill>
            <a:srgbClr val="FFC0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dirty="0"/>
              <a:t>Golden Tip</a:t>
            </a:r>
          </a:p>
          <a:p>
            <a:pPr marL="0" marR="0" lvl="0" indent="0" algn="ctr" rtl="0">
              <a:spcBef>
                <a:spcPts val="0"/>
              </a:spcBef>
              <a:spcAft>
                <a:spcPts val="0"/>
              </a:spcAft>
              <a:buNone/>
            </a:pPr>
            <a:endParaRPr lang="en-GB" dirty="0"/>
          </a:p>
          <a:p>
            <a:pPr marL="0" marR="0" lvl="0" indent="0" algn="ctr" rtl="0">
              <a:spcBef>
                <a:spcPts val="0"/>
              </a:spcBef>
              <a:spcAft>
                <a:spcPts val="0"/>
              </a:spcAft>
              <a:buNone/>
            </a:pPr>
            <a:r>
              <a:rPr lang="en-GB" dirty="0"/>
              <a:t>Use quotes in your exams to show the importance of Charity for  Christians?</a:t>
            </a:r>
            <a:endParaRPr dirty="0"/>
          </a:p>
        </p:txBody>
      </p:sp>
      <p:sp>
        <p:nvSpPr>
          <p:cNvPr id="2" name="TextBox 1">
            <a:extLst>
              <a:ext uri="{FF2B5EF4-FFF2-40B4-BE49-F238E27FC236}">
                <a16:creationId xmlns:a16="http://schemas.microsoft.com/office/drawing/2014/main" id="{CB2E6C00-9775-467D-9AC8-E52E461513C0}"/>
              </a:ext>
            </a:extLst>
          </p:cNvPr>
          <p:cNvSpPr txBox="1"/>
          <p:nvPr/>
        </p:nvSpPr>
        <p:spPr>
          <a:xfrm>
            <a:off x="6268280" y="1626058"/>
            <a:ext cx="4161183" cy="4524315"/>
          </a:xfrm>
          <a:prstGeom prst="rect">
            <a:avLst/>
          </a:prstGeom>
          <a:noFill/>
        </p:spPr>
        <p:txBody>
          <a:bodyPr wrap="square" rtlCol="0">
            <a:spAutoFit/>
          </a:bodyPr>
          <a:lstStyle/>
          <a:p>
            <a:r>
              <a:rPr lang="en-GB" u="sng" dirty="0">
                <a:latin typeface="Comic Sans MS" panose="030F0702030302020204" pitchFamily="66" charset="0"/>
              </a:rPr>
              <a:t>Word Mat</a:t>
            </a:r>
          </a:p>
          <a:p>
            <a:endParaRPr lang="en-GB" u="sng" dirty="0">
              <a:latin typeface="Comic Sans MS" panose="030F0702030302020204" pitchFamily="66" charset="0"/>
            </a:endParaRPr>
          </a:p>
          <a:p>
            <a:r>
              <a:rPr lang="en-GB" dirty="0">
                <a:latin typeface="Comic Sans MS" panose="030F0702030302020204" pitchFamily="66" charset="0"/>
              </a:rPr>
              <a:t>‘All Christians should do something to help their community’ Write 2 arguments for this statement and two arguments against</a:t>
            </a:r>
          </a:p>
          <a:p>
            <a:endParaRPr lang="en-GB" dirty="0">
              <a:latin typeface="Comic Sans MS" panose="030F0702030302020204" pitchFamily="66" charset="0"/>
            </a:endParaRPr>
          </a:p>
          <a:p>
            <a:r>
              <a:rPr lang="en-GB" dirty="0">
                <a:latin typeface="Comic Sans MS" panose="030F0702030302020204" pitchFamily="66" charset="0"/>
              </a:rPr>
              <a:t>For: You could use the Parable of the sheep and goat, The idea of Love thy neighbour.</a:t>
            </a:r>
          </a:p>
          <a:p>
            <a:endParaRPr lang="en-GB" u="sng" dirty="0">
              <a:latin typeface="Comic Sans MS" panose="030F0702030302020204" pitchFamily="66" charset="0"/>
            </a:endParaRPr>
          </a:p>
          <a:p>
            <a:r>
              <a:rPr lang="en-GB" dirty="0">
                <a:latin typeface="Comic Sans MS" panose="030F0702030302020204" pitchFamily="66" charset="0"/>
              </a:rPr>
              <a:t>Against: What would a non religious person say about the above statement. If there is no God then what is the purpose of helping the needy.</a:t>
            </a:r>
            <a:endParaRPr lang="en-GB" u="sng" dirty="0">
              <a:latin typeface="Comic Sans MS" panose="030F0702030302020204" pitchFamily="66" charset="0"/>
            </a:endParaRPr>
          </a:p>
        </p:txBody>
      </p:sp>
    </p:spTree>
    <p:extLst>
      <p:ext uri="{BB962C8B-B14F-4D97-AF65-F5344CB8AC3E}">
        <p14:creationId xmlns:p14="http://schemas.microsoft.com/office/powerpoint/2010/main" val="2255816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9"/>
          <p:cNvSpPr txBox="1"/>
          <p:nvPr/>
        </p:nvSpPr>
        <p:spPr>
          <a:xfrm>
            <a:off x="523461" y="344558"/>
            <a:ext cx="11145078" cy="59093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dirty="0">
                <a:solidFill>
                  <a:schemeClr val="dk1"/>
                </a:solidFill>
                <a:latin typeface="Calibri"/>
                <a:ea typeface="Calibri"/>
                <a:cs typeface="Calibri"/>
                <a:sym typeface="Calibri"/>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dirty="0"/>
          </a:p>
        </p:txBody>
      </p:sp>
    </p:spTree>
    <p:extLst>
      <p:ext uri="{BB962C8B-B14F-4D97-AF65-F5344CB8AC3E}">
        <p14:creationId xmlns:p14="http://schemas.microsoft.com/office/powerpoint/2010/main" val="25275423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p:nvPr/>
        </p:nvSpPr>
        <p:spPr>
          <a:xfrm>
            <a:off x="384313" y="331304"/>
            <a:ext cx="5539409" cy="3097696"/>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r>
              <a:rPr lang="en-GB" dirty="0">
                <a:solidFill>
                  <a:schemeClr val="dk1"/>
                </a:solidFill>
                <a:latin typeface="Comic Sans MS" panose="030F0702030302020204" pitchFamily="66" charset="0"/>
                <a:cs typeface="Calibri"/>
                <a:sym typeface="Calibri"/>
              </a:rPr>
              <a:t>What is the Great Commission?</a:t>
            </a: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dirty="0"/>
          </a:p>
        </p:txBody>
      </p:sp>
      <p:sp>
        <p:nvSpPr>
          <p:cNvPr id="138" name="Google Shape;138;p8"/>
          <p:cNvSpPr/>
          <p:nvPr/>
        </p:nvSpPr>
        <p:spPr>
          <a:xfrm>
            <a:off x="92765" y="3611217"/>
            <a:ext cx="6003235" cy="276970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Explain the role of Alpha</a:t>
            </a: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9" name="Google Shape;139;p8"/>
          <p:cNvSpPr/>
          <p:nvPr/>
        </p:nvSpPr>
        <p:spPr>
          <a:xfrm>
            <a:off x="6149008" y="223990"/>
            <a:ext cx="5287617" cy="1127732"/>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GB" dirty="0">
                <a:latin typeface="Comic Sans MS" panose="030F0702030302020204" pitchFamily="66" charset="0"/>
              </a:rPr>
              <a:t>What does the term evangelism mean?</a:t>
            </a:r>
          </a:p>
        </p:txBody>
      </p:sp>
      <p:sp>
        <p:nvSpPr>
          <p:cNvPr id="140" name="Google Shape;140;p8"/>
          <p:cNvSpPr txBox="1"/>
          <p:nvPr/>
        </p:nvSpPr>
        <p:spPr>
          <a:xfrm>
            <a:off x="6149009" y="3623897"/>
            <a:ext cx="4611756" cy="14772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lang="en-GB"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lang="en-GB" sz="1800"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lang="en-GB"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sz="1800"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141" name="Google Shape;141;p8"/>
          <p:cNvSpPr/>
          <p:nvPr/>
        </p:nvSpPr>
        <p:spPr>
          <a:xfrm>
            <a:off x="10668000" y="3429000"/>
            <a:ext cx="1590261" cy="3429000"/>
          </a:xfrm>
          <a:prstGeom prst="wedgeRoundRectCallout">
            <a:avLst>
              <a:gd name="adj1" fmla="val -59922"/>
              <a:gd name="adj2" fmla="val 12483"/>
              <a:gd name="adj3" fmla="val 16667"/>
            </a:avLst>
          </a:prstGeom>
          <a:solidFill>
            <a:srgbClr val="FFC0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dirty="0"/>
              <a:t>Golden Tip</a:t>
            </a:r>
          </a:p>
          <a:p>
            <a:pPr marL="0" marR="0" lvl="0" indent="0" algn="ctr" rtl="0">
              <a:spcBef>
                <a:spcPts val="0"/>
              </a:spcBef>
              <a:spcAft>
                <a:spcPts val="0"/>
              </a:spcAft>
              <a:buNone/>
            </a:pPr>
            <a:r>
              <a:rPr lang="en-GB" dirty="0"/>
              <a:t>Arguments for and against are extremely important in a evaluation question.</a:t>
            </a:r>
          </a:p>
        </p:txBody>
      </p:sp>
      <p:sp>
        <p:nvSpPr>
          <p:cNvPr id="2" name="TextBox 1">
            <a:extLst>
              <a:ext uri="{FF2B5EF4-FFF2-40B4-BE49-F238E27FC236}">
                <a16:creationId xmlns:a16="http://schemas.microsoft.com/office/drawing/2014/main" id="{CB2E6C00-9775-467D-9AC8-E52E461513C0}"/>
              </a:ext>
            </a:extLst>
          </p:cNvPr>
          <p:cNvSpPr txBox="1"/>
          <p:nvPr/>
        </p:nvSpPr>
        <p:spPr>
          <a:xfrm>
            <a:off x="6268280" y="1626058"/>
            <a:ext cx="4161183" cy="2585323"/>
          </a:xfrm>
          <a:prstGeom prst="rect">
            <a:avLst/>
          </a:prstGeom>
          <a:noFill/>
        </p:spPr>
        <p:txBody>
          <a:bodyPr wrap="square" rtlCol="0">
            <a:spAutoFit/>
          </a:bodyPr>
          <a:lstStyle/>
          <a:p>
            <a:r>
              <a:rPr lang="en-GB" u="sng" dirty="0">
                <a:latin typeface="Comic Sans MS" panose="030F0702030302020204" pitchFamily="66" charset="0"/>
              </a:rPr>
              <a:t>Word Mat</a:t>
            </a:r>
          </a:p>
          <a:p>
            <a:endParaRPr lang="en-GB" u="sng" dirty="0">
              <a:latin typeface="Comic Sans MS" panose="030F0702030302020204" pitchFamily="66" charset="0"/>
            </a:endParaRPr>
          </a:p>
          <a:p>
            <a:r>
              <a:rPr lang="en-GB" dirty="0">
                <a:latin typeface="Comic Sans MS" panose="030F0702030302020204" pitchFamily="66" charset="0"/>
              </a:rPr>
              <a:t>Unscramble the arguments in the book on page 37 every Christian should be an evangelist? </a:t>
            </a:r>
          </a:p>
          <a:p>
            <a:endParaRPr lang="en-GB" dirty="0">
              <a:latin typeface="Comic Sans MS" panose="030F0702030302020204" pitchFamily="66" charset="0"/>
            </a:endParaRPr>
          </a:p>
          <a:p>
            <a:r>
              <a:rPr lang="en-GB" dirty="0">
                <a:latin typeface="Comic Sans MS" panose="030F0702030302020204" pitchFamily="66" charset="0"/>
              </a:rPr>
              <a:t>E.G Make a list of which arguments can support the statement and which arguments are against.</a:t>
            </a:r>
          </a:p>
        </p:txBody>
      </p:sp>
    </p:spTree>
    <p:extLst>
      <p:ext uri="{BB962C8B-B14F-4D97-AF65-F5344CB8AC3E}">
        <p14:creationId xmlns:p14="http://schemas.microsoft.com/office/powerpoint/2010/main" val="2965175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9"/>
          <p:cNvSpPr txBox="1"/>
          <p:nvPr/>
        </p:nvSpPr>
        <p:spPr>
          <a:xfrm>
            <a:off x="523461" y="344558"/>
            <a:ext cx="11145078" cy="59093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dirty="0">
                <a:solidFill>
                  <a:schemeClr val="dk1"/>
                </a:solidFill>
                <a:latin typeface="Calibri"/>
                <a:ea typeface="Calibri"/>
                <a:cs typeface="Calibri"/>
                <a:sym typeface="Calibri"/>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dirty="0"/>
          </a:p>
        </p:txBody>
      </p:sp>
    </p:spTree>
    <p:extLst>
      <p:ext uri="{BB962C8B-B14F-4D97-AF65-F5344CB8AC3E}">
        <p14:creationId xmlns:p14="http://schemas.microsoft.com/office/powerpoint/2010/main" val="40317140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p:nvPr/>
        </p:nvSpPr>
        <p:spPr>
          <a:xfrm>
            <a:off x="384313" y="331304"/>
            <a:ext cx="5539409" cy="3097696"/>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lang="en-GB" dirty="0">
              <a:solidFill>
                <a:schemeClr val="dk1"/>
              </a:solidFill>
              <a:latin typeface="Comic Sans MS" panose="030F0702030302020204" pitchFamily="66" charset="0"/>
              <a:cs typeface="Calibri"/>
              <a:sym typeface="Calibri"/>
            </a:endParaRPr>
          </a:p>
          <a:p>
            <a:pPr marL="0" marR="0" lvl="0" indent="0" algn="ctr" rtl="0">
              <a:spcBef>
                <a:spcPts val="0"/>
              </a:spcBef>
              <a:spcAft>
                <a:spcPts val="0"/>
              </a:spcAft>
              <a:buNone/>
            </a:pPr>
            <a:r>
              <a:rPr lang="en-GB" dirty="0">
                <a:solidFill>
                  <a:schemeClr val="dk1"/>
                </a:solidFill>
                <a:latin typeface="Comic Sans MS" panose="030F0702030302020204" pitchFamily="66" charset="0"/>
                <a:cs typeface="Calibri"/>
                <a:sym typeface="Calibri"/>
              </a:rPr>
              <a:t>Which places in the world are showing a rise of Christian followers?</a:t>
            </a: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dirty="0"/>
          </a:p>
        </p:txBody>
      </p:sp>
      <p:sp>
        <p:nvSpPr>
          <p:cNvPr id="138" name="Google Shape;138;p8"/>
          <p:cNvSpPr/>
          <p:nvPr/>
        </p:nvSpPr>
        <p:spPr>
          <a:xfrm>
            <a:off x="92765" y="3611217"/>
            <a:ext cx="6003235" cy="276970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sz="1800" dirty="0">
                <a:solidFill>
                  <a:schemeClr val="dk1"/>
                </a:solidFill>
                <a:latin typeface="Comic Sans MS"/>
                <a:ea typeface="Comic Sans MS"/>
                <a:cs typeface="Comic Sans MS"/>
                <a:sym typeface="Comic Sans MS"/>
              </a:rPr>
              <a:t>How do Christians spread their faith?</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9" name="Google Shape;139;p8"/>
          <p:cNvSpPr/>
          <p:nvPr/>
        </p:nvSpPr>
        <p:spPr>
          <a:xfrm>
            <a:off x="6149008" y="223990"/>
            <a:ext cx="5287617" cy="1127732"/>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GB" dirty="0">
                <a:latin typeface="Comic Sans MS" panose="030F0702030302020204" pitchFamily="66" charset="0"/>
              </a:rPr>
              <a:t>How many people become Christian each day?</a:t>
            </a:r>
          </a:p>
        </p:txBody>
      </p:sp>
      <p:sp>
        <p:nvSpPr>
          <p:cNvPr id="140" name="Google Shape;140;p8"/>
          <p:cNvSpPr txBox="1"/>
          <p:nvPr/>
        </p:nvSpPr>
        <p:spPr>
          <a:xfrm>
            <a:off x="6149009" y="3623897"/>
            <a:ext cx="4611756" cy="14772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lang="en-GB"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lang="en-GB" sz="1800"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lang="en-GB"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sz="1800"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141" name="Google Shape;141;p8"/>
          <p:cNvSpPr/>
          <p:nvPr/>
        </p:nvSpPr>
        <p:spPr>
          <a:xfrm>
            <a:off x="10668000" y="3429000"/>
            <a:ext cx="1590261" cy="3429000"/>
          </a:xfrm>
          <a:prstGeom prst="wedgeRoundRectCallout">
            <a:avLst>
              <a:gd name="adj1" fmla="val -59922"/>
              <a:gd name="adj2" fmla="val 12483"/>
              <a:gd name="adj3" fmla="val 16667"/>
            </a:avLst>
          </a:prstGeom>
          <a:solidFill>
            <a:srgbClr val="FFC0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dirty="0"/>
              <a:t>Golden Tip</a:t>
            </a:r>
          </a:p>
          <a:p>
            <a:pPr marL="0" marR="0" lvl="0" indent="0" algn="ctr" rtl="0">
              <a:spcBef>
                <a:spcPts val="0"/>
              </a:spcBef>
              <a:spcAft>
                <a:spcPts val="0"/>
              </a:spcAft>
              <a:buNone/>
            </a:pPr>
            <a:endParaRPr lang="en-GB" dirty="0"/>
          </a:p>
          <a:p>
            <a:pPr marL="0" marR="0" lvl="0" indent="0" algn="ctr" rtl="0">
              <a:spcBef>
                <a:spcPts val="0"/>
              </a:spcBef>
              <a:spcAft>
                <a:spcPts val="0"/>
              </a:spcAft>
              <a:buNone/>
            </a:pPr>
            <a:r>
              <a:rPr lang="en-GB" dirty="0"/>
              <a:t>Remember for some Christian in order to achieve Salvation  they must  evangelise?</a:t>
            </a:r>
            <a:endParaRPr dirty="0"/>
          </a:p>
        </p:txBody>
      </p:sp>
      <p:sp>
        <p:nvSpPr>
          <p:cNvPr id="2" name="TextBox 1">
            <a:extLst>
              <a:ext uri="{FF2B5EF4-FFF2-40B4-BE49-F238E27FC236}">
                <a16:creationId xmlns:a16="http://schemas.microsoft.com/office/drawing/2014/main" id="{CB2E6C00-9775-467D-9AC8-E52E461513C0}"/>
              </a:ext>
            </a:extLst>
          </p:cNvPr>
          <p:cNvSpPr txBox="1"/>
          <p:nvPr/>
        </p:nvSpPr>
        <p:spPr>
          <a:xfrm>
            <a:off x="6268280" y="1626058"/>
            <a:ext cx="4161183" cy="4801314"/>
          </a:xfrm>
          <a:prstGeom prst="rect">
            <a:avLst/>
          </a:prstGeom>
          <a:noFill/>
        </p:spPr>
        <p:txBody>
          <a:bodyPr wrap="square" rtlCol="0">
            <a:spAutoFit/>
          </a:bodyPr>
          <a:lstStyle/>
          <a:p>
            <a:r>
              <a:rPr lang="en-GB" u="sng" dirty="0">
                <a:latin typeface="Comic Sans MS" panose="030F0702030302020204" pitchFamily="66" charset="0"/>
              </a:rPr>
              <a:t>Word Mat</a:t>
            </a:r>
          </a:p>
          <a:p>
            <a:endParaRPr lang="en-GB" u="sng" dirty="0">
              <a:latin typeface="Comic Sans MS" panose="030F0702030302020204" pitchFamily="66" charset="0"/>
            </a:endParaRPr>
          </a:p>
          <a:p>
            <a:r>
              <a:rPr lang="en-GB" dirty="0">
                <a:latin typeface="Comic Sans MS" panose="030F0702030302020204" pitchFamily="66" charset="0"/>
              </a:rPr>
              <a:t>How do Christians get their message to the people around the world?</a:t>
            </a: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p:txBody>
      </p:sp>
    </p:spTree>
    <p:extLst>
      <p:ext uri="{BB962C8B-B14F-4D97-AF65-F5344CB8AC3E}">
        <p14:creationId xmlns:p14="http://schemas.microsoft.com/office/powerpoint/2010/main" val="18875274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9"/>
          <p:cNvSpPr txBox="1"/>
          <p:nvPr/>
        </p:nvSpPr>
        <p:spPr>
          <a:xfrm>
            <a:off x="523461" y="344558"/>
            <a:ext cx="11145078" cy="59093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dirty="0">
                <a:solidFill>
                  <a:schemeClr val="dk1"/>
                </a:solidFill>
                <a:latin typeface="Calibri"/>
                <a:ea typeface="Calibri"/>
                <a:cs typeface="Calibri"/>
                <a:sym typeface="Calibri"/>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dirty="0"/>
          </a:p>
        </p:txBody>
      </p:sp>
    </p:spTree>
    <p:extLst>
      <p:ext uri="{BB962C8B-B14F-4D97-AF65-F5344CB8AC3E}">
        <p14:creationId xmlns:p14="http://schemas.microsoft.com/office/powerpoint/2010/main" val="2635823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GB" dirty="0">
                <a:highlight>
                  <a:srgbClr val="FFFF00"/>
                </a:highlight>
              </a:rPr>
              <a:t>Golden Tips to answer 4, 5 and 12 mark question </a:t>
            </a:r>
            <a:endParaRPr dirty="0"/>
          </a:p>
        </p:txBody>
      </p:sp>
      <p:sp>
        <p:nvSpPr>
          <p:cNvPr id="99" name="Google Shape;99;p3"/>
          <p:cNvSpPr txBox="1">
            <a:spLocks noGrp="1"/>
          </p:cNvSpPr>
          <p:nvPr>
            <p:ph type="body" idx="1"/>
          </p:nvPr>
        </p:nvSpPr>
        <p:spPr>
          <a:xfrm>
            <a:off x="838200" y="1825624"/>
            <a:ext cx="10515600" cy="5032375"/>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70000"/>
              </a:lnSpc>
              <a:spcBef>
                <a:spcPts val="0"/>
              </a:spcBef>
              <a:spcAft>
                <a:spcPts val="0"/>
              </a:spcAft>
              <a:buClr>
                <a:schemeClr val="dk1"/>
              </a:buClr>
              <a:buSzPts val="2400"/>
              <a:buChar char="•"/>
            </a:pPr>
            <a:r>
              <a:rPr lang="en-GB" sz="2400" dirty="0"/>
              <a:t>BUG.  Put a </a:t>
            </a:r>
            <a:r>
              <a:rPr lang="en-GB" sz="2400" b="1" i="1" u="sng" dirty="0"/>
              <a:t>Box</a:t>
            </a:r>
            <a:r>
              <a:rPr lang="en-GB" sz="2400" b="1" u="sng" dirty="0"/>
              <a:t> </a:t>
            </a:r>
            <a:r>
              <a:rPr lang="en-GB" sz="2400" dirty="0"/>
              <a:t>around the  command word, </a:t>
            </a:r>
            <a:r>
              <a:rPr lang="en-GB" sz="2400" b="1" i="1" u="sng" dirty="0"/>
              <a:t>Underline</a:t>
            </a:r>
            <a:r>
              <a:rPr lang="en-GB" sz="2400" dirty="0"/>
              <a:t> the key words, Always </a:t>
            </a:r>
            <a:r>
              <a:rPr lang="en-GB" sz="2400" b="1" i="1" u="sng" dirty="0"/>
              <a:t>Glance</a:t>
            </a:r>
            <a:r>
              <a:rPr lang="en-GB" sz="2400" dirty="0"/>
              <a:t> over the question. </a:t>
            </a:r>
            <a:endParaRPr dirty="0"/>
          </a:p>
          <a:p>
            <a:pPr marL="228600" lvl="0" indent="-76200" algn="l" rtl="0">
              <a:lnSpc>
                <a:spcPct val="70000"/>
              </a:lnSpc>
              <a:spcBef>
                <a:spcPts val="1000"/>
              </a:spcBef>
              <a:spcAft>
                <a:spcPts val="0"/>
              </a:spcAft>
              <a:buClr>
                <a:schemeClr val="dk1"/>
              </a:buClr>
              <a:buSzPts val="2400"/>
              <a:buNone/>
            </a:pPr>
            <a:endParaRPr sz="2400" dirty="0"/>
          </a:p>
          <a:p>
            <a:pPr marL="228600" lvl="0" indent="-228600" algn="l" rtl="0">
              <a:lnSpc>
                <a:spcPct val="70000"/>
              </a:lnSpc>
              <a:spcBef>
                <a:spcPts val="1000"/>
              </a:spcBef>
              <a:spcAft>
                <a:spcPts val="0"/>
              </a:spcAft>
              <a:buClr>
                <a:schemeClr val="dk1"/>
              </a:buClr>
              <a:buSzPts val="2400"/>
              <a:buChar char="•"/>
            </a:pPr>
            <a:r>
              <a:rPr lang="en-GB" sz="2400" dirty="0"/>
              <a:t>FARM  – For the 12 mark question.  ( 8 mins)</a:t>
            </a:r>
            <a:endParaRPr dirty="0"/>
          </a:p>
          <a:p>
            <a:pPr marL="0" lvl="0" indent="0" algn="l" rtl="0">
              <a:lnSpc>
                <a:spcPct val="70000"/>
              </a:lnSpc>
              <a:spcBef>
                <a:spcPts val="1000"/>
              </a:spcBef>
              <a:spcAft>
                <a:spcPts val="0"/>
              </a:spcAft>
              <a:buClr>
                <a:schemeClr val="dk1"/>
              </a:buClr>
              <a:buSzPts val="2400"/>
              <a:buNone/>
            </a:pPr>
            <a:r>
              <a:rPr lang="en-GB" sz="2400" dirty="0"/>
              <a:t>      – 2 points for the statement </a:t>
            </a:r>
            <a:endParaRPr dirty="0"/>
          </a:p>
          <a:p>
            <a:pPr marL="0" lvl="0" indent="0" algn="l" rtl="0">
              <a:lnSpc>
                <a:spcPct val="70000"/>
              </a:lnSpc>
              <a:spcBef>
                <a:spcPts val="1000"/>
              </a:spcBef>
              <a:spcAft>
                <a:spcPts val="0"/>
              </a:spcAft>
              <a:buClr>
                <a:schemeClr val="dk1"/>
              </a:buClr>
              <a:buSzPts val="2400"/>
              <a:buNone/>
            </a:pPr>
            <a:r>
              <a:rPr lang="en-GB" sz="2400" dirty="0"/>
              <a:t>      - 2 points against the Statement</a:t>
            </a:r>
            <a:endParaRPr dirty="0"/>
          </a:p>
          <a:p>
            <a:pPr marL="0" lvl="0" indent="0" algn="l" rtl="0">
              <a:lnSpc>
                <a:spcPct val="70000"/>
              </a:lnSpc>
              <a:spcBef>
                <a:spcPts val="1000"/>
              </a:spcBef>
              <a:spcAft>
                <a:spcPts val="0"/>
              </a:spcAft>
              <a:buClr>
                <a:schemeClr val="dk1"/>
              </a:buClr>
              <a:buSzPts val="2400"/>
              <a:buNone/>
            </a:pPr>
            <a:r>
              <a:rPr lang="en-GB" sz="2400" dirty="0"/>
              <a:t>     –  Religious views from different religious or different denominations.</a:t>
            </a:r>
            <a:endParaRPr dirty="0"/>
          </a:p>
          <a:p>
            <a:pPr marL="0" lvl="0" indent="0" algn="l" rtl="0">
              <a:lnSpc>
                <a:spcPct val="70000"/>
              </a:lnSpc>
              <a:spcBef>
                <a:spcPts val="1000"/>
              </a:spcBef>
              <a:spcAft>
                <a:spcPts val="0"/>
              </a:spcAft>
              <a:buClr>
                <a:schemeClr val="dk1"/>
              </a:buClr>
              <a:buSzPts val="2400"/>
              <a:buNone/>
            </a:pPr>
            <a:r>
              <a:rPr lang="en-GB" sz="2400" dirty="0"/>
              <a:t>     –  My conclusion, which view do you agree with and why.</a:t>
            </a:r>
            <a:endParaRPr dirty="0"/>
          </a:p>
          <a:p>
            <a:pPr marL="0" lvl="0" indent="0" algn="l" rtl="0">
              <a:lnSpc>
                <a:spcPct val="70000"/>
              </a:lnSpc>
              <a:spcBef>
                <a:spcPts val="1000"/>
              </a:spcBef>
              <a:spcAft>
                <a:spcPts val="0"/>
              </a:spcAft>
              <a:buClr>
                <a:schemeClr val="dk1"/>
              </a:buClr>
              <a:buSzPts val="2400"/>
              <a:buNone/>
            </a:pPr>
            <a:endParaRPr sz="2400" dirty="0"/>
          </a:p>
          <a:p>
            <a:pPr marL="228600" lvl="0" indent="-228600" algn="l" rtl="0">
              <a:lnSpc>
                <a:spcPct val="70000"/>
              </a:lnSpc>
              <a:spcBef>
                <a:spcPts val="1000"/>
              </a:spcBef>
              <a:spcAft>
                <a:spcPts val="0"/>
              </a:spcAft>
              <a:buClr>
                <a:schemeClr val="dk1"/>
              </a:buClr>
              <a:buSzPts val="2400"/>
              <a:buChar char="•"/>
            </a:pPr>
            <a:r>
              <a:rPr lang="en-GB" sz="2400" dirty="0"/>
              <a:t>With the 4 mark question, you must read what the question says and identify the command words. You must give, either two similar beliefs of two different ones.  ( 5 mins)</a:t>
            </a:r>
            <a:endParaRPr dirty="0"/>
          </a:p>
          <a:p>
            <a:pPr marL="228600" lvl="0" indent="-228600" algn="l" rtl="0">
              <a:lnSpc>
                <a:spcPct val="70000"/>
              </a:lnSpc>
              <a:spcBef>
                <a:spcPts val="1000"/>
              </a:spcBef>
              <a:spcAft>
                <a:spcPts val="0"/>
              </a:spcAft>
              <a:buClr>
                <a:schemeClr val="dk1"/>
              </a:buClr>
              <a:buSzPts val="2400"/>
              <a:buChar char="•"/>
            </a:pPr>
            <a:r>
              <a:rPr lang="en-GB" sz="2400" dirty="0"/>
              <a:t>The 5 mark question you must give, either two similar beliefs or contrasting ones, but you must refer to either the Bible or the Quran. Exact quote is not necessary nor is the verse or surah number. (5 mins)	</a:t>
            </a:r>
            <a:r>
              <a:rPr lang="en-GB" sz="700" dirty="0"/>
              <a:t>																																														</a:t>
            </a:r>
            <a:endParaRPr dirty="0"/>
          </a:p>
          <a:p>
            <a:pPr marL="3657600" lvl="8" indent="0" algn="l" rtl="0">
              <a:lnSpc>
                <a:spcPct val="70000"/>
              </a:lnSpc>
              <a:spcBef>
                <a:spcPts val="500"/>
              </a:spcBef>
              <a:spcAft>
                <a:spcPts val="0"/>
              </a:spcAft>
              <a:buClr>
                <a:schemeClr val="dk1"/>
              </a:buClr>
              <a:buSzPts val="450"/>
              <a:buNone/>
            </a:pPr>
            <a:r>
              <a:rPr lang="en-GB" sz="450" dirty="0"/>
              <a:t>										</a:t>
            </a:r>
            <a:endParaRPr dirty="0"/>
          </a:p>
          <a:p>
            <a:pPr marL="228600" lvl="0" indent="-184150" algn="l" rtl="0">
              <a:lnSpc>
                <a:spcPct val="70000"/>
              </a:lnSpc>
              <a:spcBef>
                <a:spcPts val="1000"/>
              </a:spcBef>
              <a:spcAft>
                <a:spcPts val="0"/>
              </a:spcAft>
              <a:buClr>
                <a:schemeClr val="dk1"/>
              </a:buClr>
              <a:buSzPts val="700"/>
              <a:buNone/>
            </a:pPr>
            <a:endParaRPr sz="700" dirty="0"/>
          </a:p>
          <a:p>
            <a:pPr marL="228600" lvl="0" indent="-184150" algn="l" rtl="0">
              <a:lnSpc>
                <a:spcPct val="70000"/>
              </a:lnSpc>
              <a:spcBef>
                <a:spcPts val="1000"/>
              </a:spcBef>
              <a:spcAft>
                <a:spcPts val="0"/>
              </a:spcAft>
              <a:buClr>
                <a:schemeClr val="dk1"/>
              </a:buClr>
              <a:buSzPts val="700"/>
              <a:buNone/>
            </a:pPr>
            <a:endParaRPr sz="700" dirty="0"/>
          </a:p>
        </p:txBody>
      </p:sp>
      <p:sp>
        <p:nvSpPr>
          <p:cNvPr id="101" name="Google Shape;101;p3"/>
          <p:cNvSpPr txBox="1"/>
          <p:nvPr/>
        </p:nvSpPr>
        <p:spPr>
          <a:xfrm>
            <a:off x="516835" y="3178107"/>
            <a:ext cx="728869" cy="1569660"/>
          </a:xfrm>
          <a:prstGeom prst="rect">
            <a:avLst/>
          </a:prstGeom>
          <a:solidFill>
            <a:srgbClr val="FFC00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400" b="0" i="0" u="none" strike="noStrike" cap="none" dirty="0">
                <a:solidFill>
                  <a:schemeClr val="dk1"/>
                </a:solidFill>
                <a:latin typeface="Comic Sans MS"/>
                <a:ea typeface="Comic Sans MS"/>
                <a:cs typeface="Comic Sans MS"/>
                <a:sym typeface="Comic Sans MS"/>
              </a:rPr>
              <a:t>F</a:t>
            </a:r>
            <a:endParaRPr dirty="0"/>
          </a:p>
          <a:p>
            <a:pPr marL="0" marR="0" lvl="0" indent="0" algn="l" rtl="0">
              <a:spcBef>
                <a:spcPts val="0"/>
              </a:spcBef>
              <a:spcAft>
                <a:spcPts val="0"/>
              </a:spcAft>
              <a:buNone/>
            </a:pPr>
            <a:r>
              <a:rPr lang="en-GB" sz="2400" dirty="0">
                <a:solidFill>
                  <a:schemeClr val="dk1"/>
                </a:solidFill>
                <a:latin typeface="Comic Sans MS"/>
                <a:ea typeface="Comic Sans MS"/>
                <a:cs typeface="Comic Sans MS"/>
                <a:sym typeface="Comic Sans MS"/>
              </a:rPr>
              <a:t>A</a:t>
            </a:r>
            <a:endParaRPr dirty="0"/>
          </a:p>
          <a:p>
            <a:pPr marL="0" marR="0" lvl="0" indent="0" algn="l" rtl="0">
              <a:spcBef>
                <a:spcPts val="0"/>
              </a:spcBef>
              <a:spcAft>
                <a:spcPts val="0"/>
              </a:spcAft>
              <a:buNone/>
            </a:pPr>
            <a:r>
              <a:rPr lang="en-GB" sz="2400" dirty="0">
                <a:solidFill>
                  <a:schemeClr val="dk1"/>
                </a:solidFill>
                <a:latin typeface="Comic Sans MS"/>
                <a:ea typeface="Comic Sans MS"/>
                <a:cs typeface="Comic Sans MS"/>
                <a:sym typeface="Comic Sans MS"/>
              </a:rPr>
              <a:t>R</a:t>
            </a:r>
            <a:endParaRPr dirty="0"/>
          </a:p>
          <a:p>
            <a:pPr marL="0" marR="0" lvl="0" indent="0" algn="l" rtl="0">
              <a:spcBef>
                <a:spcPts val="0"/>
              </a:spcBef>
              <a:spcAft>
                <a:spcPts val="0"/>
              </a:spcAft>
              <a:buNone/>
            </a:pPr>
            <a:r>
              <a:rPr lang="en-GB" sz="2400" dirty="0">
                <a:solidFill>
                  <a:schemeClr val="dk1"/>
                </a:solidFill>
                <a:latin typeface="Comic Sans MS"/>
                <a:ea typeface="Comic Sans MS"/>
                <a:cs typeface="Comic Sans MS"/>
                <a:sym typeface="Comic Sans MS"/>
              </a:rPr>
              <a:t>M</a:t>
            </a: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p:nvPr/>
        </p:nvSpPr>
        <p:spPr>
          <a:xfrm>
            <a:off x="212033" y="149087"/>
            <a:ext cx="5539409" cy="2938670"/>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lang="en-GB" sz="1800" dirty="0">
              <a:solidFill>
                <a:schemeClr val="dk1"/>
              </a:solidFill>
              <a:latin typeface="Comic Sans MS" panose="030F0702030302020204" pitchFamily="66" charset="0"/>
              <a:ea typeface="Calibri"/>
              <a:cs typeface="Calibri"/>
              <a:sym typeface="Calibri"/>
            </a:endParaRPr>
          </a:p>
          <a:p>
            <a:pPr marL="0" marR="0" lvl="0" indent="0" algn="ctr" rtl="0">
              <a:spcBef>
                <a:spcPts val="0"/>
              </a:spcBef>
              <a:spcAft>
                <a:spcPts val="0"/>
              </a:spcAft>
              <a:buNone/>
            </a:pPr>
            <a:r>
              <a:rPr lang="en-GB" sz="1800" dirty="0">
                <a:solidFill>
                  <a:schemeClr val="dk1"/>
                </a:solidFill>
                <a:latin typeface="Comic Sans MS" panose="030F0702030302020204" pitchFamily="66" charset="0"/>
                <a:ea typeface="Calibri"/>
                <a:cs typeface="Calibri"/>
                <a:sym typeface="Calibri"/>
              </a:rPr>
              <a:t>How does the Church help the local community?</a:t>
            </a: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r>
              <a:rPr lang="en-GB" dirty="0">
                <a:solidFill>
                  <a:schemeClr val="dk1"/>
                </a:solidFill>
                <a:latin typeface="Calibri"/>
                <a:cs typeface="Calibri"/>
                <a:sym typeface="Calibri"/>
              </a:rPr>
              <a:t>What does the bible say about helping the community?</a:t>
            </a: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dirty="0"/>
          </a:p>
        </p:txBody>
      </p:sp>
      <p:sp>
        <p:nvSpPr>
          <p:cNvPr id="137" name="Google Shape;137;p8"/>
          <p:cNvSpPr/>
          <p:nvPr/>
        </p:nvSpPr>
        <p:spPr>
          <a:xfrm>
            <a:off x="6268280" y="1941443"/>
            <a:ext cx="5711687" cy="2206488"/>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lvl="0" algn="ctr"/>
            <a:r>
              <a:rPr lang="en-GB" dirty="0">
                <a:solidFill>
                  <a:schemeClr val="dk1"/>
                </a:solidFill>
                <a:latin typeface="Comic Sans MS"/>
                <a:ea typeface="Comic Sans MS"/>
                <a:cs typeface="Comic Sans MS"/>
                <a:sym typeface="Comic Sans MS"/>
              </a:rPr>
              <a:t>Explain the work of, The Oasis project</a:t>
            </a: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8" name="Google Shape;138;p8"/>
          <p:cNvSpPr/>
          <p:nvPr/>
        </p:nvSpPr>
        <p:spPr>
          <a:xfrm>
            <a:off x="145773" y="3597964"/>
            <a:ext cx="6003235" cy="276970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What is the role of the Trussell fund?</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 </a:t>
            </a: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9" name="Google Shape;139;p8"/>
          <p:cNvSpPr/>
          <p:nvPr/>
        </p:nvSpPr>
        <p:spPr>
          <a:xfrm>
            <a:off x="6149008" y="223989"/>
            <a:ext cx="5287617" cy="1498793"/>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r>
              <a:rPr lang="en-GB" dirty="0">
                <a:latin typeface="Comic Sans MS" panose="030F0702030302020204" pitchFamily="66" charset="0"/>
              </a:rPr>
              <a:t>What is the purpose of foodbanks?</a:t>
            </a: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p>
        </p:txBody>
      </p:sp>
      <p:sp>
        <p:nvSpPr>
          <p:cNvPr id="10" name="Google Shape;141;p8">
            <a:extLst>
              <a:ext uri="{FF2B5EF4-FFF2-40B4-BE49-F238E27FC236}">
                <a16:creationId xmlns:a16="http://schemas.microsoft.com/office/drawing/2014/main" id="{6D042CCB-2D35-4225-9E2D-2CCF0D341C84}"/>
              </a:ext>
            </a:extLst>
          </p:cNvPr>
          <p:cNvSpPr/>
          <p:nvPr/>
        </p:nvSpPr>
        <p:spPr>
          <a:xfrm>
            <a:off x="8481394" y="5153083"/>
            <a:ext cx="2438398" cy="1480928"/>
          </a:xfrm>
          <a:prstGeom prst="wedgeRoundRectCallout">
            <a:avLst>
              <a:gd name="adj1" fmla="val -50924"/>
              <a:gd name="adj2" fmla="val -73870"/>
              <a:gd name="adj3" fmla="val 16667"/>
            </a:avLst>
          </a:prstGeom>
          <a:solidFill>
            <a:srgbClr val="FFC0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dirty="0"/>
          </a:p>
          <a:p>
            <a:pPr marL="0" marR="0" lvl="0" indent="0" algn="ctr" rtl="0">
              <a:spcBef>
                <a:spcPts val="0"/>
              </a:spcBef>
              <a:spcAft>
                <a:spcPts val="0"/>
              </a:spcAft>
              <a:buNone/>
            </a:pPr>
            <a:endParaRPr lang="en-GB" dirty="0"/>
          </a:p>
          <a:p>
            <a:pPr marL="0" marR="0" lvl="0" indent="0" algn="ctr" rtl="0">
              <a:spcBef>
                <a:spcPts val="0"/>
              </a:spcBef>
              <a:spcAft>
                <a:spcPts val="0"/>
              </a:spcAft>
              <a:buNone/>
            </a:pPr>
            <a:r>
              <a:rPr lang="en-GB" dirty="0"/>
              <a:t>Golden Tip: Look up the meaning of contrasting in the command words sheet</a:t>
            </a:r>
          </a:p>
          <a:p>
            <a:pPr marL="0" marR="0" lvl="0" indent="0" algn="ctr" rtl="0">
              <a:spcBef>
                <a:spcPts val="0"/>
              </a:spcBef>
              <a:spcAft>
                <a:spcPts val="0"/>
              </a:spcAft>
              <a:buNone/>
            </a:pPr>
            <a:endParaRPr lang="en-GB" dirty="0"/>
          </a:p>
          <a:p>
            <a:pPr marL="0" marR="0" lvl="0" indent="0" algn="ctr" rtl="0">
              <a:spcBef>
                <a:spcPts val="0"/>
              </a:spcBef>
              <a:spcAft>
                <a:spcPts val="0"/>
              </a:spcAft>
              <a:buNone/>
            </a:pPr>
            <a:endParaRPr lang="en-GB" dirty="0"/>
          </a:p>
        </p:txBody>
      </p:sp>
      <p:sp>
        <p:nvSpPr>
          <p:cNvPr id="2" name="TextBox 1">
            <a:extLst>
              <a:ext uri="{FF2B5EF4-FFF2-40B4-BE49-F238E27FC236}">
                <a16:creationId xmlns:a16="http://schemas.microsoft.com/office/drawing/2014/main" id="{94A526F0-77E5-4EDD-9762-D1869EE76560}"/>
              </a:ext>
            </a:extLst>
          </p:cNvPr>
          <p:cNvSpPr txBox="1"/>
          <p:nvPr/>
        </p:nvSpPr>
        <p:spPr>
          <a:xfrm>
            <a:off x="6520070" y="4452730"/>
            <a:ext cx="5459897" cy="369332"/>
          </a:xfrm>
          <a:prstGeom prst="rect">
            <a:avLst/>
          </a:prstGeom>
          <a:noFill/>
        </p:spPr>
        <p:txBody>
          <a:bodyPr wrap="square" rtlCol="0">
            <a:spAutoFit/>
          </a:bodyPr>
          <a:lstStyle/>
          <a:p>
            <a:r>
              <a:rPr lang="en-GB" dirty="0"/>
              <a:t>Give two contrasting meanings of the Church</a:t>
            </a:r>
          </a:p>
        </p:txBody>
      </p:sp>
    </p:spTree>
    <p:extLst>
      <p:ext uri="{BB962C8B-B14F-4D97-AF65-F5344CB8AC3E}">
        <p14:creationId xmlns:p14="http://schemas.microsoft.com/office/powerpoint/2010/main" val="39289664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9"/>
          <p:cNvSpPr txBox="1"/>
          <p:nvPr/>
        </p:nvSpPr>
        <p:spPr>
          <a:xfrm>
            <a:off x="523461" y="344558"/>
            <a:ext cx="11145078" cy="59093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dirty="0">
                <a:solidFill>
                  <a:schemeClr val="dk1"/>
                </a:solidFill>
                <a:latin typeface="Calibri"/>
                <a:ea typeface="Calibri"/>
                <a:cs typeface="Calibri"/>
                <a:sym typeface="Calibri"/>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dirty="0"/>
          </a:p>
        </p:txBody>
      </p:sp>
    </p:spTree>
    <p:extLst>
      <p:ext uri="{BB962C8B-B14F-4D97-AF65-F5344CB8AC3E}">
        <p14:creationId xmlns:p14="http://schemas.microsoft.com/office/powerpoint/2010/main" val="153591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p:nvPr/>
        </p:nvSpPr>
        <p:spPr>
          <a:xfrm>
            <a:off x="384313" y="331304"/>
            <a:ext cx="5539409" cy="3097696"/>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lang="en-GB" dirty="0">
              <a:solidFill>
                <a:schemeClr val="dk1"/>
              </a:solidFill>
              <a:latin typeface="Comic Sans MS" panose="030F0702030302020204" pitchFamily="66" charset="0"/>
              <a:cs typeface="Calibri"/>
              <a:sym typeface="Calibri"/>
            </a:endParaRPr>
          </a:p>
          <a:p>
            <a:pPr marL="0" marR="0" lvl="0" indent="0" algn="ctr" rtl="0">
              <a:spcBef>
                <a:spcPts val="0"/>
              </a:spcBef>
              <a:spcAft>
                <a:spcPts val="0"/>
              </a:spcAft>
              <a:buNone/>
            </a:pPr>
            <a:r>
              <a:rPr lang="en-GB" dirty="0">
                <a:solidFill>
                  <a:schemeClr val="dk1"/>
                </a:solidFill>
                <a:latin typeface="Comic Sans MS" panose="030F0702030302020204" pitchFamily="66" charset="0"/>
                <a:cs typeface="Calibri"/>
                <a:sym typeface="Calibri"/>
              </a:rPr>
              <a:t>What are the Christian responses to persecution?</a:t>
            </a: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dirty="0"/>
          </a:p>
        </p:txBody>
      </p:sp>
      <p:sp>
        <p:nvSpPr>
          <p:cNvPr id="138" name="Google Shape;138;p8"/>
          <p:cNvSpPr/>
          <p:nvPr/>
        </p:nvSpPr>
        <p:spPr>
          <a:xfrm>
            <a:off x="92765" y="3611217"/>
            <a:ext cx="6003235" cy="276970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sz="1800" dirty="0">
                <a:solidFill>
                  <a:schemeClr val="dk1"/>
                </a:solidFill>
                <a:latin typeface="Comic Sans MS"/>
                <a:ea typeface="Comic Sans MS"/>
                <a:cs typeface="Comic Sans MS"/>
                <a:sym typeface="Comic Sans MS"/>
              </a:rPr>
              <a:t>What is persecution?</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9" name="Google Shape;139;p8"/>
          <p:cNvSpPr/>
          <p:nvPr/>
        </p:nvSpPr>
        <p:spPr>
          <a:xfrm>
            <a:off x="6149008" y="223989"/>
            <a:ext cx="5287617" cy="1830097"/>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GB" dirty="0">
                <a:latin typeface="Comic Sans MS" panose="030F0702030302020204" pitchFamily="66" charset="0"/>
              </a:rPr>
              <a:t>How has the Church helped persecuted Christians?</a:t>
            </a: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p:txBody>
      </p:sp>
      <p:sp>
        <p:nvSpPr>
          <p:cNvPr id="140" name="Google Shape;140;p8"/>
          <p:cNvSpPr txBox="1"/>
          <p:nvPr/>
        </p:nvSpPr>
        <p:spPr>
          <a:xfrm>
            <a:off x="6149009" y="3623897"/>
            <a:ext cx="4611756" cy="14772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lang="en-GB"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lang="en-GB" sz="1800"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lang="en-GB"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sz="1800"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141" name="Google Shape;141;p8"/>
          <p:cNvSpPr/>
          <p:nvPr/>
        </p:nvSpPr>
        <p:spPr>
          <a:xfrm>
            <a:off x="10668000" y="3429000"/>
            <a:ext cx="1590261" cy="3429000"/>
          </a:xfrm>
          <a:prstGeom prst="wedgeRoundRectCallout">
            <a:avLst>
              <a:gd name="adj1" fmla="val -59922"/>
              <a:gd name="adj2" fmla="val 12483"/>
              <a:gd name="adj3" fmla="val 16667"/>
            </a:avLst>
          </a:prstGeom>
          <a:solidFill>
            <a:srgbClr val="FFC0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dirty="0"/>
              <a:t>Golden Tip</a:t>
            </a:r>
          </a:p>
          <a:p>
            <a:pPr marL="0" marR="0" lvl="0" indent="0" algn="ctr" rtl="0">
              <a:spcBef>
                <a:spcPts val="0"/>
              </a:spcBef>
              <a:spcAft>
                <a:spcPts val="0"/>
              </a:spcAft>
              <a:buNone/>
            </a:pPr>
            <a:endParaRPr lang="en-GB" dirty="0"/>
          </a:p>
          <a:p>
            <a:pPr marL="0" marR="0" lvl="0" indent="0" algn="ctr" rtl="0">
              <a:spcBef>
                <a:spcPts val="0"/>
              </a:spcBef>
              <a:spcAft>
                <a:spcPts val="0"/>
              </a:spcAft>
              <a:buNone/>
            </a:pPr>
            <a:r>
              <a:rPr lang="en-GB" dirty="0"/>
              <a:t>Develop means giving more detail in your answers</a:t>
            </a:r>
            <a:endParaRPr dirty="0"/>
          </a:p>
        </p:txBody>
      </p:sp>
      <p:sp>
        <p:nvSpPr>
          <p:cNvPr id="2" name="TextBox 1">
            <a:extLst>
              <a:ext uri="{FF2B5EF4-FFF2-40B4-BE49-F238E27FC236}">
                <a16:creationId xmlns:a16="http://schemas.microsoft.com/office/drawing/2014/main" id="{CB2E6C00-9775-467D-9AC8-E52E461513C0}"/>
              </a:ext>
            </a:extLst>
          </p:cNvPr>
          <p:cNvSpPr txBox="1"/>
          <p:nvPr/>
        </p:nvSpPr>
        <p:spPr>
          <a:xfrm>
            <a:off x="6281530" y="1764415"/>
            <a:ext cx="4161183" cy="6463308"/>
          </a:xfrm>
          <a:prstGeom prst="rect">
            <a:avLst/>
          </a:prstGeom>
          <a:noFill/>
        </p:spPr>
        <p:txBody>
          <a:bodyPr wrap="square" rtlCol="0">
            <a:spAutoFit/>
          </a:bodyPr>
          <a:lstStyle/>
          <a:p>
            <a:r>
              <a:rPr lang="en-GB" u="sng" dirty="0">
                <a:latin typeface="Comic Sans MS" panose="030F0702030302020204" pitchFamily="66" charset="0"/>
              </a:rPr>
              <a:t>Word Mat</a:t>
            </a:r>
          </a:p>
          <a:p>
            <a:r>
              <a:rPr lang="en-GB" dirty="0">
                <a:latin typeface="Comic Sans MS" panose="030F0702030302020204" pitchFamily="66" charset="0"/>
              </a:rPr>
              <a:t>Develop a response to the argument of ‘ It is not possible to “rejoice and be glad” if you are suffering persecution’</a:t>
            </a:r>
          </a:p>
          <a:p>
            <a:endParaRPr lang="en-GB" dirty="0">
              <a:latin typeface="Comic Sans MS" panose="030F0702030302020204" pitchFamily="66" charset="0"/>
            </a:endParaRPr>
          </a:p>
          <a:p>
            <a:r>
              <a:rPr lang="en-GB" dirty="0">
                <a:latin typeface="Comic Sans MS" panose="030F0702030302020204" pitchFamily="66" charset="0"/>
              </a:rPr>
              <a:t>Religious argument </a:t>
            </a: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r>
              <a:rPr lang="en-GB" dirty="0">
                <a:latin typeface="Comic Sans MS" panose="030F0702030302020204" pitchFamily="66" charset="0"/>
              </a:rPr>
              <a:t>Non religious argument </a:t>
            </a: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p:txBody>
      </p:sp>
    </p:spTree>
    <p:extLst>
      <p:ext uri="{BB962C8B-B14F-4D97-AF65-F5344CB8AC3E}">
        <p14:creationId xmlns:p14="http://schemas.microsoft.com/office/powerpoint/2010/main" val="36149944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9"/>
          <p:cNvSpPr txBox="1"/>
          <p:nvPr/>
        </p:nvSpPr>
        <p:spPr>
          <a:xfrm>
            <a:off x="523461" y="344558"/>
            <a:ext cx="11145078" cy="59093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dirty="0">
                <a:solidFill>
                  <a:schemeClr val="dk1"/>
                </a:solidFill>
                <a:latin typeface="Calibri"/>
                <a:ea typeface="Calibri"/>
                <a:cs typeface="Calibri"/>
                <a:sym typeface="Calibri"/>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dirty="0"/>
          </a:p>
        </p:txBody>
      </p:sp>
    </p:spTree>
    <p:extLst>
      <p:ext uri="{BB962C8B-B14F-4D97-AF65-F5344CB8AC3E}">
        <p14:creationId xmlns:p14="http://schemas.microsoft.com/office/powerpoint/2010/main" val="30244006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p:nvPr/>
        </p:nvSpPr>
        <p:spPr>
          <a:xfrm>
            <a:off x="384313" y="331304"/>
            <a:ext cx="5539409" cy="3097696"/>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lang="en-GB" dirty="0">
              <a:solidFill>
                <a:schemeClr val="dk1"/>
              </a:solidFill>
              <a:latin typeface="Comic Sans MS" panose="030F0702030302020204" pitchFamily="66" charset="0"/>
              <a:cs typeface="Calibri"/>
              <a:sym typeface="Calibri"/>
            </a:endParaRPr>
          </a:p>
          <a:p>
            <a:pPr marL="0" marR="0" lvl="0" indent="0" algn="ctr" rtl="0">
              <a:spcBef>
                <a:spcPts val="0"/>
              </a:spcBef>
              <a:spcAft>
                <a:spcPts val="0"/>
              </a:spcAft>
              <a:buNone/>
            </a:pPr>
            <a:r>
              <a:rPr lang="en-GB" dirty="0">
                <a:solidFill>
                  <a:schemeClr val="dk1"/>
                </a:solidFill>
                <a:latin typeface="Comic Sans MS" panose="030F0702030302020204" pitchFamily="66" charset="0"/>
                <a:cs typeface="Calibri"/>
                <a:sym typeface="Calibri"/>
              </a:rPr>
              <a:t>How do Christians help those who are in poverty?</a:t>
            </a: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dirty="0"/>
          </a:p>
        </p:txBody>
      </p:sp>
      <p:sp>
        <p:nvSpPr>
          <p:cNvPr id="138" name="Google Shape;138;p8"/>
          <p:cNvSpPr/>
          <p:nvPr/>
        </p:nvSpPr>
        <p:spPr>
          <a:xfrm>
            <a:off x="92765" y="3611217"/>
            <a:ext cx="6003235" cy="276970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sz="1800" dirty="0">
                <a:solidFill>
                  <a:schemeClr val="dk1"/>
                </a:solidFill>
                <a:latin typeface="Comic Sans MS"/>
                <a:ea typeface="Comic Sans MS"/>
                <a:cs typeface="Comic Sans MS"/>
                <a:sym typeface="Comic Sans MS"/>
              </a:rPr>
              <a:t>What did Jesus say about the rich?</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9" name="Google Shape;139;p8"/>
          <p:cNvSpPr/>
          <p:nvPr/>
        </p:nvSpPr>
        <p:spPr>
          <a:xfrm>
            <a:off x="6149008" y="223989"/>
            <a:ext cx="5287617" cy="1830097"/>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lvl="0"/>
            <a:endParaRPr lang="en-GB" dirty="0">
              <a:latin typeface="Comic Sans MS" panose="030F0702030302020204" pitchFamily="66" charset="0"/>
            </a:endParaRPr>
          </a:p>
          <a:p>
            <a:pPr lvl="0"/>
            <a:r>
              <a:rPr lang="en-GB" dirty="0">
                <a:latin typeface="Comic Sans MS" panose="030F0702030302020204" pitchFamily="66" charset="0"/>
              </a:rPr>
              <a:t>What happens in the parable of the Good Samaritan?</a:t>
            </a: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p:txBody>
      </p:sp>
      <p:sp>
        <p:nvSpPr>
          <p:cNvPr id="140" name="Google Shape;140;p8"/>
          <p:cNvSpPr txBox="1"/>
          <p:nvPr/>
        </p:nvSpPr>
        <p:spPr>
          <a:xfrm>
            <a:off x="6149009" y="3623897"/>
            <a:ext cx="4611756" cy="14772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lang="en-GB"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lang="en-GB" sz="1800"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lang="en-GB"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sz="1800"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141" name="Google Shape;141;p8"/>
          <p:cNvSpPr/>
          <p:nvPr/>
        </p:nvSpPr>
        <p:spPr>
          <a:xfrm>
            <a:off x="10668000" y="3429000"/>
            <a:ext cx="1590261" cy="3429000"/>
          </a:xfrm>
          <a:prstGeom prst="wedgeRoundRectCallout">
            <a:avLst>
              <a:gd name="adj1" fmla="val -59922"/>
              <a:gd name="adj2" fmla="val 12483"/>
              <a:gd name="adj3" fmla="val 16667"/>
            </a:avLst>
          </a:prstGeom>
          <a:solidFill>
            <a:srgbClr val="FFC0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dirty="0"/>
              <a:t>Golden Tip</a:t>
            </a:r>
          </a:p>
          <a:p>
            <a:pPr marL="0" marR="0" lvl="0" indent="0" algn="ctr" rtl="0">
              <a:spcBef>
                <a:spcPts val="0"/>
              </a:spcBef>
              <a:spcAft>
                <a:spcPts val="0"/>
              </a:spcAft>
              <a:buNone/>
            </a:pPr>
            <a:r>
              <a:rPr lang="en-GB" dirty="0"/>
              <a:t>Always give reasons for your opinion.</a:t>
            </a:r>
          </a:p>
        </p:txBody>
      </p:sp>
      <p:sp>
        <p:nvSpPr>
          <p:cNvPr id="2" name="TextBox 1">
            <a:extLst>
              <a:ext uri="{FF2B5EF4-FFF2-40B4-BE49-F238E27FC236}">
                <a16:creationId xmlns:a16="http://schemas.microsoft.com/office/drawing/2014/main" id="{CB2E6C00-9775-467D-9AC8-E52E461513C0}"/>
              </a:ext>
            </a:extLst>
          </p:cNvPr>
          <p:cNvSpPr txBox="1"/>
          <p:nvPr/>
        </p:nvSpPr>
        <p:spPr>
          <a:xfrm>
            <a:off x="6334539" y="2386694"/>
            <a:ext cx="4161183" cy="2308324"/>
          </a:xfrm>
          <a:prstGeom prst="rect">
            <a:avLst/>
          </a:prstGeom>
          <a:noFill/>
        </p:spPr>
        <p:txBody>
          <a:bodyPr wrap="square" rtlCol="0">
            <a:spAutoFit/>
          </a:bodyPr>
          <a:lstStyle/>
          <a:p>
            <a:r>
              <a:rPr lang="en-GB" u="sng" dirty="0">
                <a:latin typeface="Comic Sans MS" panose="030F0702030302020204" pitchFamily="66" charset="0"/>
              </a:rPr>
              <a:t>Word Mat</a:t>
            </a:r>
          </a:p>
          <a:p>
            <a:endParaRPr lang="en-GB" u="sng" dirty="0">
              <a:latin typeface="Comic Sans MS" panose="030F0702030302020204" pitchFamily="66" charset="0"/>
            </a:endParaRPr>
          </a:p>
          <a:p>
            <a:r>
              <a:rPr lang="en-GB" dirty="0">
                <a:latin typeface="Comic Sans MS" panose="030F0702030302020204" pitchFamily="66" charset="0"/>
              </a:rPr>
              <a:t>Write a paragraph either supporting or against the statement ‘ Religious Charities should just concentrate on emergency aid’ Include a Christian teaching in your answer.</a:t>
            </a:r>
          </a:p>
          <a:p>
            <a:endParaRPr lang="en-GB" dirty="0">
              <a:latin typeface="Comic Sans MS" panose="030F0702030302020204" pitchFamily="66" charset="0"/>
            </a:endParaRPr>
          </a:p>
        </p:txBody>
      </p:sp>
    </p:spTree>
    <p:extLst>
      <p:ext uri="{BB962C8B-B14F-4D97-AF65-F5344CB8AC3E}">
        <p14:creationId xmlns:p14="http://schemas.microsoft.com/office/powerpoint/2010/main" val="722428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9"/>
          <p:cNvSpPr txBox="1"/>
          <p:nvPr/>
        </p:nvSpPr>
        <p:spPr>
          <a:xfrm>
            <a:off x="523461" y="344558"/>
            <a:ext cx="11145078" cy="59093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dirty="0">
                <a:solidFill>
                  <a:schemeClr val="dk1"/>
                </a:solidFill>
                <a:latin typeface="Calibri"/>
                <a:ea typeface="Calibri"/>
                <a:cs typeface="Calibri"/>
                <a:sym typeface="Calibri"/>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dirty="0"/>
          </a:p>
        </p:txBody>
      </p:sp>
    </p:spTree>
    <p:extLst>
      <p:ext uri="{BB962C8B-B14F-4D97-AF65-F5344CB8AC3E}">
        <p14:creationId xmlns:p14="http://schemas.microsoft.com/office/powerpoint/2010/main" val="232295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909F0-DC29-46F5-815A-27778E1358BC}"/>
              </a:ext>
            </a:extLst>
          </p:cNvPr>
          <p:cNvSpPr>
            <a:spLocks noGrp="1"/>
          </p:cNvSpPr>
          <p:nvPr>
            <p:ph type="title"/>
          </p:nvPr>
        </p:nvSpPr>
        <p:spPr>
          <a:xfrm>
            <a:off x="493645" y="214200"/>
            <a:ext cx="10515600" cy="721553"/>
          </a:xfrm>
          <a:solidFill>
            <a:srgbClr val="FFC000"/>
          </a:solidFill>
        </p:spPr>
        <p:txBody>
          <a:bodyPr>
            <a:normAutofit fontScale="90000"/>
          </a:bodyPr>
          <a:lstStyle/>
          <a:p>
            <a:r>
              <a:rPr lang="en-GB" dirty="0"/>
              <a:t>Golden glossary for Islamic beliefs and practices..</a:t>
            </a:r>
          </a:p>
        </p:txBody>
      </p:sp>
      <p:sp>
        <p:nvSpPr>
          <p:cNvPr id="3" name="TextBox 2">
            <a:extLst>
              <a:ext uri="{FF2B5EF4-FFF2-40B4-BE49-F238E27FC236}">
                <a16:creationId xmlns:a16="http://schemas.microsoft.com/office/drawing/2014/main" id="{19F29F98-779A-49A7-845E-FBAC8B50CAB6}"/>
              </a:ext>
            </a:extLst>
          </p:cNvPr>
          <p:cNvSpPr txBox="1"/>
          <p:nvPr/>
        </p:nvSpPr>
        <p:spPr>
          <a:xfrm>
            <a:off x="543339" y="1563757"/>
            <a:ext cx="4903304" cy="5262979"/>
          </a:xfrm>
          <a:prstGeom prst="rect">
            <a:avLst/>
          </a:prstGeom>
          <a:noFill/>
        </p:spPr>
        <p:txBody>
          <a:bodyPr wrap="square" rtlCol="0">
            <a:spAutoFit/>
          </a:bodyPr>
          <a:lstStyle/>
          <a:p>
            <a:r>
              <a:rPr lang="en-GB" sz="1400" u="sng" dirty="0">
                <a:latin typeface="Comic Sans MS" panose="030F0702030302020204" pitchFamily="66" charset="0"/>
              </a:rPr>
              <a:t>The Sacraments: Baptism</a:t>
            </a:r>
          </a:p>
          <a:p>
            <a:endParaRPr lang="en-GB" sz="1400" dirty="0">
              <a:latin typeface="Comic Sans MS" panose="030F0702030302020204" pitchFamily="66" charset="0"/>
            </a:endParaRPr>
          </a:p>
          <a:p>
            <a:r>
              <a:rPr lang="en-GB" sz="1400" dirty="0">
                <a:latin typeface="Comic Sans MS" panose="030F0702030302020204" pitchFamily="66" charset="0"/>
              </a:rPr>
              <a:t>Sacraments: rites and rituals through which the believer receives a special gift of grace; for Catholics, Anglicans and many Protestants, sacraments are ‘outwards signs’ of ‘inward grace’</a:t>
            </a:r>
          </a:p>
          <a:p>
            <a:endParaRPr lang="en-GB" sz="1400" dirty="0">
              <a:latin typeface="Comic Sans MS" panose="030F0702030302020204" pitchFamily="66" charset="0"/>
            </a:endParaRPr>
          </a:p>
          <a:p>
            <a:r>
              <a:rPr lang="en-GB" sz="1400" dirty="0">
                <a:latin typeface="Comic Sans MS" panose="030F0702030302020204" pitchFamily="66" charset="0"/>
              </a:rPr>
              <a:t>Baptism:  the ritual through which people become members of the Church; baptism involves the use of water as symbol of the washing away of sin</a:t>
            </a:r>
          </a:p>
          <a:p>
            <a:endParaRPr lang="en-GB" sz="1400" dirty="0">
              <a:latin typeface="Comic Sans MS" panose="030F0702030302020204" pitchFamily="66" charset="0"/>
            </a:endParaRPr>
          </a:p>
          <a:p>
            <a:r>
              <a:rPr lang="en-GB" sz="1400" dirty="0">
                <a:latin typeface="Comic Sans MS" panose="030F0702030302020204" pitchFamily="66" charset="0"/>
              </a:rPr>
              <a:t>Protestant: a branch of Christianity, originally Protestants were called by that name because they protested the Catholic Church. </a:t>
            </a:r>
          </a:p>
          <a:p>
            <a:endParaRPr lang="en-GB" sz="1400" dirty="0">
              <a:latin typeface="Comic Sans MS" panose="030F0702030302020204" pitchFamily="66" charset="0"/>
            </a:endParaRPr>
          </a:p>
          <a:p>
            <a:r>
              <a:rPr lang="en-GB" sz="1400" dirty="0">
                <a:latin typeface="Comic Sans MS" panose="030F0702030302020204" pitchFamily="66" charset="0"/>
              </a:rPr>
              <a:t>Believers baptism: initiation into the Church, by immersion in water, of people old enough to understand the ceremony/rites and willing to live a Christian life.</a:t>
            </a:r>
          </a:p>
          <a:p>
            <a:endParaRPr lang="en-GB" sz="1400" dirty="0">
              <a:latin typeface="Comic Sans MS" panose="030F0702030302020204" pitchFamily="66" charset="0"/>
            </a:endParaRPr>
          </a:p>
          <a:p>
            <a:r>
              <a:rPr lang="en-GB" sz="1400" dirty="0">
                <a:latin typeface="Comic Sans MS" panose="030F0702030302020204" pitchFamily="66" charset="0"/>
              </a:rPr>
              <a:t>Infant baptism:  the ritual through which babies and young children become members of the Church, where promises are taken on their behalf by adults; the infant is freed from sin ad introduced to the Christian community. </a:t>
            </a:r>
          </a:p>
        </p:txBody>
      </p:sp>
      <p:sp>
        <p:nvSpPr>
          <p:cNvPr id="4" name="TextBox 3">
            <a:extLst>
              <a:ext uri="{FF2B5EF4-FFF2-40B4-BE49-F238E27FC236}">
                <a16:creationId xmlns:a16="http://schemas.microsoft.com/office/drawing/2014/main" id="{9CDB0D6C-A42A-41D8-9C73-2DED43FCFC00}"/>
              </a:ext>
            </a:extLst>
          </p:cNvPr>
          <p:cNvSpPr txBox="1"/>
          <p:nvPr/>
        </p:nvSpPr>
        <p:spPr>
          <a:xfrm>
            <a:off x="5751445" y="1166842"/>
            <a:ext cx="2769704" cy="4524315"/>
          </a:xfrm>
          <a:prstGeom prst="rect">
            <a:avLst/>
          </a:prstGeom>
          <a:noFill/>
        </p:spPr>
        <p:txBody>
          <a:bodyPr wrap="square" rtlCol="0">
            <a:spAutoFit/>
          </a:bodyPr>
          <a:lstStyle/>
          <a:p>
            <a:r>
              <a:rPr lang="en-GB" sz="1400" u="sng" dirty="0">
                <a:latin typeface="Comic Sans MS" panose="030F0702030302020204" pitchFamily="66" charset="0"/>
              </a:rPr>
              <a:t>Holy Communion</a:t>
            </a:r>
          </a:p>
          <a:p>
            <a:endParaRPr lang="en-GB" sz="1400" u="sng" dirty="0"/>
          </a:p>
          <a:p>
            <a:r>
              <a:rPr lang="en-GB" sz="1400" dirty="0">
                <a:latin typeface="Comic Sans MS" panose="030F0702030302020204" pitchFamily="66" charset="0"/>
              </a:rPr>
              <a:t>Holy Communion (Eucharist): A celebration of thanks towards Jesus for his sacrifice of his life and his resurrection. Christians use bread and wine which represent his body and his blood sacrificed for people. </a:t>
            </a:r>
          </a:p>
          <a:p>
            <a:r>
              <a:rPr lang="en-GB" sz="1400" dirty="0">
                <a:latin typeface="Comic Sans MS" panose="030F0702030302020204" pitchFamily="66" charset="0"/>
              </a:rPr>
              <a:t>Also called Mass, Lord’s Supper,  Breaking of the Bread and divine liturgy. Christians believe that the belief in this means that your sins are forgiven.</a:t>
            </a:r>
          </a:p>
          <a:p>
            <a:endParaRPr lang="en-GB" sz="1400" dirty="0">
              <a:latin typeface="Comic Sans MS" panose="030F0702030302020204" pitchFamily="66" charset="0"/>
            </a:endParaRPr>
          </a:p>
          <a:p>
            <a:r>
              <a:rPr lang="en-GB" sz="1400" dirty="0">
                <a:latin typeface="Comic Sans MS" panose="030F0702030302020204" pitchFamily="66" charset="0"/>
              </a:rPr>
              <a:t>Eucharist: Greek word means thanks giving.</a:t>
            </a:r>
          </a:p>
          <a:p>
            <a:endParaRPr lang="en-GB" u="sng" dirty="0"/>
          </a:p>
          <a:p>
            <a:r>
              <a:rPr lang="en-GB" u="sng" dirty="0"/>
              <a:t> </a:t>
            </a:r>
          </a:p>
        </p:txBody>
      </p:sp>
      <p:sp>
        <p:nvSpPr>
          <p:cNvPr id="5" name="TextBox 4">
            <a:extLst>
              <a:ext uri="{FF2B5EF4-FFF2-40B4-BE49-F238E27FC236}">
                <a16:creationId xmlns:a16="http://schemas.microsoft.com/office/drawing/2014/main" id="{D27680F1-F12F-48B5-8549-253B735438C1}"/>
              </a:ext>
            </a:extLst>
          </p:cNvPr>
          <p:cNvSpPr txBox="1"/>
          <p:nvPr/>
        </p:nvSpPr>
        <p:spPr>
          <a:xfrm>
            <a:off x="9024730" y="1166842"/>
            <a:ext cx="2329070" cy="1384995"/>
          </a:xfrm>
          <a:prstGeom prst="rect">
            <a:avLst/>
          </a:prstGeom>
          <a:noFill/>
        </p:spPr>
        <p:txBody>
          <a:bodyPr wrap="square" rtlCol="0">
            <a:spAutoFit/>
          </a:bodyPr>
          <a:lstStyle/>
          <a:p>
            <a:r>
              <a:rPr lang="en-GB" sz="1400" u="sng" dirty="0">
                <a:latin typeface="Comic Sans MS" panose="030F0702030302020204" pitchFamily="66" charset="0"/>
              </a:rPr>
              <a:t>Pilgrimage</a:t>
            </a:r>
          </a:p>
          <a:p>
            <a:endParaRPr lang="en-GB" sz="1400" dirty="0">
              <a:latin typeface="Comic Sans MS" panose="030F0702030302020204" pitchFamily="66" charset="0"/>
            </a:endParaRPr>
          </a:p>
          <a:p>
            <a:r>
              <a:rPr lang="en-GB" sz="1400" dirty="0">
                <a:latin typeface="Comic Sans MS" panose="030F0702030302020204" pitchFamily="66" charset="0"/>
              </a:rPr>
              <a:t>Pilgrimage:  A religious journey made by a believer to a Holy site, i.e. Lourdes or Iona.</a:t>
            </a:r>
            <a:endParaRPr lang="en-GB" dirty="0"/>
          </a:p>
        </p:txBody>
      </p:sp>
      <p:sp>
        <p:nvSpPr>
          <p:cNvPr id="6" name="TextBox 5">
            <a:extLst>
              <a:ext uri="{FF2B5EF4-FFF2-40B4-BE49-F238E27FC236}">
                <a16:creationId xmlns:a16="http://schemas.microsoft.com/office/drawing/2014/main" id="{5AABE452-7F00-4B9E-9DBE-1C810DAC837A}"/>
              </a:ext>
            </a:extLst>
          </p:cNvPr>
          <p:cNvSpPr txBox="1"/>
          <p:nvPr/>
        </p:nvSpPr>
        <p:spPr>
          <a:xfrm>
            <a:off x="8931964" y="2782926"/>
            <a:ext cx="3167270" cy="3323987"/>
          </a:xfrm>
          <a:prstGeom prst="rect">
            <a:avLst/>
          </a:prstGeom>
          <a:noFill/>
        </p:spPr>
        <p:txBody>
          <a:bodyPr wrap="square" rtlCol="0">
            <a:spAutoFit/>
          </a:bodyPr>
          <a:lstStyle/>
          <a:p>
            <a:r>
              <a:rPr lang="en-GB" sz="1400" u="sng" dirty="0">
                <a:latin typeface="Comic Sans MS" panose="030F0702030302020204" pitchFamily="66" charset="0"/>
              </a:rPr>
              <a:t>Celebrating Festivals</a:t>
            </a:r>
          </a:p>
          <a:p>
            <a:endParaRPr lang="en-GB" sz="1400" u="sng" dirty="0">
              <a:latin typeface="Comic Sans MS" panose="030F0702030302020204" pitchFamily="66" charset="0"/>
            </a:endParaRPr>
          </a:p>
          <a:p>
            <a:r>
              <a:rPr lang="en-GB" sz="1400" dirty="0">
                <a:latin typeface="Comic Sans MS" panose="030F0702030302020204" pitchFamily="66" charset="0"/>
              </a:rPr>
              <a:t>Festivals: celebration for religious reasons. </a:t>
            </a:r>
          </a:p>
          <a:p>
            <a:endParaRPr lang="en-GB" sz="1400" dirty="0">
              <a:latin typeface="Comic Sans MS" panose="030F0702030302020204" pitchFamily="66" charset="0"/>
            </a:endParaRPr>
          </a:p>
          <a:p>
            <a:r>
              <a:rPr lang="en-GB" sz="1400" dirty="0">
                <a:latin typeface="Comic Sans MS" panose="030F0702030302020204" pitchFamily="66" charset="0"/>
              </a:rPr>
              <a:t>Christmas: The birth of Jesus Christ and the idea of God’s incarnation. 25</a:t>
            </a:r>
            <a:r>
              <a:rPr lang="en-GB" sz="1400" baseline="30000" dirty="0">
                <a:latin typeface="Comic Sans MS" panose="030F0702030302020204" pitchFamily="66" charset="0"/>
              </a:rPr>
              <a:t>th</a:t>
            </a:r>
            <a:r>
              <a:rPr lang="en-GB" sz="1400" dirty="0">
                <a:latin typeface="Comic Sans MS" panose="030F0702030302020204" pitchFamily="66" charset="0"/>
              </a:rPr>
              <a:t> of December. It also remembers the visit of the three wise men.</a:t>
            </a:r>
          </a:p>
          <a:p>
            <a:endParaRPr lang="en-GB" sz="1400" dirty="0">
              <a:latin typeface="Comic Sans MS" panose="030F0702030302020204" pitchFamily="66" charset="0"/>
            </a:endParaRPr>
          </a:p>
          <a:p>
            <a:r>
              <a:rPr lang="en-GB" sz="1400" dirty="0">
                <a:latin typeface="Comic Sans MS" panose="030F0702030302020204" pitchFamily="66" charset="0"/>
              </a:rPr>
              <a:t>Easter: The celebration remembering the death and resurrection of Jesus</a:t>
            </a:r>
          </a:p>
          <a:p>
            <a:endParaRPr lang="en-GB" sz="1400" u="sng" dirty="0">
              <a:latin typeface="Comic Sans MS" panose="030F0702030302020204" pitchFamily="66" charset="0"/>
            </a:endParaRPr>
          </a:p>
        </p:txBody>
      </p:sp>
      <p:sp>
        <p:nvSpPr>
          <p:cNvPr id="7" name="TextBox 6">
            <a:extLst>
              <a:ext uri="{FF2B5EF4-FFF2-40B4-BE49-F238E27FC236}">
                <a16:creationId xmlns:a16="http://schemas.microsoft.com/office/drawing/2014/main" id="{353BA692-780C-4C87-A788-344920A8B2EA}"/>
              </a:ext>
            </a:extLst>
          </p:cNvPr>
          <p:cNvSpPr txBox="1"/>
          <p:nvPr/>
        </p:nvSpPr>
        <p:spPr>
          <a:xfrm>
            <a:off x="5512906" y="5474249"/>
            <a:ext cx="2657062" cy="1169551"/>
          </a:xfrm>
          <a:prstGeom prst="rect">
            <a:avLst/>
          </a:prstGeom>
          <a:noFill/>
        </p:spPr>
        <p:txBody>
          <a:bodyPr wrap="square" rtlCol="0">
            <a:spAutoFit/>
          </a:bodyPr>
          <a:lstStyle/>
          <a:p>
            <a:r>
              <a:rPr lang="en-GB" sz="1400" u="sng" dirty="0">
                <a:latin typeface="Comic Sans MS" panose="030F0702030302020204" pitchFamily="66" charset="0"/>
              </a:rPr>
              <a:t>The role of the Church</a:t>
            </a:r>
          </a:p>
          <a:p>
            <a:endParaRPr lang="en-GB" sz="1400" u="sng" dirty="0">
              <a:latin typeface="Comic Sans MS" panose="030F0702030302020204" pitchFamily="66" charset="0"/>
            </a:endParaRPr>
          </a:p>
          <a:p>
            <a:r>
              <a:rPr lang="en-GB" sz="1400" dirty="0">
                <a:latin typeface="Comic Sans MS" panose="030F0702030302020204" pitchFamily="66" charset="0"/>
              </a:rPr>
              <a:t>The building of Christian worship. Also referred to a group of Christians. </a:t>
            </a:r>
          </a:p>
        </p:txBody>
      </p:sp>
      <p:sp>
        <p:nvSpPr>
          <p:cNvPr id="8" name="TextBox 7">
            <a:extLst>
              <a:ext uri="{FF2B5EF4-FFF2-40B4-BE49-F238E27FC236}">
                <a16:creationId xmlns:a16="http://schemas.microsoft.com/office/drawing/2014/main" id="{AFC2BEC4-02E1-4065-A7F6-3F71A8B5DC80}"/>
              </a:ext>
            </a:extLst>
          </p:cNvPr>
          <p:cNvSpPr txBox="1"/>
          <p:nvPr/>
        </p:nvSpPr>
        <p:spPr>
          <a:xfrm>
            <a:off x="8825950" y="5909537"/>
            <a:ext cx="3246779" cy="738664"/>
          </a:xfrm>
          <a:prstGeom prst="rect">
            <a:avLst/>
          </a:prstGeom>
          <a:noFill/>
        </p:spPr>
        <p:txBody>
          <a:bodyPr wrap="square" rtlCol="0">
            <a:spAutoFit/>
          </a:bodyPr>
          <a:lstStyle/>
          <a:p>
            <a:r>
              <a:rPr lang="en-GB" sz="1400" u="sng" dirty="0">
                <a:latin typeface="Comic Sans MS" panose="030F0702030302020204" pitchFamily="66" charset="0"/>
              </a:rPr>
              <a:t>Street Pastors</a:t>
            </a:r>
            <a:endParaRPr lang="en-GB" dirty="0"/>
          </a:p>
          <a:p>
            <a:r>
              <a:rPr lang="en-GB" sz="1400" dirty="0"/>
              <a:t>Agape- Selfless, sacrificial, unconditional love. Word used in the bible. </a:t>
            </a:r>
          </a:p>
        </p:txBody>
      </p:sp>
    </p:spTree>
    <p:extLst>
      <p:ext uri="{BB962C8B-B14F-4D97-AF65-F5344CB8AC3E}">
        <p14:creationId xmlns:p14="http://schemas.microsoft.com/office/powerpoint/2010/main" val="1445957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90735-2F68-4789-995B-5CA8B030578B}"/>
              </a:ext>
            </a:extLst>
          </p:cNvPr>
          <p:cNvSpPr>
            <a:spLocks noGrp="1"/>
          </p:cNvSpPr>
          <p:nvPr>
            <p:ph type="title"/>
          </p:nvPr>
        </p:nvSpPr>
        <p:spPr>
          <a:xfrm>
            <a:off x="838200" y="365126"/>
            <a:ext cx="10515600" cy="748058"/>
          </a:xfrm>
          <a:solidFill>
            <a:srgbClr val="FFC000"/>
          </a:solidFill>
        </p:spPr>
        <p:txBody>
          <a:bodyPr>
            <a:normAutofit fontScale="90000"/>
          </a:bodyPr>
          <a:lstStyle/>
          <a:p>
            <a:r>
              <a:rPr lang="en-GB" dirty="0"/>
              <a:t>Golden glossary for Islamic beliefs and practices..</a:t>
            </a:r>
          </a:p>
        </p:txBody>
      </p:sp>
      <p:sp>
        <p:nvSpPr>
          <p:cNvPr id="3" name="TextBox 2">
            <a:extLst>
              <a:ext uri="{FF2B5EF4-FFF2-40B4-BE49-F238E27FC236}">
                <a16:creationId xmlns:a16="http://schemas.microsoft.com/office/drawing/2014/main" id="{01AB351C-CE1B-426D-8229-A2A18BAD8D4D}"/>
              </a:ext>
            </a:extLst>
          </p:cNvPr>
          <p:cNvSpPr txBox="1"/>
          <p:nvPr/>
        </p:nvSpPr>
        <p:spPr>
          <a:xfrm>
            <a:off x="477078" y="1669774"/>
            <a:ext cx="3207026" cy="3600986"/>
          </a:xfrm>
          <a:prstGeom prst="rect">
            <a:avLst/>
          </a:prstGeom>
          <a:noFill/>
        </p:spPr>
        <p:txBody>
          <a:bodyPr wrap="square" rtlCol="0">
            <a:spAutoFit/>
          </a:bodyPr>
          <a:lstStyle/>
          <a:p>
            <a:r>
              <a:rPr lang="en-GB" sz="1400" u="sng" dirty="0">
                <a:latin typeface="Comic Sans MS" panose="030F0702030302020204" pitchFamily="66" charset="0"/>
              </a:rPr>
              <a:t>The place of mission and evangelism</a:t>
            </a:r>
          </a:p>
          <a:p>
            <a:endParaRPr lang="en-GB" u="sng" dirty="0">
              <a:latin typeface="Comic Sans MS" panose="030F0702030302020204" pitchFamily="66" charset="0"/>
            </a:endParaRPr>
          </a:p>
          <a:p>
            <a:r>
              <a:rPr lang="en-GB" sz="1400" dirty="0">
                <a:latin typeface="Comic Sans MS" panose="030F0702030302020204" pitchFamily="66" charset="0"/>
              </a:rPr>
              <a:t>Mission: A duty for every Christian to go out and spread their faith.</a:t>
            </a:r>
          </a:p>
          <a:p>
            <a:endParaRPr lang="en-GB" sz="1400" dirty="0">
              <a:latin typeface="Comic Sans MS" panose="030F0702030302020204" pitchFamily="66" charset="0"/>
            </a:endParaRPr>
          </a:p>
          <a:p>
            <a:r>
              <a:rPr lang="en-GB" sz="1400" dirty="0">
                <a:latin typeface="Comic Sans MS" panose="030F0702030302020204" pitchFamily="66" charset="0"/>
              </a:rPr>
              <a:t>The Great Commission: The instruction/order given by Jesus to spread the message of Christianity.</a:t>
            </a:r>
          </a:p>
          <a:p>
            <a:endParaRPr lang="en-GB" sz="1400" dirty="0">
              <a:latin typeface="Comic Sans MS" panose="030F0702030302020204" pitchFamily="66" charset="0"/>
            </a:endParaRPr>
          </a:p>
          <a:p>
            <a:r>
              <a:rPr lang="en-GB" sz="1400" dirty="0">
                <a:latin typeface="Comic Sans MS" panose="030F0702030302020204" pitchFamily="66" charset="0"/>
              </a:rPr>
              <a:t>Missionary: A person sent to spread the message of Christianity.</a:t>
            </a:r>
          </a:p>
          <a:p>
            <a:endParaRPr lang="en-GB" sz="1400" dirty="0">
              <a:latin typeface="Comic Sans MS" panose="030F0702030302020204" pitchFamily="66" charset="0"/>
            </a:endParaRPr>
          </a:p>
          <a:p>
            <a:r>
              <a:rPr lang="en-GB" sz="1400" dirty="0">
                <a:latin typeface="Comic Sans MS" panose="030F0702030302020204" pitchFamily="66" charset="0"/>
              </a:rPr>
              <a:t>Evangelism: Spreading the Christian message by public preaching or personal witness.</a:t>
            </a:r>
          </a:p>
          <a:p>
            <a:endParaRPr lang="en-GB" sz="1400" dirty="0">
              <a:latin typeface="Comic Sans MS" panose="030F0702030302020204" pitchFamily="66" charset="0"/>
            </a:endParaRPr>
          </a:p>
        </p:txBody>
      </p:sp>
      <p:sp>
        <p:nvSpPr>
          <p:cNvPr id="4" name="TextBox 3">
            <a:extLst>
              <a:ext uri="{FF2B5EF4-FFF2-40B4-BE49-F238E27FC236}">
                <a16:creationId xmlns:a16="http://schemas.microsoft.com/office/drawing/2014/main" id="{641E75FA-9E48-40EE-93EF-3963C76AF801}"/>
              </a:ext>
            </a:extLst>
          </p:cNvPr>
          <p:cNvSpPr txBox="1"/>
          <p:nvPr/>
        </p:nvSpPr>
        <p:spPr>
          <a:xfrm>
            <a:off x="5049079" y="1849686"/>
            <a:ext cx="3975652" cy="2031325"/>
          </a:xfrm>
          <a:prstGeom prst="rect">
            <a:avLst/>
          </a:prstGeom>
          <a:noFill/>
        </p:spPr>
        <p:txBody>
          <a:bodyPr wrap="square" rtlCol="0">
            <a:spAutoFit/>
          </a:bodyPr>
          <a:lstStyle/>
          <a:p>
            <a:r>
              <a:rPr lang="en-GB" sz="1400" u="sng" dirty="0">
                <a:latin typeface="Comic Sans MS" panose="030F0702030302020204" pitchFamily="66" charset="0"/>
              </a:rPr>
              <a:t>The importance of the worldwide Church</a:t>
            </a:r>
          </a:p>
          <a:p>
            <a:endParaRPr lang="en-GB" sz="1400" u="sng" dirty="0">
              <a:latin typeface="Comic Sans MS" panose="030F0702030302020204" pitchFamily="66" charset="0"/>
            </a:endParaRPr>
          </a:p>
          <a:p>
            <a:r>
              <a:rPr lang="en-GB" sz="1400" dirty="0">
                <a:latin typeface="Comic Sans MS" panose="030F0702030302020204" pitchFamily="66" charset="0"/>
              </a:rPr>
              <a:t>Reconciliation: A sacrament (duty) in the Catholic Church; also the restoring of harmony after relationship have broken down.</a:t>
            </a:r>
          </a:p>
          <a:p>
            <a:endParaRPr lang="en-GB" sz="1400" dirty="0">
              <a:latin typeface="Comic Sans MS" panose="030F0702030302020204" pitchFamily="66" charset="0"/>
            </a:endParaRPr>
          </a:p>
          <a:p>
            <a:r>
              <a:rPr lang="en-GB" sz="1400" dirty="0">
                <a:latin typeface="Comic Sans MS" panose="030F0702030302020204" pitchFamily="66" charset="0"/>
              </a:rPr>
              <a:t>Persecution: Hostility and ill treatment especially because of race, or political  or religious beliefs.</a:t>
            </a:r>
          </a:p>
        </p:txBody>
      </p:sp>
    </p:spTree>
    <p:extLst>
      <p:ext uri="{BB962C8B-B14F-4D97-AF65-F5344CB8AC3E}">
        <p14:creationId xmlns:p14="http://schemas.microsoft.com/office/powerpoint/2010/main" val="1707245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p:nvPr/>
        </p:nvSpPr>
        <p:spPr>
          <a:xfrm>
            <a:off x="236883" y="357807"/>
            <a:ext cx="5539409" cy="3097696"/>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dirty="0">
              <a:solidFill>
                <a:schemeClr val="dk1"/>
              </a:solidFill>
              <a:latin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sym typeface="Comic Sans MS"/>
            </a:endParaRPr>
          </a:p>
          <a:p>
            <a:pPr marL="0" marR="0" lvl="0" indent="0" algn="ctr" rtl="0">
              <a:spcBef>
                <a:spcPts val="0"/>
              </a:spcBef>
              <a:spcAft>
                <a:spcPts val="0"/>
              </a:spcAft>
              <a:buNone/>
            </a:pPr>
            <a:endParaRPr dirty="0"/>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r>
              <a:rPr lang="en-GB" sz="1800" dirty="0">
                <a:solidFill>
                  <a:schemeClr val="dk1"/>
                </a:solidFill>
                <a:latin typeface="Calibri"/>
                <a:ea typeface="Calibri"/>
                <a:cs typeface="Calibri"/>
                <a:sym typeface="Calibri"/>
              </a:rPr>
              <a:t> </a:t>
            </a:r>
          </a:p>
          <a:p>
            <a:pPr marL="0" marR="0" lvl="0" indent="0" algn="ctr" rtl="0">
              <a:spcBef>
                <a:spcPts val="0"/>
              </a:spcBef>
              <a:spcAft>
                <a:spcPts val="0"/>
              </a:spcAft>
              <a:buNone/>
            </a:pPr>
            <a:r>
              <a:rPr lang="en-GB" sz="1800" dirty="0">
                <a:solidFill>
                  <a:schemeClr val="dk1"/>
                </a:solidFill>
                <a:latin typeface="Comic Sans MS" panose="030F0702030302020204" pitchFamily="66" charset="0"/>
                <a:ea typeface="Calibri"/>
                <a:cs typeface="Calibri"/>
                <a:sym typeface="Calibri"/>
              </a:rPr>
              <a:t>What is liturgical worship?</a:t>
            </a:r>
          </a:p>
          <a:p>
            <a:pPr marL="0" marR="0" lvl="0" indent="0" algn="ctr" rtl="0">
              <a:spcBef>
                <a:spcPts val="0"/>
              </a:spcBef>
              <a:spcAft>
                <a:spcPts val="0"/>
              </a:spcAft>
              <a:buNone/>
            </a:pPr>
            <a:endParaRPr lang="en-GB" dirty="0">
              <a:solidFill>
                <a:schemeClr val="dk1"/>
              </a:solidFill>
              <a:latin typeface="Comic Sans MS" panose="030F0702030302020204" pitchFamily="66" charset="0"/>
              <a:cs typeface="Calibri"/>
              <a:sym typeface="Calibri"/>
            </a:endParaRPr>
          </a:p>
          <a:p>
            <a:pPr marL="0" marR="0" lvl="0" indent="0" algn="ctr" rtl="0">
              <a:spcBef>
                <a:spcPts val="0"/>
              </a:spcBef>
              <a:spcAft>
                <a:spcPts val="0"/>
              </a:spcAft>
              <a:buNone/>
            </a:pPr>
            <a:endParaRPr lang="en-GB" dirty="0">
              <a:solidFill>
                <a:schemeClr val="dk1"/>
              </a:solidFill>
              <a:latin typeface="Comic Sans MS" panose="030F0702030302020204" pitchFamily="66" charset="0"/>
              <a:cs typeface="Calibri"/>
              <a:sym typeface="Calibri"/>
            </a:endParaRPr>
          </a:p>
          <a:p>
            <a:pPr marL="0" marR="0" lvl="0" indent="0" algn="ctr" rtl="0">
              <a:spcBef>
                <a:spcPts val="0"/>
              </a:spcBef>
              <a:spcAft>
                <a:spcPts val="0"/>
              </a:spcAft>
              <a:buNone/>
            </a:pPr>
            <a:endParaRPr lang="en-GB" dirty="0">
              <a:solidFill>
                <a:schemeClr val="dk1"/>
              </a:solidFill>
              <a:latin typeface="Comic Sans MS" panose="030F0702030302020204" pitchFamily="66" charset="0"/>
              <a:cs typeface="Calibri"/>
              <a:sym typeface="Calibri"/>
            </a:endParaRPr>
          </a:p>
          <a:p>
            <a:pPr lvl="0" algn="ctr"/>
            <a:r>
              <a:rPr lang="en-GB" dirty="0">
                <a:solidFill>
                  <a:schemeClr val="dk1"/>
                </a:solidFill>
                <a:latin typeface="Comic Sans MS" panose="030F0702030302020204" pitchFamily="66" charset="0"/>
                <a:cs typeface="Calibri"/>
                <a:sym typeface="Calibri"/>
              </a:rPr>
              <a:t>How do Christians practice informal worship?</a:t>
            </a:r>
          </a:p>
          <a:p>
            <a:pPr marL="0" marR="0" lvl="0" indent="0" algn="ctr" rtl="0">
              <a:spcBef>
                <a:spcPts val="0"/>
              </a:spcBef>
              <a:spcAft>
                <a:spcPts val="0"/>
              </a:spcAft>
              <a:buNone/>
            </a:pPr>
            <a:endParaRPr lang="en-GB" dirty="0">
              <a:solidFill>
                <a:schemeClr val="dk1"/>
              </a:solidFill>
              <a:latin typeface="Comic Sans MS" panose="030F0702030302020204" pitchFamily="66" charset="0"/>
              <a:cs typeface="Calibri"/>
              <a:sym typeface="Calibri"/>
            </a:endParaRPr>
          </a:p>
          <a:p>
            <a:pPr marL="0" marR="0" lvl="0" indent="0" algn="ctr" rtl="0">
              <a:spcBef>
                <a:spcPts val="0"/>
              </a:spcBef>
              <a:spcAft>
                <a:spcPts val="0"/>
              </a:spcAft>
              <a:buNone/>
            </a:pPr>
            <a:endParaRPr lang="en-GB" dirty="0">
              <a:solidFill>
                <a:schemeClr val="dk1"/>
              </a:solidFill>
              <a:latin typeface="Comic Sans MS" panose="030F0702030302020204" pitchFamily="66" charset="0"/>
              <a:cs typeface="Calibri"/>
              <a:sym typeface="Calibri"/>
            </a:endParaRPr>
          </a:p>
          <a:p>
            <a:pPr marL="0" marR="0" lvl="0" indent="0" algn="ctr" rtl="0">
              <a:spcBef>
                <a:spcPts val="0"/>
              </a:spcBef>
              <a:spcAft>
                <a:spcPts val="0"/>
              </a:spcAft>
              <a:buNone/>
            </a:pPr>
            <a:endParaRPr lang="en-GB" dirty="0">
              <a:solidFill>
                <a:schemeClr val="dk1"/>
              </a:solidFill>
              <a:latin typeface="Comic Sans MS" panose="030F0702030302020204" pitchFamily="66" charset="0"/>
              <a:cs typeface="Calibri"/>
              <a:sym typeface="Calibri"/>
            </a:endParaRPr>
          </a:p>
          <a:p>
            <a:pPr lvl="0" algn="ctr"/>
            <a:r>
              <a:rPr lang="en-GB" dirty="0">
                <a:solidFill>
                  <a:schemeClr val="dk1"/>
                </a:solidFill>
                <a:latin typeface="Comic Sans MS" panose="030F0702030302020204" pitchFamily="66" charset="0"/>
                <a:cs typeface="Calibri"/>
                <a:sym typeface="Calibri"/>
              </a:rPr>
              <a:t>Why is it important for Christians</a:t>
            </a:r>
          </a:p>
          <a:p>
            <a:pPr marL="0" marR="0" lvl="0" indent="0" algn="ctr" rtl="0">
              <a:spcBef>
                <a:spcPts val="0"/>
              </a:spcBef>
              <a:spcAft>
                <a:spcPts val="0"/>
              </a:spcAft>
              <a:buNone/>
            </a:pPr>
            <a:endParaRPr lang="en-GB" dirty="0">
              <a:solidFill>
                <a:schemeClr val="dk1"/>
              </a:solidFill>
              <a:latin typeface="Comic Sans MS" panose="030F0702030302020204" pitchFamily="66" charset="0"/>
              <a:cs typeface="Calibri"/>
              <a:sym typeface="Calibri"/>
            </a:endParaRPr>
          </a:p>
          <a:p>
            <a:pPr marL="0" marR="0" lvl="0" indent="0" algn="ctr" rtl="0">
              <a:spcBef>
                <a:spcPts val="0"/>
              </a:spcBef>
              <a:spcAft>
                <a:spcPts val="0"/>
              </a:spcAft>
              <a:buNone/>
            </a:pPr>
            <a:endParaRPr lang="en-GB" dirty="0">
              <a:solidFill>
                <a:schemeClr val="dk1"/>
              </a:solidFill>
              <a:latin typeface="Comic Sans MS" panose="030F0702030302020204" pitchFamily="66" charset="0"/>
              <a:cs typeface="Calibri"/>
              <a:sym typeface="Calibri"/>
            </a:endParaRPr>
          </a:p>
          <a:p>
            <a:pPr marL="0" marR="0" lvl="0" indent="0" algn="ctr" rtl="0">
              <a:spcBef>
                <a:spcPts val="0"/>
              </a:spcBef>
              <a:spcAft>
                <a:spcPts val="0"/>
              </a:spcAft>
              <a:buNone/>
            </a:pPr>
            <a:endParaRPr lang="en-GB" dirty="0">
              <a:solidFill>
                <a:schemeClr val="dk1"/>
              </a:solidFill>
              <a:latin typeface="Comic Sans MS" panose="030F0702030302020204" pitchFamily="66" charset="0"/>
              <a:cs typeface="Calibri"/>
              <a:sym typeface="Calibri"/>
            </a:endParaRPr>
          </a:p>
          <a:p>
            <a:pPr marL="0" marR="0" lvl="0" indent="0" algn="ctr" rtl="0">
              <a:spcBef>
                <a:spcPts val="0"/>
              </a:spcBef>
              <a:spcAft>
                <a:spcPts val="0"/>
              </a:spcAft>
              <a:buNone/>
            </a:pPr>
            <a:endParaRPr lang="en-GB" dirty="0">
              <a:solidFill>
                <a:schemeClr val="dk1"/>
              </a:solidFill>
              <a:latin typeface="Comic Sans MS" panose="030F0702030302020204" pitchFamily="66" charset="0"/>
              <a:cs typeface="Calibri"/>
              <a:sym typeface="Calibri"/>
            </a:endParaRPr>
          </a:p>
          <a:p>
            <a:pPr marL="0" marR="0" lvl="0" indent="0" algn="ctr" rtl="0">
              <a:spcBef>
                <a:spcPts val="0"/>
              </a:spcBef>
              <a:spcAft>
                <a:spcPts val="0"/>
              </a:spcAft>
              <a:buNone/>
            </a:pPr>
            <a:endParaRPr lang="en-GB" dirty="0">
              <a:solidFill>
                <a:schemeClr val="dk1"/>
              </a:solidFill>
              <a:latin typeface="Comic Sans MS" panose="030F0702030302020204" pitchFamily="66" charset="0"/>
              <a:cs typeface="Calibri"/>
              <a:sym typeface="Calibri"/>
            </a:endParaRPr>
          </a:p>
          <a:p>
            <a:pPr marL="0" marR="0" lvl="0" indent="0" algn="ctr" rtl="0">
              <a:spcBef>
                <a:spcPts val="0"/>
              </a:spcBef>
              <a:spcAft>
                <a:spcPts val="0"/>
              </a:spcAft>
              <a:buNone/>
            </a:pPr>
            <a:endParaRPr lang="en-GB" dirty="0">
              <a:solidFill>
                <a:schemeClr val="dk1"/>
              </a:solidFill>
              <a:latin typeface="Comic Sans MS" panose="030F0702030302020204" pitchFamily="66" charset="0"/>
              <a:cs typeface="Calibri"/>
              <a:sym typeface="Calibri"/>
            </a:endParaRPr>
          </a:p>
          <a:p>
            <a:pPr marL="0" marR="0" lvl="0" indent="0" algn="ctr" rtl="0">
              <a:spcBef>
                <a:spcPts val="0"/>
              </a:spcBef>
              <a:spcAft>
                <a:spcPts val="0"/>
              </a:spcAft>
              <a:buNone/>
            </a:pPr>
            <a:endParaRPr lang="en-GB" dirty="0">
              <a:solidFill>
                <a:schemeClr val="dk1"/>
              </a:solidFill>
              <a:latin typeface="Comic Sans MS" panose="030F0702030302020204" pitchFamily="66" charset="0"/>
              <a:cs typeface="Calibri"/>
              <a:sym typeface="Calibri"/>
            </a:endParaRPr>
          </a:p>
          <a:p>
            <a:pPr marL="0" marR="0" lvl="0" indent="0" algn="ctr" rtl="0">
              <a:spcBef>
                <a:spcPts val="0"/>
              </a:spcBef>
              <a:spcAft>
                <a:spcPts val="0"/>
              </a:spcAft>
              <a:buNone/>
            </a:pPr>
            <a:endParaRPr lang="en-GB" dirty="0">
              <a:solidFill>
                <a:schemeClr val="dk1"/>
              </a:solidFill>
              <a:latin typeface="Comic Sans MS" panose="030F0702030302020204" pitchFamily="66" charset="0"/>
              <a:cs typeface="Calibri"/>
              <a:sym typeface="Calibri"/>
            </a:endParaRPr>
          </a:p>
          <a:p>
            <a:pPr marL="0" marR="0" lvl="0" indent="0" algn="ctr" rtl="0">
              <a:spcBef>
                <a:spcPts val="0"/>
              </a:spcBef>
              <a:spcAft>
                <a:spcPts val="0"/>
              </a:spcAft>
              <a:buNone/>
            </a:pPr>
            <a:endParaRPr lang="en-GB" dirty="0">
              <a:solidFill>
                <a:schemeClr val="dk1"/>
              </a:solidFill>
              <a:latin typeface="Comic Sans MS" panose="030F0702030302020204" pitchFamily="66" charset="0"/>
              <a:cs typeface="Calibri"/>
              <a:sym typeface="Calibri"/>
            </a:endParaRPr>
          </a:p>
          <a:p>
            <a:pPr marL="0" marR="0" lvl="0" indent="0" algn="ctr" rtl="0">
              <a:spcBef>
                <a:spcPts val="0"/>
              </a:spcBef>
              <a:spcAft>
                <a:spcPts val="0"/>
              </a:spcAft>
              <a:buNone/>
            </a:pPr>
            <a:endParaRPr lang="en-GB" dirty="0">
              <a:solidFill>
                <a:schemeClr val="dk1"/>
              </a:solidFill>
              <a:latin typeface="Comic Sans MS" panose="030F0702030302020204" pitchFamily="66" charset="0"/>
              <a:cs typeface="Calibri"/>
              <a:sym typeface="Calibri"/>
            </a:endParaRPr>
          </a:p>
          <a:p>
            <a:pPr marL="0" marR="0" lvl="0" indent="0" algn="ctr" rtl="0">
              <a:spcBef>
                <a:spcPts val="0"/>
              </a:spcBef>
              <a:spcAft>
                <a:spcPts val="0"/>
              </a:spcAft>
              <a:buNone/>
            </a:pPr>
            <a:endParaRPr lang="en-GB" dirty="0">
              <a:solidFill>
                <a:schemeClr val="dk1"/>
              </a:solidFill>
              <a:latin typeface="Comic Sans MS" panose="030F0702030302020204" pitchFamily="66" charset="0"/>
              <a:cs typeface="Calibri"/>
              <a:sym typeface="Calibri"/>
            </a:endParaRPr>
          </a:p>
          <a:p>
            <a:pPr marL="0" marR="0" lvl="0" indent="0" algn="ctr" rtl="0">
              <a:spcBef>
                <a:spcPts val="0"/>
              </a:spcBef>
              <a:spcAft>
                <a:spcPts val="0"/>
              </a:spcAft>
              <a:buNone/>
            </a:pPr>
            <a:endParaRPr dirty="0">
              <a:latin typeface="Comic Sans MS" panose="030F0702030302020204" pitchFamily="66" charset="0"/>
            </a:endParaRPr>
          </a:p>
        </p:txBody>
      </p:sp>
      <p:sp>
        <p:nvSpPr>
          <p:cNvPr id="137" name="Google Shape;137;p8"/>
          <p:cNvSpPr/>
          <p:nvPr/>
        </p:nvSpPr>
        <p:spPr>
          <a:xfrm>
            <a:off x="6268278" y="849436"/>
            <a:ext cx="5287617" cy="5227983"/>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sz="1800" dirty="0">
                <a:solidFill>
                  <a:schemeClr val="dk1"/>
                </a:solidFill>
                <a:latin typeface="Comic Sans MS"/>
                <a:ea typeface="Comic Sans MS"/>
                <a:cs typeface="Comic Sans MS"/>
                <a:sym typeface="Comic Sans MS"/>
              </a:rPr>
              <a:t>What is informal worship?</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How do Christians practice informal worship?</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Where does it take place in?</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Why is it important for Christians</a:t>
            </a: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9" name="Google Shape;139;p8"/>
          <p:cNvSpPr/>
          <p:nvPr/>
        </p:nvSpPr>
        <p:spPr>
          <a:xfrm>
            <a:off x="6096000" y="331304"/>
            <a:ext cx="5287617" cy="518132"/>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r>
              <a:rPr lang="en-GB" dirty="0">
                <a:latin typeface="Comic Sans MS" panose="030F0702030302020204" pitchFamily="66" charset="0"/>
              </a:rPr>
              <a:t>Why do Christians worship?</a:t>
            </a: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r>
              <a:rPr lang="en-GB" dirty="0">
                <a:latin typeface="Comic Sans MS" panose="030F0702030302020204" pitchFamily="66" charset="0"/>
              </a:rPr>
              <a:t> </a:t>
            </a: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endParaRPr dirty="0">
              <a:latin typeface="Comic Sans MS" panose="030F0702030302020204" pitchFamily="66" charset="0"/>
            </a:endParaRPr>
          </a:p>
        </p:txBody>
      </p:sp>
      <p:sp>
        <p:nvSpPr>
          <p:cNvPr id="2" name="Oval 1">
            <a:extLst>
              <a:ext uri="{FF2B5EF4-FFF2-40B4-BE49-F238E27FC236}">
                <a16:creationId xmlns:a16="http://schemas.microsoft.com/office/drawing/2014/main" id="{8728C883-215D-4837-AE2B-C2EACE753466}"/>
              </a:ext>
            </a:extLst>
          </p:cNvPr>
          <p:cNvSpPr/>
          <p:nvPr/>
        </p:nvSpPr>
        <p:spPr>
          <a:xfrm>
            <a:off x="801756" y="3916016"/>
            <a:ext cx="3962400" cy="153725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latin typeface="Comic Sans MS" panose="030F0702030302020204" pitchFamily="66" charset="0"/>
              </a:rPr>
              <a:t>Non liturgical worship is</a:t>
            </a:r>
          </a:p>
        </p:txBody>
      </p:sp>
      <p:sp>
        <p:nvSpPr>
          <p:cNvPr id="3" name="Speech Bubble: Rectangle 2">
            <a:extLst>
              <a:ext uri="{FF2B5EF4-FFF2-40B4-BE49-F238E27FC236}">
                <a16:creationId xmlns:a16="http://schemas.microsoft.com/office/drawing/2014/main" id="{AD510C31-C408-482C-A95F-78D4E7F3E161}"/>
              </a:ext>
            </a:extLst>
          </p:cNvPr>
          <p:cNvSpPr/>
          <p:nvPr/>
        </p:nvSpPr>
        <p:spPr>
          <a:xfrm>
            <a:off x="4850295" y="4121425"/>
            <a:ext cx="1417983" cy="2584175"/>
          </a:xfrm>
          <a:prstGeom prst="wedgeRectCallout">
            <a:avLst>
              <a:gd name="adj1" fmla="val -85705"/>
              <a:gd name="adj2" fmla="val 441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latin typeface="Comic Sans MS" panose="030F0702030302020204" pitchFamily="66" charset="0"/>
              </a:rPr>
              <a:t>Where does it take place?</a:t>
            </a:r>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p:txBody>
      </p:sp>
      <p:sp>
        <p:nvSpPr>
          <p:cNvPr id="4" name="Speech Bubble: Rectangle 3">
            <a:extLst>
              <a:ext uri="{FF2B5EF4-FFF2-40B4-BE49-F238E27FC236}">
                <a16:creationId xmlns:a16="http://schemas.microsoft.com/office/drawing/2014/main" id="{BD12D6B5-59A7-48F2-811E-FADF7710BE80}"/>
              </a:ext>
            </a:extLst>
          </p:cNvPr>
          <p:cNvSpPr/>
          <p:nvPr/>
        </p:nvSpPr>
        <p:spPr>
          <a:xfrm>
            <a:off x="1" y="4200939"/>
            <a:ext cx="1076740" cy="2504661"/>
          </a:xfrm>
          <a:prstGeom prst="wedgeRectCallout">
            <a:avLst>
              <a:gd name="adj1" fmla="val 66385"/>
              <a:gd name="adj2" fmla="val 1045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Is there a set pattern?</a:t>
            </a:r>
          </a:p>
          <a:p>
            <a:pPr algn="ctr"/>
            <a:endParaRPr lang="en-GB" dirty="0"/>
          </a:p>
          <a:p>
            <a:pPr algn="ctr"/>
            <a:endParaRPr lang="en-GB" dirty="0"/>
          </a:p>
          <a:p>
            <a:pPr algn="ctr"/>
            <a:endParaRPr lang="en-GB" dirty="0"/>
          </a:p>
          <a:p>
            <a:pPr algn="ctr"/>
            <a:endParaRPr lang="en-GB" dirty="0"/>
          </a:p>
          <a:p>
            <a:pPr algn="ctr"/>
            <a:endParaRPr lang="en-GB" dirty="0"/>
          </a:p>
          <a:p>
            <a:pPr algn="ctr"/>
            <a:r>
              <a:rPr lang="en-GB" dirty="0"/>
              <a:t> </a:t>
            </a:r>
          </a:p>
        </p:txBody>
      </p:sp>
      <p:sp>
        <p:nvSpPr>
          <p:cNvPr id="5" name="Speech Bubble: Rectangle 4">
            <a:extLst>
              <a:ext uri="{FF2B5EF4-FFF2-40B4-BE49-F238E27FC236}">
                <a16:creationId xmlns:a16="http://schemas.microsoft.com/office/drawing/2014/main" id="{45DE4000-217B-4F58-B6F1-6E3078DD8D3F}"/>
              </a:ext>
            </a:extLst>
          </p:cNvPr>
          <p:cNvSpPr/>
          <p:nvPr/>
        </p:nvSpPr>
        <p:spPr>
          <a:xfrm>
            <a:off x="1162880" y="5453269"/>
            <a:ext cx="3687416" cy="1297634"/>
          </a:xfrm>
          <a:prstGeom prst="wedgeRectCallout">
            <a:avLst>
              <a:gd name="adj1" fmla="val -20875"/>
              <a:gd name="adj2" fmla="val -6071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Why is it important for Christians?</a:t>
            </a:r>
          </a:p>
          <a:p>
            <a:pPr algn="ctr"/>
            <a:endParaRPr lang="en-GB" dirty="0"/>
          </a:p>
          <a:p>
            <a:pPr algn="ctr"/>
            <a:endParaRPr lang="en-GB" dirty="0"/>
          </a:p>
          <a:p>
            <a:pPr algn="ct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9"/>
          <p:cNvSpPr txBox="1"/>
          <p:nvPr/>
        </p:nvSpPr>
        <p:spPr>
          <a:xfrm>
            <a:off x="523461" y="344558"/>
            <a:ext cx="11145078" cy="59093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dirty="0">
                <a:solidFill>
                  <a:schemeClr val="dk1"/>
                </a:solidFill>
                <a:latin typeface="Calibri"/>
                <a:ea typeface="Calibri"/>
                <a:cs typeface="Calibri"/>
                <a:sym typeface="Calibri"/>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p:nvPr/>
        </p:nvSpPr>
        <p:spPr>
          <a:xfrm>
            <a:off x="384313" y="331304"/>
            <a:ext cx="5539409" cy="3097696"/>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r>
              <a:rPr lang="en-GB" sz="1800" dirty="0">
                <a:solidFill>
                  <a:schemeClr val="dk1"/>
                </a:solidFill>
                <a:latin typeface="Calibri"/>
                <a:ea typeface="Calibri"/>
                <a:cs typeface="Calibri"/>
                <a:sym typeface="Calibri"/>
              </a:rPr>
              <a:t> </a:t>
            </a:r>
            <a:r>
              <a:rPr lang="en-GB" sz="1800" dirty="0">
                <a:solidFill>
                  <a:schemeClr val="dk1"/>
                </a:solidFill>
                <a:latin typeface="Comic Sans MS" panose="030F0702030302020204" pitchFamily="66" charset="0"/>
                <a:ea typeface="Calibri"/>
                <a:cs typeface="Calibri"/>
                <a:sym typeface="Calibri"/>
              </a:rPr>
              <a:t>The Lords prayer ……. </a:t>
            </a: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lang="en-GB" dirty="0">
              <a:solidFill>
                <a:schemeClr val="dk1"/>
              </a:solidFill>
              <a:latin typeface="Calibri"/>
              <a:cs typeface="Calibri"/>
              <a:sym typeface="Calibri"/>
            </a:endParaRPr>
          </a:p>
          <a:p>
            <a:pPr marL="0" marR="0" lvl="0" indent="0" algn="ctr" rtl="0">
              <a:spcBef>
                <a:spcPts val="0"/>
              </a:spcBef>
              <a:spcAft>
                <a:spcPts val="0"/>
              </a:spcAft>
              <a:buNone/>
            </a:pPr>
            <a:endParaRPr dirty="0"/>
          </a:p>
        </p:txBody>
      </p:sp>
      <p:sp>
        <p:nvSpPr>
          <p:cNvPr id="137" name="Google Shape;137;p8"/>
          <p:cNvSpPr/>
          <p:nvPr/>
        </p:nvSpPr>
        <p:spPr>
          <a:xfrm>
            <a:off x="6268280" y="1510748"/>
            <a:ext cx="5711687" cy="172335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Why is prayer important?</a:t>
            </a:r>
            <a:endParaRPr sz="1800" dirty="0">
              <a:solidFill>
                <a:schemeClr val="dk1"/>
              </a:solidFill>
              <a:latin typeface="Comic Sans MS"/>
              <a:ea typeface="Comic Sans MS"/>
              <a:cs typeface="Comic Sans MS"/>
              <a:sym typeface="Comic Sans MS"/>
            </a:endParaRPr>
          </a:p>
        </p:txBody>
      </p:sp>
      <p:sp>
        <p:nvSpPr>
          <p:cNvPr id="138" name="Google Shape;138;p8"/>
          <p:cNvSpPr/>
          <p:nvPr/>
        </p:nvSpPr>
        <p:spPr>
          <a:xfrm>
            <a:off x="92765" y="3611217"/>
            <a:ext cx="6003235" cy="276970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dirty="0">
                <a:solidFill>
                  <a:schemeClr val="dk1"/>
                </a:solidFill>
                <a:latin typeface="Comic Sans MS"/>
                <a:ea typeface="Comic Sans MS"/>
                <a:cs typeface="Comic Sans MS"/>
                <a:sym typeface="Comic Sans MS"/>
              </a:rPr>
              <a:t>The Lords prayer reminds Christians to…….</a:t>
            </a: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sz="18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800" dirty="0">
              <a:solidFill>
                <a:schemeClr val="dk1"/>
              </a:solidFill>
              <a:latin typeface="Comic Sans MS"/>
              <a:ea typeface="Comic Sans MS"/>
              <a:cs typeface="Comic Sans MS"/>
              <a:sym typeface="Comic Sans MS"/>
            </a:endParaRPr>
          </a:p>
        </p:txBody>
      </p:sp>
      <p:sp>
        <p:nvSpPr>
          <p:cNvPr id="139" name="Google Shape;139;p8"/>
          <p:cNvSpPr/>
          <p:nvPr/>
        </p:nvSpPr>
        <p:spPr>
          <a:xfrm>
            <a:off x="6149008" y="223990"/>
            <a:ext cx="5287617" cy="1127732"/>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r>
              <a:rPr lang="en-GB" dirty="0">
                <a:latin typeface="Comic Sans MS" panose="030F0702030302020204" pitchFamily="66" charset="0"/>
              </a:rPr>
              <a:t>What is prayer?</a:t>
            </a:r>
          </a:p>
          <a:p>
            <a:pPr marL="0" marR="0" lvl="0" indent="0" algn="l" rtl="0">
              <a:spcBef>
                <a:spcPts val="0"/>
              </a:spcBef>
              <a:spcAft>
                <a:spcPts val="0"/>
              </a:spcAft>
              <a:buNone/>
            </a:pPr>
            <a:endParaRPr lang="en-GB" dirty="0">
              <a:latin typeface="Comic Sans MS" panose="030F0702030302020204" pitchFamily="66" charset="0"/>
            </a:endParaRPr>
          </a:p>
          <a:p>
            <a:pPr marL="0" marR="0" lvl="0" indent="0" algn="l" rtl="0">
              <a:spcBef>
                <a:spcPts val="0"/>
              </a:spcBef>
              <a:spcAft>
                <a:spcPts val="0"/>
              </a:spcAft>
              <a:buNone/>
            </a:pPr>
            <a:r>
              <a:rPr lang="en-GB" dirty="0">
                <a:latin typeface="Comic Sans MS" panose="030F0702030302020204" pitchFamily="66" charset="0"/>
              </a:rPr>
              <a:t>When is the Lords prayer used?</a:t>
            </a:r>
          </a:p>
          <a:p>
            <a:pPr marL="0" marR="0" lvl="0" indent="0" algn="l" rtl="0">
              <a:spcBef>
                <a:spcPts val="0"/>
              </a:spcBef>
              <a:spcAft>
                <a:spcPts val="0"/>
              </a:spcAft>
              <a:buNone/>
            </a:pPr>
            <a:endParaRPr lang="en-GB" dirty="0"/>
          </a:p>
        </p:txBody>
      </p:sp>
      <p:sp>
        <p:nvSpPr>
          <p:cNvPr id="140" name="Google Shape;140;p8"/>
          <p:cNvSpPr txBox="1"/>
          <p:nvPr/>
        </p:nvSpPr>
        <p:spPr>
          <a:xfrm>
            <a:off x="6149009" y="3623897"/>
            <a:ext cx="4611756" cy="14772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lang="en-GB"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lang="en-GB" sz="1800"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lang="en-GB"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sz="1800" dirty="0">
              <a:solidFill>
                <a:schemeClr val="dk1"/>
              </a:solidFill>
              <a:latin typeface="Comic Sans MS" panose="030F0702030302020204" pitchFamily="66" charset="0"/>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141" name="Google Shape;141;p8"/>
          <p:cNvSpPr/>
          <p:nvPr/>
        </p:nvSpPr>
        <p:spPr>
          <a:xfrm>
            <a:off x="10668000" y="3429000"/>
            <a:ext cx="1590261" cy="3429000"/>
          </a:xfrm>
          <a:prstGeom prst="wedgeRoundRectCallout">
            <a:avLst>
              <a:gd name="adj1" fmla="val -59922"/>
              <a:gd name="adj2" fmla="val 12483"/>
              <a:gd name="adj3" fmla="val 16667"/>
            </a:avLst>
          </a:prstGeom>
          <a:solidFill>
            <a:srgbClr val="FFC0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dirty="0"/>
              <a:t>Golden Tip the Lords prayer can be used for so many questions. Especially for the evaluation and 5 mark question.</a:t>
            </a:r>
            <a:endParaRPr dirty="0"/>
          </a:p>
        </p:txBody>
      </p:sp>
      <p:sp>
        <p:nvSpPr>
          <p:cNvPr id="2" name="TextBox 1">
            <a:extLst>
              <a:ext uri="{FF2B5EF4-FFF2-40B4-BE49-F238E27FC236}">
                <a16:creationId xmlns:a16="http://schemas.microsoft.com/office/drawing/2014/main" id="{CB2E6C00-9775-467D-9AC8-E52E461513C0}"/>
              </a:ext>
            </a:extLst>
          </p:cNvPr>
          <p:cNvSpPr txBox="1"/>
          <p:nvPr/>
        </p:nvSpPr>
        <p:spPr>
          <a:xfrm>
            <a:off x="6334539" y="3296840"/>
            <a:ext cx="4161183" cy="3970318"/>
          </a:xfrm>
          <a:prstGeom prst="rect">
            <a:avLst/>
          </a:prstGeom>
          <a:noFill/>
        </p:spPr>
        <p:txBody>
          <a:bodyPr wrap="square" rtlCol="0">
            <a:spAutoFit/>
          </a:bodyPr>
          <a:lstStyle/>
          <a:p>
            <a:r>
              <a:rPr lang="en-GB" u="sng" dirty="0">
                <a:latin typeface="Comic Sans MS" panose="030F0702030302020204" pitchFamily="66" charset="0"/>
              </a:rPr>
              <a:t>Word Mat</a:t>
            </a:r>
          </a:p>
          <a:p>
            <a:endParaRPr lang="en-GB" u="sng" dirty="0">
              <a:latin typeface="Comic Sans MS" panose="030F0702030302020204" pitchFamily="66" charset="0"/>
            </a:endParaRPr>
          </a:p>
          <a:p>
            <a:r>
              <a:rPr lang="en-GB" dirty="0">
                <a:latin typeface="Comic Sans MS" panose="030F0702030302020204" pitchFamily="66" charset="0"/>
              </a:rPr>
              <a:t>Why would some Christians feel that private worship is more important than public worship?</a:t>
            </a:r>
          </a:p>
          <a:p>
            <a:endParaRPr lang="en-GB" u="sng" dirty="0">
              <a:latin typeface="Comic Sans MS" panose="030F0702030302020204" pitchFamily="66" charset="0"/>
            </a:endParaRPr>
          </a:p>
          <a:p>
            <a:r>
              <a:rPr lang="en-GB" dirty="0">
                <a:latin typeface="Comic Sans MS" panose="030F0702030302020204" pitchFamily="66" charset="0"/>
              </a:rPr>
              <a:t>For: More personal, Set patterns can be boring</a:t>
            </a:r>
          </a:p>
          <a:p>
            <a:endParaRPr lang="en-GB" u="sng" dirty="0">
              <a:latin typeface="Comic Sans MS" panose="030F0702030302020204" pitchFamily="66" charset="0"/>
            </a:endParaRPr>
          </a:p>
          <a:p>
            <a:r>
              <a:rPr lang="en-GB" dirty="0">
                <a:latin typeface="Comic Sans MS" panose="030F0702030302020204" pitchFamily="66" charset="0"/>
              </a:rPr>
              <a:t>Against: It may not be what Christ wanted</a:t>
            </a:r>
            <a:endParaRPr lang="en-GB" u="sng" dirty="0">
              <a:latin typeface="Comic Sans MS" panose="030F0702030302020204" pitchFamily="66" charset="0"/>
            </a:endParaRPr>
          </a:p>
          <a:p>
            <a:r>
              <a:rPr lang="en-GB" dirty="0">
                <a:latin typeface="Comic Sans MS" panose="030F0702030302020204" pitchFamily="66" charset="0"/>
              </a:rPr>
              <a:t>You may not be glorifying God of Christian life</a:t>
            </a:r>
          </a:p>
          <a:p>
            <a:endParaRPr lang="en-GB" u="sng" dirty="0">
              <a:latin typeface="Comic Sans MS" panose="030F0702030302020204" pitchFamily="66" charset="0"/>
            </a:endParaRPr>
          </a:p>
        </p:txBody>
      </p:sp>
    </p:spTree>
    <p:extLst>
      <p:ext uri="{BB962C8B-B14F-4D97-AF65-F5344CB8AC3E}">
        <p14:creationId xmlns:p14="http://schemas.microsoft.com/office/powerpoint/2010/main" val="3319937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9"/>
          <p:cNvSpPr txBox="1"/>
          <p:nvPr/>
        </p:nvSpPr>
        <p:spPr>
          <a:xfrm>
            <a:off x="523461" y="344558"/>
            <a:ext cx="11145078" cy="59093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dirty="0">
                <a:solidFill>
                  <a:schemeClr val="dk1"/>
                </a:solidFill>
                <a:latin typeface="Calibri"/>
                <a:ea typeface="Calibri"/>
                <a:cs typeface="Calibri"/>
                <a:sym typeface="Calibri"/>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dirty="0"/>
          </a:p>
        </p:txBody>
      </p:sp>
    </p:spTree>
    <p:extLst>
      <p:ext uri="{BB962C8B-B14F-4D97-AF65-F5344CB8AC3E}">
        <p14:creationId xmlns:p14="http://schemas.microsoft.com/office/powerpoint/2010/main" val="38352292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TotalTime>
  <Words>1929</Words>
  <Application>Microsoft Office PowerPoint</Application>
  <PresentationFormat>Widescreen</PresentationFormat>
  <Paragraphs>867</Paragraphs>
  <Slides>35</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Comic Sans MS</vt:lpstr>
      <vt:lpstr>Office Theme</vt:lpstr>
      <vt:lpstr>Christian Practices</vt:lpstr>
      <vt:lpstr>Golden glossary for Islamic beliefs and practices..</vt:lpstr>
      <vt:lpstr>Golden Tips to answer 4, 5 and 12 mark question </vt:lpstr>
      <vt:lpstr>Golden glossary for Islamic beliefs and practices..</vt:lpstr>
      <vt:lpstr>Golden glossary for Islamic beliefs and practices..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 Practices</dc:title>
  <dc:creator>Adel Butt</dc:creator>
  <cp:lastModifiedBy>Adel Butt</cp:lastModifiedBy>
  <cp:revision>34</cp:revision>
  <cp:lastPrinted>2020-03-16T10:48:53Z</cp:lastPrinted>
  <dcterms:created xsi:type="dcterms:W3CDTF">2020-03-02T11:32:03Z</dcterms:created>
  <dcterms:modified xsi:type="dcterms:W3CDTF">2020-03-16T10:49:04Z</dcterms:modified>
</cp:coreProperties>
</file>