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8" r:id="rId6"/>
    <p:sldMasterId id="2147483678" r:id="rId7"/>
  </p:sldMasterIdLst>
  <p:notesMasterIdLst>
    <p:notesMasterId r:id="rId22"/>
  </p:notesMasterIdLst>
  <p:sldIdLst>
    <p:sldId id="260" r:id="rId8"/>
    <p:sldId id="273" r:id="rId9"/>
    <p:sldId id="424" r:id="rId10"/>
    <p:sldId id="326" r:id="rId11"/>
    <p:sldId id="318" r:id="rId12"/>
    <p:sldId id="319" r:id="rId13"/>
    <p:sldId id="418" r:id="rId14"/>
    <p:sldId id="503" r:id="rId15"/>
    <p:sldId id="520" r:id="rId16"/>
    <p:sldId id="409" r:id="rId17"/>
    <p:sldId id="387" r:id="rId18"/>
    <p:sldId id="428" r:id="rId19"/>
    <p:sldId id="521" r:id="rId20"/>
    <p:sldId id="522" r:id="rId21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BEC3-5672-4008-ABCA-F10C945C4A14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FE1B-D046-4EB8-BFC4-4863D543C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9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2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50888"/>
            <a:ext cx="5300662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5186-0F26-4022-859B-364BA319D75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9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1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1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50888"/>
            <a:ext cx="5300662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5186-0F26-4022-859B-364BA319D75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8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50888"/>
            <a:ext cx="5300662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>
                <a:solidFill>
                  <a:prstClr val="black"/>
                </a:solidFill>
                <a:cs typeface="Arial" panose="020B0604020202020204" pitchFamily="34" charset="0"/>
              </a:rPr>
              <a:t>eDofE </a:t>
            </a:r>
            <a:r>
              <a:rPr lang="en-GB">
                <a:solidFill>
                  <a:prstClr val="black"/>
                </a:solidFill>
                <a:cs typeface="Arial" panose="020B0604020202020204" pitchFamily="34" charset="0"/>
              </a:rPr>
              <a:t>is the online account participants use to record all their DofE Award. Participants will receive a welcome to DofE email and will need to log on and complete their basic details and change their passwords.</a:t>
            </a:r>
          </a:p>
          <a:p>
            <a:pPr>
              <a:defRPr/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>
                <a:solidFill>
                  <a:prstClr val="black"/>
                </a:solidFill>
                <a:cs typeface="Arial" panose="020B0604020202020204" pitchFamily="34" charset="0"/>
              </a:rPr>
              <a:t>They can then go onto add details about each activity they are undertaking for the different sections, once they have completed the overall timescales. </a:t>
            </a:r>
          </a:p>
          <a:p>
            <a:pPr>
              <a:defRPr/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>
                <a:solidFill>
                  <a:prstClr val="black"/>
                </a:solidFill>
                <a:cs typeface="Arial" panose="020B0604020202020204" pitchFamily="34" charset="0"/>
              </a:rPr>
              <a:t>The first log in must be completed on a computer after this participants can use the mobile site: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5186-0F26-4022-859B-364BA319D75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19178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5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2801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091014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7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4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69" y="821606"/>
            <a:ext cx="5759145" cy="3599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74" y="2877532"/>
            <a:ext cx="8278771" cy="3834599"/>
          </a:xfrm>
        </p:spPr>
        <p:txBody>
          <a:bodyPr/>
          <a:lstStyle>
            <a:lvl2pPr>
              <a:lnSpc>
                <a:spcPts val="1800"/>
              </a:lnSpc>
              <a:defRPr sz="1400"/>
            </a:lvl2pPr>
            <a:lvl3pPr>
              <a:lnSpc>
                <a:spcPts val="1800"/>
              </a:lnSpc>
              <a:defRPr sz="1400"/>
            </a:lvl3pPr>
            <a:lvl4pPr>
              <a:lnSpc>
                <a:spcPts val="1800"/>
              </a:lnSpc>
              <a:defRPr sz="1400"/>
            </a:lvl4pPr>
            <a:lvl5pPr>
              <a:lnSpc>
                <a:spcPts val="18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4" y="1842706"/>
            <a:ext cx="827877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4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7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5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2801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091014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2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4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5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2801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091014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50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5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2801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091014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93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1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7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22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11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4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5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9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CCCCCC">
                    <a:lumMod val="75000"/>
                  </a:srgbClr>
                </a:solidFill>
              </a:rPr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55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69" y="821605"/>
            <a:ext cx="5759145" cy="3599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73" y="2877531"/>
            <a:ext cx="8278771" cy="3834599"/>
          </a:xfrm>
        </p:spPr>
        <p:txBody>
          <a:bodyPr/>
          <a:lstStyle>
            <a:lvl2pPr>
              <a:lnSpc>
                <a:spcPts val="1800"/>
              </a:lnSpc>
              <a:defRPr sz="1400"/>
            </a:lvl2pPr>
            <a:lvl3pPr>
              <a:lnSpc>
                <a:spcPts val="1800"/>
              </a:lnSpc>
              <a:defRPr sz="1400"/>
            </a:lvl3pPr>
            <a:lvl4pPr>
              <a:lnSpc>
                <a:spcPts val="1800"/>
              </a:lnSpc>
              <a:defRPr sz="1400"/>
            </a:lvl4pPr>
            <a:lvl5pPr>
              <a:lnSpc>
                <a:spcPts val="18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27877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05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3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251" y="2879395"/>
            <a:ext cx="4679305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58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4638" y="616102"/>
            <a:ext cx="6227076" cy="85302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4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2801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8568" y="7084366"/>
            <a:ext cx="3046031" cy="1799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Living Streets - Corporate Partnership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673" y="1842706"/>
            <a:ext cx="8818691" cy="906272"/>
          </a:xfrm>
        </p:spPr>
        <p:txBody>
          <a:bodyPr/>
          <a:lstStyle>
            <a:lvl1pPr>
              <a:lnSpc>
                <a:spcPts val="2100"/>
              </a:lnSpc>
              <a:defRPr sz="1700" b="0" cap="none" spc="3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standfirst</a:t>
            </a:r>
            <a:r>
              <a:rPr lang="en-US"/>
              <a:t> text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091013" y="2879395"/>
            <a:ext cx="3059546" cy="383273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8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6443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4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53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55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89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icon to add photo </a:t>
            </a:r>
            <a:br>
              <a:rPr lang="en-GB"/>
            </a:br>
            <a:r>
              <a:rPr lang="en-GB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1313803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2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/>
              <a:t>Level 1 (quote)</a:t>
            </a:r>
          </a:p>
          <a:p>
            <a:pPr lvl="1"/>
            <a:r>
              <a:rPr lang="en-GB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2770877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35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36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2995831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72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24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84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33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icon to add photo </a:t>
            </a:r>
            <a:br>
              <a:rPr lang="en-GB"/>
            </a:br>
            <a:r>
              <a:rPr lang="en-GB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1222993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41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/>
              <a:t>Level 1 (quote)</a:t>
            </a:r>
          </a:p>
          <a:p>
            <a:pPr lvl="1"/>
            <a:r>
              <a:rPr lang="en-GB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96445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38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39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93174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18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2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2664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4063" y="2484438"/>
            <a:ext cx="2664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039113" y="2484438"/>
            <a:ext cx="2664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96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85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icon to add photo </a:t>
            </a:r>
            <a:br>
              <a:rPr lang="en-GB"/>
            </a:br>
            <a:r>
              <a:rPr lang="en-GB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386789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65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/>
              <a:t>Level 1 (quote)</a:t>
            </a:r>
          </a:p>
          <a:p>
            <a:pPr lvl="1"/>
            <a:r>
              <a:rPr lang="en-GB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014297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40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2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icon to add photo </a:t>
            </a:r>
            <a:br>
              <a:rPr lang="en-GB"/>
            </a:br>
            <a:r>
              <a:rPr lang="en-GB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170874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6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/>
              <a:t>Level 1 (quote)</a:t>
            </a:r>
          </a:p>
          <a:p>
            <a:pPr lvl="1"/>
            <a:r>
              <a:rPr lang="en-GB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55364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8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88" r:id="rId5"/>
    <p:sldLayoutId id="2147483656" r:id="rId6"/>
    <p:sldLayoutId id="2147483653" r:id="rId7"/>
    <p:sldLayoutId id="2147483657" r:id="rId8"/>
    <p:sldLayoutId id="2147483654" r:id="rId9"/>
    <p:sldLayoutId id="2147483655" r:id="rId10"/>
    <p:sldLayoutId id="2147483689" r:id="rId11"/>
    <p:sldLayoutId id="2147483690" r:id="rId12"/>
    <p:sldLayoutId id="2147483694" r:id="rId13"/>
    <p:sldLayoutId id="2147483695" r:id="rId14"/>
    <p:sldLayoutId id="2147483696" r:id="rId15"/>
    <p:sldLayoutId id="2147483697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6" pos="124">
          <p15:clr>
            <a:srgbClr val="F26B43"/>
          </p15:clr>
        </p15:guide>
        <p15:guide id="7" pos="328">
          <p15:clr>
            <a:srgbClr val="F26B43"/>
          </p15:clr>
        </p15:guide>
        <p15:guide id="8" pos="6611">
          <p15:clr>
            <a:srgbClr val="F26B43"/>
          </p15:clr>
        </p15:guide>
        <p15:guide id="9" orient="horz" pos="4762">
          <p15:clr>
            <a:srgbClr val="F26B43"/>
          </p15:clr>
        </p15:guide>
        <p15:guide id="10" orient="horz" pos="4637">
          <p15:clr>
            <a:srgbClr val="F26B43"/>
          </p15:clr>
        </p15:guide>
        <p15:guide id="11" orient="horz" pos="1145">
          <p15:clr>
            <a:srgbClr val="F26B43"/>
          </p15:clr>
        </p15:guide>
        <p15:guide id="12" orient="horz" pos="4468">
          <p15:clr>
            <a:srgbClr val="F26B43"/>
          </p15:clr>
        </p15:guide>
        <p15:guide id="13" pos="623">
          <p15:clr>
            <a:srgbClr val="F26B43"/>
          </p15:clr>
        </p15:guide>
        <p15:guide id="14" pos="6407">
          <p15:clr>
            <a:srgbClr val="F26B43"/>
          </p15:clr>
        </p15:guide>
        <p15:guide id="15" orient="horz" pos="1565">
          <p15:clr>
            <a:srgbClr val="F26B43"/>
          </p15:clr>
        </p15:guide>
        <p15:guide id="16" pos="5646">
          <p15:clr>
            <a:srgbClr val="F26B43"/>
          </p15:clr>
        </p15:guide>
        <p15:guide id="17" orient="horz" pos="4127">
          <p15:clr>
            <a:srgbClr val="F26B43"/>
          </p15:clr>
        </p15:guide>
        <p15:guide id="18" pos="61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726682"/>
            <a:ext cx="9650413" cy="14400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4800"/>
              <a:t>The Duke of Edinburgh’s Award </a:t>
            </a:r>
            <a:br>
              <a:rPr lang="en-GB" sz="4800"/>
            </a:br>
            <a:r>
              <a:rPr lang="en-GB" sz="3600"/>
              <a:t>at Blackpool Aspire Academy</a:t>
            </a:r>
            <a:endParaRPr lang="en-US">
              <a:cs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3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B13800-BE26-4F06-BCF4-E9839ADA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Your Welcome Pack and eDofE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BBA19-81BD-4773-B595-33DCF8A7ED42}"/>
              </a:ext>
            </a:extLst>
          </p:cNvPr>
          <p:cNvSpPr txBox="1"/>
          <p:nvPr/>
        </p:nvSpPr>
        <p:spPr>
          <a:xfrm>
            <a:off x="4917684" y="7212780"/>
            <a:ext cx="5709425" cy="35364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 defTabSz="1007943">
              <a:lnSpc>
                <a:spcPct val="110000"/>
              </a:lnSpc>
            </a:pPr>
            <a:r>
              <a:rPr lang="en-GB" sz="1400" i="1" err="1">
                <a:solidFill>
                  <a:schemeClr val="tx2"/>
                </a:solidFill>
                <a:cs typeface="Arial"/>
              </a:rPr>
              <a:t>eDofE</a:t>
            </a:r>
            <a:r>
              <a:rPr lang="en-GB" sz="1400" i="1">
                <a:solidFill>
                  <a:schemeClr val="tx2"/>
                </a:solidFill>
                <a:cs typeface="Arial"/>
              </a:rPr>
              <a:t> ‘How to' videos available on the DofE YouTube site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11CFF-F9CD-4DBE-BA2C-A2DCB53CFB41}"/>
              </a:ext>
            </a:extLst>
          </p:cNvPr>
          <p:cNvSpPr/>
          <p:nvPr/>
        </p:nvSpPr>
        <p:spPr>
          <a:xfrm>
            <a:off x="312971" y="3201515"/>
            <a:ext cx="4604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When you've added your home address, you'll be sent your Welcome Pack – with lots of information and advice, as well as your personalised DofE Card. 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Your DofE Card will give you and your family exclusive discounts in the DofE's five fantastic recommended retailers.</a:t>
            </a:r>
          </a:p>
          <a:p>
            <a:endParaRPr lang="en-GB">
              <a:solidFill>
                <a:schemeClr val="tx2"/>
              </a:solidFill>
            </a:endParaRPr>
          </a:p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3BDF4-8AD8-44AD-8C26-94FCF1168062}"/>
              </a:ext>
            </a:extLst>
          </p:cNvPr>
          <p:cNvSpPr/>
          <p:nvPr/>
        </p:nvSpPr>
        <p:spPr>
          <a:xfrm>
            <a:off x="312971" y="2038564"/>
            <a:ext cx="7269858" cy="98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7943">
              <a:lnSpc>
                <a:spcPct val="110000"/>
              </a:lnSpc>
              <a:spcAft>
                <a:spcPts val="1800"/>
              </a:spcAft>
            </a:pPr>
            <a:r>
              <a:rPr lang="en-GB">
                <a:solidFill>
                  <a:schemeClr val="tx2"/>
                </a:solidFill>
              </a:rPr>
              <a:t>Once you've signed up to do your DofE, you'll get your own eDofE account, so you can start planning your activities online and using the free DofE app.</a:t>
            </a:r>
          </a:p>
        </p:txBody>
      </p:sp>
      <p:pic>
        <p:nvPicPr>
          <p:cNvPr id="9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A11E2D0-BE89-4A1E-8FD6-144AC6054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0" t="17308" r="7053" b="21487"/>
          <a:stretch/>
        </p:blipFill>
        <p:spPr>
          <a:xfrm rot="780000">
            <a:off x="4997675" y="4164326"/>
            <a:ext cx="3718024" cy="26295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F36BF9-F7B4-4A1B-8C14-6B71851738CE}"/>
              </a:ext>
            </a:extLst>
          </p:cNvPr>
          <p:cNvGrpSpPr/>
          <p:nvPr/>
        </p:nvGrpSpPr>
        <p:grpSpPr>
          <a:xfrm>
            <a:off x="7890496" y="2045894"/>
            <a:ext cx="2333382" cy="4145974"/>
            <a:chOff x="5912771" y="1812705"/>
            <a:chExt cx="2317796" cy="4114800"/>
          </a:xfrm>
        </p:grpSpPr>
        <p:pic>
          <p:nvPicPr>
            <p:cNvPr id="11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32EBD8D-6A63-4606-ABB6-3DE3119D8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2771" y="1812705"/>
              <a:ext cx="2317796" cy="4114800"/>
            </a:xfrm>
            <a:prstGeom prst="rect">
              <a:avLst/>
            </a:prstGeom>
          </p:spPr>
        </p:pic>
        <p:pic>
          <p:nvPicPr>
            <p:cNvPr id="13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1123397-A8FF-4398-AB53-7DC92D775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0821" y="2046313"/>
              <a:ext cx="2116913" cy="3460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8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EF03E1-26B0-4555-A187-A5B16390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The DofE app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BCD584C7-01C7-41DC-8728-6B45D422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8C69958-F6C1-491F-86E2-AED6519F97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50781" y="2477080"/>
            <a:ext cx="3960813" cy="40671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The DofE app is available </a:t>
            </a:r>
            <a:r>
              <a:rPr lang="en-GB"/>
              <a:t>for free from the App Store on iPhones and Google Play on Android phones.</a:t>
            </a:r>
            <a:endParaRPr lang="en-GB">
              <a:cs typeface="Arial"/>
            </a:endParaRPr>
          </a:p>
          <a:p>
            <a:r>
              <a:rPr lang="en-GB"/>
              <a:t>Participants can use the DofE app to plan activities, get approval from Leaders, record evidence, submit programmes for completion and more.</a:t>
            </a:r>
            <a:endParaRPr lang="en-GB">
              <a:cs typeface="Arial"/>
            </a:endParaRPr>
          </a:p>
          <a:p>
            <a:pPr fontAlgn="t"/>
            <a:r>
              <a:rPr lang="en-GB"/>
              <a:t>Plus, it can sync important dates to your phone calendar and add the personalised DofE Card to the digital wallet, so you can make the most of the exclusive discounts.</a:t>
            </a:r>
            <a:endParaRPr lang="en-GB">
              <a:cs typeface="Arial"/>
            </a:endParaRPr>
          </a:p>
          <a:p>
            <a:br>
              <a:rPr lang="en-GB" sz="1600"/>
            </a:br>
            <a:endParaRPr lang="en-GB" sz="1600"/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1BD008BF-C126-4BE9-984D-1D7F9EF109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6877050"/>
            <a:ext cx="1800225" cy="215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C5A2C-8271-4C54-A5A0-70752B46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60" y="2698595"/>
            <a:ext cx="5140633" cy="3624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09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130B-A47A-4C8C-885A-FCEE26DE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8965580" cy="1616927"/>
          </a:xfrm>
        </p:spPr>
        <p:txBody>
          <a:bodyPr vert="horz" lIns="540000" tIns="0" rIns="0" bIns="360000" rtlCol="0" anchor="b" anchorCtr="0">
            <a:normAutofit/>
          </a:bodyPr>
          <a:lstStyle/>
          <a:p>
            <a:r>
              <a:rPr lang="en-GB"/>
              <a:t>Assessor’s Reports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5D9E329-CD3E-46BA-A312-78F4EBB6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741" y="2420960"/>
            <a:ext cx="4523138" cy="40615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Once a young person has completed their time requirement for a section, they need to obtain an Assessor’s Report.</a:t>
            </a:r>
            <a:endParaRPr lang="en-US">
              <a:cs typeface="Arial"/>
            </a:endParaRPr>
          </a:p>
          <a:p>
            <a:r>
              <a:rPr lang="en-US"/>
              <a:t>The Assessor’s Report needs to be completed by the Assessor (e.g. Leader, teacher, coach etc.). </a:t>
            </a:r>
          </a:p>
          <a:p>
            <a:r>
              <a:rPr lang="en-US"/>
              <a:t>It can be written by hand using the report card in the young person’s Welcome Pack (which they will receive in the post when they first </a:t>
            </a:r>
            <a:r>
              <a:rPr lang="en-US" err="1"/>
              <a:t>enrol</a:t>
            </a:r>
            <a:r>
              <a:rPr lang="en-US"/>
              <a:t>), or via the DofE Assessor portal at DofE.org/Assessor.</a:t>
            </a:r>
            <a:r>
              <a:rPr lang="en-GB"/>
              <a:t> </a:t>
            </a:r>
            <a:endParaRPr lang="en-US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D4906F-6AD7-4204-B2E1-DFA8D16D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34" y="2480840"/>
            <a:ext cx="2782179" cy="406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14057E42-7A9A-41AA-AD63-CD0C1AC2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B479046-3BC5-410A-97AD-E3A14FFF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B28E2C-5291-42E8-BBE4-90304FC18FA4}"/>
              </a:ext>
            </a:extLst>
          </p:cNvPr>
          <p:cNvGrpSpPr/>
          <p:nvPr/>
        </p:nvGrpSpPr>
        <p:grpSpPr>
          <a:xfrm>
            <a:off x="7315825" y="2870224"/>
            <a:ext cx="3128508" cy="4151695"/>
            <a:chOff x="5342728" y="2725255"/>
            <a:chExt cx="4688385" cy="45926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BD3A0C-BC97-4BCA-B5AB-3C63325F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5454" y="3742362"/>
              <a:ext cx="4675659" cy="35755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9F564A-9A6A-4497-A322-8058267E2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2728" y="2725255"/>
              <a:ext cx="4675659" cy="101710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3FE3BC-6E18-4EB5-B4EE-89F9D5CAE70C}"/>
              </a:ext>
            </a:extLst>
          </p:cNvPr>
          <p:cNvSpPr txBox="1"/>
          <p:nvPr/>
        </p:nvSpPr>
        <p:spPr>
          <a:xfrm>
            <a:off x="5675971" y="2096429"/>
            <a:ext cx="2397512" cy="313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>
                <a:solidFill>
                  <a:schemeClr val="tx2"/>
                </a:solidFill>
              </a:rPr>
              <a:t>Welcome Pack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723D8D-739B-44DB-9EB3-FAA6C7C19A4C}"/>
              </a:ext>
            </a:extLst>
          </p:cNvPr>
          <p:cNvSpPr txBox="1"/>
          <p:nvPr/>
        </p:nvSpPr>
        <p:spPr>
          <a:xfrm>
            <a:off x="8567973" y="2480840"/>
            <a:ext cx="2397512" cy="313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>
                <a:solidFill>
                  <a:schemeClr val="tx2"/>
                </a:solidFill>
              </a:rPr>
              <a:t>Assessor portal </a:t>
            </a:r>
          </a:p>
        </p:txBody>
      </p:sp>
    </p:spTree>
    <p:extLst>
      <p:ext uri="{BB962C8B-B14F-4D97-AF65-F5344CB8AC3E}">
        <p14:creationId xmlns:p14="http://schemas.microsoft.com/office/powerpoint/2010/main" val="54111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130B-A47A-4C8C-885A-FCEE26DE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8965580" cy="1616927"/>
          </a:xfrm>
        </p:spPr>
        <p:txBody>
          <a:bodyPr vert="horz" lIns="540000" tIns="0" rIns="0" bIns="360000" rtlCol="0" anchor="b" anchorCtr="0">
            <a:normAutofit/>
          </a:bodyPr>
          <a:lstStyle/>
          <a:p>
            <a:r>
              <a:rPr lang="en-GB"/>
              <a:t>Assessor’s Reports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5D9E329-CD3E-46BA-A312-78F4EBB6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741" y="2253119"/>
            <a:ext cx="4523138" cy="40615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Arial"/>
              </a:rPr>
              <a:t>During COVID-19 your DofE Manager can be your Assessor, if you can provide evidence such as photographs to show your progress. </a:t>
            </a:r>
          </a:p>
          <a:p>
            <a:r>
              <a:rPr lang="en-US">
                <a:cs typeface="Arial"/>
              </a:rPr>
              <a:t>You could also ask a family friend or </a:t>
            </a:r>
            <a:r>
              <a:rPr lang="en-US" err="1">
                <a:cs typeface="Arial"/>
              </a:rPr>
              <a:t>neighbour</a:t>
            </a:r>
            <a:r>
              <a:rPr lang="en-US">
                <a:cs typeface="Arial"/>
              </a:rPr>
              <a:t>, however your assessor cannot be your parent or guardian.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D4906F-6AD7-4204-B2E1-DFA8D16D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34" y="2480840"/>
            <a:ext cx="2782179" cy="406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14057E42-7A9A-41AA-AD63-CD0C1AC2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B479046-3BC5-410A-97AD-E3A14FFF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B28E2C-5291-42E8-BBE4-90304FC18FA4}"/>
              </a:ext>
            </a:extLst>
          </p:cNvPr>
          <p:cNvGrpSpPr/>
          <p:nvPr/>
        </p:nvGrpSpPr>
        <p:grpSpPr>
          <a:xfrm>
            <a:off x="7315825" y="2870224"/>
            <a:ext cx="3128508" cy="4151695"/>
            <a:chOff x="5342728" y="2725255"/>
            <a:chExt cx="4688385" cy="45926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BD3A0C-BC97-4BCA-B5AB-3C63325F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5454" y="3742362"/>
              <a:ext cx="4675659" cy="35755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9F564A-9A6A-4497-A322-8058267E2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2728" y="2725255"/>
              <a:ext cx="4675659" cy="101710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3FE3BC-6E18-4EB5-B4EE-89F9D5CAE70C}"/>
              </a:ext>
            </a:extLst>
          </p:cNvPr>
          <p:cNvSpPr txBox="1"/>
          <p:nvPr/>
        </p:nvSpPr>
        <p:spPr>
          <a:xfrm>
            <a:off x="5675971" y="2096429"/>
            <a:ext cx="2397512" cy="313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>
                <a:solidFill>
                  <a:schemeClr val="tx2"/>
                </a:solidFill>
              </a:rPr>
              <a:t>Welcome Pack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723D8D-739B-44DB-9EB3-FAA6C7C19A4C}"/>
              </a:ext>
            </a:extLst>
          </p:cNvPr>
          <p:cNvSpPr txBox="1"/>
          <p:nvPr/>
        </p:nvSpPr>
        <p:spPr>
          <a:xfrm>
            <a:off x="8567973" y="2480840"/>
            <a:ext cx="2397512" cy="313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>
                <a:solidFill>
                  <a:schemeClr val="tx2"/>
                </a:solidFill>
              </a:rPr>
              <a:t>Assessor portal </a:t>
            </a:r>
          </a:p>
        </p:txBody>
      </p:sp>
    </p:spTree>
    <p:extLst>
      <p:ext uri="{BB962C8B-B14F-4D97-AF65-F5344CB8AC3E}">
        <p14:creationId xmlns:p14="http://schemas.microsoft.com/office/powerpoint/2010/main" val="162780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C30D8-7639-4DE1-A26A-65ECD492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52708-4C54-4782-90B5-F2C65E42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2CF8F-4CA9-4EA9-9EDA-8F0D7AAC1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5113" y="2912110"/>
            <a:ext cx="7200000" cy="1736658"/>
          </a:xfrm>
        </p:spPr>
        <p:txBody>
          <a:bodyPr/>
          <a:lstStyle/>
          <a:p>
            <a:r>
              <a:rPr lang="en-GB" sz="600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6683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 anchor="b">
            <a:normAutofit/>
          </a:bodyPr>
          <a:lstStyle/>
          <a:p>
            <a:r>
              <a:rPr lang="en-GB"/>
              <a:t>What is the DofE?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84" y="2094765"/>
            <a:ext cx="4691001" cy="445684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The DofE is </a:t>
            </a:r>
            <a:r>
              <a:rPr lang="en-GB" altLang="en-US"/>
              <a:t>the world’s leading achievement award for young people.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/>
              <a:t>It’s about going the extra mile ­– learning</a:t>
            </a:r>
            <a:r>
              <a:rPr lang="en-US">
                <a:ea typeface="+mn-lt"/>
                <a:cs typeface="+mn-lt"/>
              </a:rPr>
              <a:t> new skills for work and life, getting fitter, making a difference and broadening your horizons.</a:t>
            </a: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Non-competitive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Achievable by all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Voluntary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Personal development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Personalised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Balanced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Progressive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Achievement focused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Demand commitment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 Fun</a:t>
            </a:r>
            <a:endParaRPr lang="en-GB" altLang="en-US">
              <a:cs typeface="Arial"/>
            </a:endParaRPr>
          </a:p>
          <a:p>
            <a:pPr>
              <a:lnSpc>
                <a:spcPct val="100000"/>
              </a:lnSpc>
            </a:pPr>
            <a:endParaRPr lang="en-US" sz="130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E3CFDF1B-8324-47EC-BE06-09B4450B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pic>
        <p:nvPicPr>
          <p:cNvPr id="16" name="Picture Placeholder 19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21E558F9-12AA-4754-997C-E1ACB93A4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89" b="-2"/>
          <a:stretch/>
        </p:blipFill>
        <p:spPr>
          <a:xfrm>
            <a:off x="5345113" y="1817688"/>
            <a:ext cx="5149850" cy="5543550"/>
          </a:xfrm>
          <a:prstGeom prst="rect">
            <a:avLst/>
          </a:prstGeom>
          <a:noFill/>
        </p:spPr>
      </p:pic>
      <p:sp>
        <p:nvSpPr>
          <p:cNvPr id="4" name="Date Placeholder 3" hidden="1"/>
          <p:cNvSpPr>
            <a:spLocks noGrp="1"/>
          </p:cNvSpPr>
          <p:nvPr>
            <p:ph type="dt" sz="half" idx="4294967295"/>
          </p:nvPr>
        </p:nvSpPr>
        <p:spPr>
          <a:xfrm>
            <a:off x="8891588" y="6877050"/>
            <a:ext cx="1800225" cy="215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139CBA-741A-E644-9B3F-FA84E7CB1B20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1" i="0" baseline="0">
              <a:solidFill>
                <a:schemeClr val="accent1"/>
              </a:solidFill>
            </a:endParaRPr>
          </a:p>
        </p:txBody>
      </p:sp>
      <p:sp>
        <p:nvSpPr>
          <p:cNvPr id="13" name="Date Placeholder 4" hidden="1">
            <a:extLst>
              <a:ext uri="{FF2B5EF4-FFF2-40B4-BE49-F238E27FC236}">
                <a16:creationId xmlns:a16="http://schemas.microsoft.com/office/drawing/2014/main" id="{C61E9885-8EE3-4A86-8E78-E7AAE7A2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24" name="Date Placeholder 3" hidden="1">
            <a:extLst>
              <a:ext uri="{FF2B5EF4-FFF2-40B4-BE49-F238E27FC236}">
                <a16:creationId xmlns:a16="http://schemas.microsoft.com/office/drawing/2014/main" id="{EA6AC65F-8419-4467-B52D-8E9B7EC1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26" name="Date Placeholder 3" hidden="1">
            <a:extLst>
              <a:ext uri="{FF2B5EF4-FFF2-40B4-BE49-F238E27FC236}">
                <a16:creationId xmlns:a16="http://schemas.microsoft.com/office/drawing/2014/main" id="{6124D080-6CB2-498A-B5D5-59E4303D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1151"/>
            <a:ext cx="8963813" cy="1619250"/>
          </a:xfrm>
        </p:spPr>
        <p:txBody>
          <a:bodyPr vert="horz" lIns="540000" tIns="0" rIns="0" bIns="360000" rtlCol="0" anchor="b" anchorCtr="0">
            <a:normAutofit/>
          </a:bodyPr>
          <a:lstStyle/>
          <a:p>
            <a:r>
              <a:rPr lang="en-GB"/>
              <a:t>Bronze Award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098BE-A9F6-4F14-BDBF-4BEB0368E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28" y="2229809"/>
            <a:ext cx="10221956" cy="406717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-US" sz="1750"/>
              <a:t>There’s </a:t>
            </a:r>
            <a:r>
              <a:rPr lang="en-US" sz="1750" b="1"/>
              <a:t>loads of activities</a:t>
            </a:r>
            <a:r>
              <a:rPr lang="en-US" sz="1750"/>
              <a:t> to choose from ­­— most activities can count towards a DofE </a:t>
            </a:r>
            <a:r>
              <a:rPr lang="en-US" sz="1750" err="1"/>
              <a:t>programme</a:t>
            </a:r>
            <a:r>
              <a:rPr lang="en-US" sz="1750"/>
              <a:t>. Take a look at our website for ideas: DofE.org/do/activities.</a:t>
            </a:r>
            <a:endParaRPr lang="en-GB" sz="1750">
              <a:cs typeface="Arial"/>
            </a:endParaRP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Char char="•"/>
            </a:pPr>
            <a:r>
              <a:rPr lang="en-GB" sz="1750" spc="21"/>
              <a:t>Activities could be something that young people are </a:t>
            </a:r>
            <a:r>
              <a:rPr lang="en-GB" sz="1750" b="1" spc="21"/>
              <a:t>already doing </a:t>
            </a:r>
            <a:r>
              <a:rPr lang="en-GB" sz="1750" spc="21"/>
              <a:t>or something </a:t>
            </a:r>
            <a:r>
              <a:rPr lang="en-GB" sz="1750" b="1" spc="21"/>
              <a:t>completely new </a:t>
            </a:r>
            <a:r>
              <a:rPr lang="en-GB" sz="1750" spc="21"/>
              <a:t>– and there are lots of possibilities that can be done from home or under social distancing.</a:t>
            </a:r>
            <a:endParaRPr lang="en-GB" sz="1750" b="1" spc="21">
              <a:cs typeface="Arial"/>
            </a:endParaRP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Char char="•"/>
            </a:pPr>
            <a:r>
              <a:rPr lang="en-GB" sz="1750" spc="21"/>
              <a:t>Minimum </a:t>
            </a:r>
            <a:r>
              <a:rPr lang="en-GB" sz="1750" b="1" spc="21"/>
              <a:t>one hour a week </a:t>
            </a:r>
            <a:r>
              <a:rPr lang="en-GB" sz="1750" spc="21"/>
              <a:t>per section. A whole programme will take a minimum of </a:t>
            </a:r>
            <a:r>
              <a:rPr lang="en-GB" sz="1750" b="1" spc="21"/>
              <a:t>six months</a:t>
            </a:r>
            <a:r>
              <a:rPr lang="en-GB" sz="1750" spc="21"/>
              <a:t> to complete.</a:t>
            </a:r>
            <a:endParaRPr lang="en-GB" sz="1750" spc="21">
              <a:cs typeface="Arial"/>
            </a:endParaRP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Char char="•"/>
            </a:pPr>
            <a:r>
              <a:rPr lang="en-GB" sz="1750" spc="21"/>
              <a:t>A chosen Assessor will need to </a:t>
            </a:r>
            <a:r>
              <a:rPr lang="en-GB" sz="1750" b="1" spc="21"/>
              <a:t>write a short statement when they’ve finished each section</a:t>
            </a:r>
            <a:r>
              <a:rPr lang="en-GB" sz="1750" spc="21"/>
              <a:t>. This could be a family friend, neighbour, coach or teacher (not a relative).</a:t>
            </a:r>
            <a:endParaRPr lang="en-GB" sz="1750" spc="21">
              <a:cs typeface="Arial" panose="020B0604020202020204"/>
            </a:endParaRPr>
          </a:p>
          <a:p>
            <a:endParaRPr lang="en-GB" b="1" spc="21"/>
          </a:p>
          <a:p>
            <a:endParaRPr lang="en-GB"/>
          </a:p>
        </p:txBody>
      </p:sp>
      <p:sp>
        <p:nvSpPr>
          <p:cNvPr id="42" name="Date Placeholder 6">
            <a:extLst>
              <a:ext uri="{FF2B5EF4-FFF2-40B4-BE49-F238E27FC236}">
                <a16:creationId xmlns:a16="http://schemas.microsoft.com/office/drawing/2014/main" id="{6CC9B72A-E2F5-4B2C-A21B-D83F3B3A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7CA4F-6EB4-4430-B4BE-8500F1592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5160" r="1931" b="6042"/>
          <a:stretch/>
        </p:blipFill>
        <p:spPr>
          <a:xfrm>
            <a:off x="1891506" y="5527302"/>
            <a:ext cx="7379607" cy="1698936"/>
          </a:xfrm>
          <a:prstGeom prst="rect">
            <a:avLst/>
          </a:prstGeom>
          <a:noFill/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267894C4-03FB-4408-BDE2-3D0D6364B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8395" y="3627438"/>
            <a:ext cx="2829118" cy="28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0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F63DCB67-AD3A-E142-9CB5-ABBCDBC8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42" y="2078050"/>
            <a:ext cx="4073525" cy="5102225"/>
          </a:xfrm>
        </p:spPr>
        <p:txBody>
          <a:bodyPr/>
          <a:lstStyle/>
          <a:p>
            <a:r>
              <a:rPr lang="en-GB" b="1"/>
              <a:t>Volunteering’s all about taking action and making a difference to other people’s lives. </a:t>
            </a:r>
          </a:p>
          <a:p>
            <a:r>
              <a:rPr lang="en-GB"/>
              <a:t>From coaching a local football team or collecting for a foodbank to starting a campaign, young people will give up their time to help others and change things for the better.</a:t>
            </a:r>
            <a:endParaRPr lang="en-GB" b="1">
              <a:cs typeface="Arial"/>
            </a:endParaRPr>
          </a:p>
          <a:p>
            <a:r>
              <a:rPr lang="en-GB"/>
              <a:t>It’s extremely rewarding, grows confidence and independence — and can enable a young person to experience the world of work too. </a:t>
            </a:r>
            <a:endParaRPr lang="en-GB">
              <a:cs typeface="Arial"/>
            </a:endParaRPr>
          </a:p>
          <a:p>
            <a:pPr marL="285492" indent="-2854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050" b="1" i="1">
                <a:latin typeface="Arial" panose="020B0604020202020204" pitchFamily="34" charset="0"/>
                <a:cs typeface="Arial" panose="020B0604020202020204" pitchFamily="34" charset="0"/>
              </a:rPr>
              <a:t>Young people must not be replacing paid labour i.e. they cannot volunteer for commercial organisations.</a:t>
            </a:r>
          </a:p>
          <a:p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73C86D-2A25-444A-8BD2-C05ABF1FE78B}"/>
              </a:ext>
            </a:extLst>
          </p:cNvPr>
          <p:cNvSpPr>
            <a:spLocks noChangeAspect="1"/>
          </p:cNvSpPr>
          <p:nvPr/>
        </p:nvSpPr>
        <p:spPr>
          <a:xfrm>
            <a:off x="4949596" y="1838488"/>
            <a:ext cx="1759873" cy="1759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marL="0" lvl="1" algn="ctr">
              <a:lnSpc>
                <a:spcPts val="1200"/>
              </a:lnSpc>
            </a:pPr>
            <a:r>
              <a:rPr lang="en-GB" sz="1200" b="1">
                <a:solidFill>
                  <a:schemeClr val="tx1"/>
                </a:solidFill>
              </a:rPr>
              <a:t>Over</a:t>
            </a:r>
            <a:endParaRPr lang="en-GB" sz="1200" b="1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GB" sz="4400" b="1" spc="-100">
                <a:solidFill>
                  <a:schemeClr val="tx1"/>
                </a:solidFill>
              </a:rPr>
              <a:t>¾</a:t>
            </a:r>
            <a:endParaRPr lang="en-GB" sz="4400" b="1" spc="-100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GB" sz="1000" b="1">
                <a:solidFill>
                  <a:schemeClr val="tx1"/>
                </a:solidFill>
              </a:rPr>
              <a:t>Feel happier </a:t>
            </a:r>
          </a:p>
          <a:p>
            <a:pPr algn="ctr"/>
            <a:r>
              <a:rPr lang="en-GB" sz="1000" b="1">
                <a:solidFill>
                  <a:schemeClr val="tx1"/>
                </a:solidFill>
              </a:rPr>
              <a:t>because volunteering </a:t>
            </a:r>
            <a:endParaRPr lang="en-GB" sz="1000" b="1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GB" sz="1000" b="1">
                <a:solidFill>
                  <a:schemeClr val="tx1"/>
                </a:solidFill>
              </a:rPr>
              <a:t>gave them more</a:t>
            </a:r>
            <a:endParaRPr lang="en-GB" sz="1000" b="1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GB" sz="1000" b="1">
                <a:solidFill>
                  <a:schemeClr val="tx1"/>
                </a:solidFill>
              </a:rPr>
              <a:t>confidence</a:t>
            </a:r>
            <a:endParaRPr lang="en-GB" sz="10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363F47-D4BF-F342-A45E-9B9849DD83C8}"/>
              </a:ext>
            </a:extLst>
          </p:cNvPr>
          <p:cNvSpPr>
            <a:spLocks noChangeAspect="1"/>
          </p:cNvSpPr>
          <p:nvPr/>
        </p:nvSpPr>
        <p:spPr>
          <a:xfrm>
            <a:off x="4955052" y="3641133"/>
            <a:ext cx="1759873" cy="175987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6800"/>
              </a:lnSpc>
            </a:pPr>
            <a:r>
              <a:rPr lang="en-GB" sz="4400" b="1" spc="-100"/>
              <a:t>88%</a:t>
            </a:r>
          </a:p>
          <a:p>
            <a:pPr algn="ctr"/>
            <a:r>
              <a:rPr lang="en-GB" sz="1000" b="1"/>
              <a:t>Believe volunteering </a:t>
            </a:r>
          </a:p>
          <a:p>
            <a:pPr algn="ctr"/>
            <a:r>
              <a:rPr lang="en-GB" sz="1000" b="1"/>
              <a:t>helps them feel more </a:t>
            </a:r>
          </a:p>
          <a:p>
            <a:pPr algn="ctr"/>
            <a:r>
              <a:rPr lang="en-GB" sz="1000" b="1"/>
              <a:t>satisfied in life</a:t>
            </a:r>
          </a:p>
          <a:p>
            <a:pPr algn="ctr"/>
            <a:endParaRPr lang="en-GB" sz="1000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3E2A4F-A133-8D45-879E-B94CF34DEA48}"/>
              </a:ext>
            </a:extLst>
          </p:cNvPr>
          <p:cNvSpPr>
            <a:spLocks noChangeAspect="1"/>
          </p:cNvSpPr>
          <p:nvPr/>
        </p:nvSpPr>
        <p:spPr>
          <a:xfrm>
            <a:off x="4949596" y="5454042"/>
            <a:ext cx="1759873" cy="1759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>
              <a:lnSpc>
                <a:spcPts val="6800"/>
              </a:lnSpc>
            </a:pPr>
            <a:r>
              <a:rPr lang="en-GB" sz="4400" b="1" spc="-100">
                <a:solidFill>
                  <a:schemeClr val="tx1"/>
                </a:solidFill>
              </a:rPr>
              <a:t>96%</a:t>
            </a:r>
            <a:endParaRPr lang="en-GB" sz="4400" b="1" spc="-100">
              <a:solidFill>
                <a:schemeClr val="tx1"/>
              </a:solidFill>
              <a:cs typeface="Arial"/>
            </a:endParaRPr>
          </a:p>
          <a:p>
            <a:pPr marL="0" lvl="1" algn="ctr">
              <a:lnSpc>
                <a:spcPts val="1200"/>
              </a:lnSpc>
            </a:pPr>
            <a:r>
              <a:rPr lang="en-GB" sz="1000" b="1">
                <a:solidFill>
                  <a:schemeClr val="tx1"/>
                </a:solidFill>
              </a:rPr>
              <a:t>Say volunteering</a:t>
            </a:r>
            <a:endParaRPr lang="en-GB" sz="1000" b="1">
              <a:solidFill>
                <a:schemeClr val="tx1"/>
              </a:solidFill>
              <a:cs typeface="Arial"/>
            </a:endParaRPr>
          </a:p>
          <a:p>
            <a:pPr marL="0" lvl="1" algn="ctr">
              <a:lnSpc>
                <a:spcPts val="1200"/>
              </a:lnSpc>
            </a:pPr>
            <a:r>
              <a:rPr lang="en-GB" sz="1000" b="1">
                <a:solidFill>
                  <a:schemeClr val="tx1"/>
                </a:solidFill>
              </a:rPr>
              <a:t>gave them a sense</a:t>
            </a:r>
            <a:endParaRPr lang="en-GB" sz="1000" b="1">
              <a:solidFill>
                <a:schemeClr val="tx1"/>
              </a:solidFill>
              <a:cs typeface="Arial"/>
            </a:endParaRPr>
          </a:p>
          <a:p>
            <a:pPr marL="0" lvl="1" algn="ctr">
              <a:lnSpc>
                <a:spcPts val="1200"/>
              </a:lnSpc>
            </a:pPr>
            <a:r>
              <a:rPr lang="en-GB" sz="1000" b="1">
                <a:solidFill>
                  <a:schemeClr val="tx1"/>
                </a:solidFill>
              </a:rPr>
              <a:t>of achievement</a:t>
            </a:r>
            <a:endParaRPr lang="en-GB" sz="10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0FDA7FF-5E74-6A4A-942D-BE133116BB9B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1" i="0" baseline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ECCEC-67E8-4596-B453-5978F46E7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8166" b="9259"/>
          <a:stretch/>
        </p:blipFill>
        <p:spPr>
          <a:xfrm>
            <a:off x="7030388" y="2409904"/>
            <a:ext cx="3274229" cy="203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6D5FA5-1026-4FC4-9BCD-F4B09AECA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10593" b="13065"/>
          <a:stretch/>
        </p:blipFill>
        <p:spPr>
          <a:xfrm>
            <a:off x="7019476" y="5053187"/>
            <a:ext cx="3282358" cy="175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stage, playing, looking&#10;&#10;Description automatically generated">
            <a:extLst>
              <a:ext uri="{FF2B5EF4-FFF2-40B4-BE49-F238E27FC236}">
                <a16:creationId xmlns:a16="http://schemas.microsoft.com/office/drawing/2014/main" id="{73752B3D-A647-49EE-8396-E17D2C05E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0" r="2" b="39702"/>
          <a:stretch/>
        </p:blipFill>
        <p:spPr>
          <a:xfrm>
            <a:off x="414638" y="616102"/>
            <a:ext cx="6227076" cy="853021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F73C80D-4560-064A-B5E5-F071D42A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152"/>
            <a:ext cx="8963813" cy="1619250"/>
          </a:xfrm>
        </p:spPr>
        <p:txBody>
          <a:bodyPr vert="horz" lIns="540000" tIns="0" rIns="0" bIns="360000" rtlCol="0" anchor="b" anchorCtr="0">
            <a:normAutofit/>
          </a:bodyPr>
          <a:lstStyle/>
          <a:p>
            <a:r>
              <a:rPr lang="en-US"/>
              <a:t>Physical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34594" y="2063762"/>
            <a:ext cx="9615965" cy="90627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The Physical section is a chance for young people to focus on their health and fitness – and have fun along the way.</a:t>
            </a:r>
            <a:endParaRPr lang="en-GB" sz="1800" b="1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5EBE3-59F5-4B76-B423-9B5AD84C6BFD}"/>
              </a:ext>
            </a:extLst>
          </p:cNvPr>
          <p:cNvSpPr/>
          <p:nvPr/>
        </p:nvSpPr>
        <p:spPr>
          <a:xfrm>
            <a:off x="4470357" y="2857202"/>
            <a:ext cx="4804653" cy="383273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r>
              <a:rPr lang="en-GB">
                <a:solidFill>
                  <a:schemeClr val="tx2"/>
                </a:solidFill>
              </a:rPr>
              <a:t>This might be the push needed for a young person to try something completely different or concentrate and improve on something they are already doing. </a:t>
            </a:r>
          </a:p>
          <a:p>
            <a:endParaRPr lang="en-GB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From yoga to going to the gym, skateboarding to wheelchair tennis­ — almost any dance, sport or fitness activity can count.</a:t>
            </a:r>
          </a:p>
          <a:p>
            <a:r>
              <a:rPr lang="en-GB">
                <a:solidFill>
                  <a:schemeClr val="tx2"/>
                </a:solidFill>
              </a:rPr>
              <a:t> </a:t>
            </a:r>
            <a:endParaRPr lang="en-GB">
              <a:solidFill>
                <a:schemeClr val="tx2"/>
              </a:solidFill>
              <a:cs typeface="Arial"/>
            </a:endParaRPr>
          </a:p>
          <a:p>
            <a:r>
              <a:rPr lang="en-GB">
                <a:solidFill>
                  <a:schemeClr val="tx2"/>
                </a:solidFill>
              </a:rPr>
              <a:t>And doing more physical activity can help support mental health. </a:t>
            </a:r>
          </a:p>
          <a:p>
            <a:endParaRPr lang="en-GB">
              <a:solidFill>
                <a:schemeClr val="tx2"/>
              </a:solidFill>
              <a:cs typeface="Arial"/>
            </a:endParaRPr>
          </a:p>
          <a:p>
            <a:r>
              <a:rPr lang="en-GB">
                <a:solidFill>
                  <a:schemeClr val="tx2"/>
                </a:solidFill>
              </a:rPr>
              <a:t>Young people can join a team or do it on their own — it’s up to them!</a:t>
            </a:r>
            <a:endParaRPr lang="en-GB" altLang="en-US">
              <a:solidFill>
                <a:schemeClr val="tx2"/>
              </a:solidFill>
            </a:endParaRPr>
          </a:p>
          <a:p>
            <a:pPr marL="285492" indent="-285492" defTabSz="100794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4294967295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F9AAA-28E8-4463-BEC6-7F459749A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/>
          <a:stretch/>
        </p:blipFill>
        <p:spPr>
          <a:xfrm>
            <a:off x="529604" y="2861147"/>
            <a:ext cx="3283200" cy="197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3D12CB-3494-4F4C-8E5B-0F720C8ABE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14696" r="-25" b="10368"/>
          <a:stretch/>
        </p:blipFill>
        <p:spPr>
          <a:xfrm>
            <a:off x="541254" y="5227123"/>
            <a:ext cx="3283200" cy="187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578A49-1BE0-6444-B278-60F2AA7E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23"/>
            <a:ext cx="8976837" cy="1610803"/>
          </a:xfrm>
        </p:spPr>
        <p:txBody>
          <a:bodyPr vert="horz" lIns="540000" tIns="0" rIns="0" bIns="360000" rtlCol="0" anchor="b" anchorCtr="0">
            <a:normAutofit/>
          </a:bodyPr>
          <a:lstStyle/>
          <a:p>
            <a:r>
              <a:rPr lang="en-US"/>
              <a:t>Skills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734AB64-13A1-45F7-8924-4461E20B3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2131946"/>
            <a:ext cx="9434658" cy="908210"/>
          </a:xfrm>
        </p:spPr>
        <p:txBody>
          <a:bodyPr anchor="t"/>
          <a:lstStyle/>
          <a:p>
            <a:r>
              <a:rPr lang="en-GB" sz="1800">
                <a:ea typeface="+mn-lt"/>
                <a:cs typeface="+mn-lt"/>
              </a:rPr>
              <a:t>From coding to cookery, the Skills section lets young people learn a new talent, develop existing skills and discover new things to love. </a:t>
            </a:r>
            <a:endParaRPr lang="en-US" sz="180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6455" y="2979415"/>
            <a:ext cx="4523138" cy="406157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By developing practical and social skills and gaining interests and talents, young people will enjoy themselves and get a real sense of achievement.</a:t>
            </a:r>
          </a:p>
          <a:p>
            <a:r>
              <a:rPr lang="en-GB">
                <a:ea typeface="+mn-lt"/>
                <a:cs typeface="+mn-lt"/>
              </a:rPr>
              <a:t>If they’re interested in a specific field, this could be the perfect chance to do something related to it.</a:t>
            </a:r>
          </a:p>
          <a:p>
            <a:r>
              <a:rPr lang="en-GB">
                <a:ea typeface="+mn-lt"/>
                <a:cs typeface="+mn-lt"/>
              </a:rPr>
              <a:t>They’ll grow their confidence and show they’re committed, motivated and can rise to a challenge.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9CA0530-36C4-6041-8593-BD199EF512A5}"/>
              </a:ext>
            </a:extLst>
          </p:cNvPr>
          <p:cNvSpPr txBox="1">
            <a:spLocks/>
          </p:cNvSpPr>
          <p:nvPr/>
        </p:nvSpPr>
        <p:spPr>
          <a:xfrm>
            <a:off x="5412730" y="1853171"/>
            <a:ext cx="4545413" cy="90821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46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77AAD706-D24D-491A-BE12-2F2B381B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93165D-2C48-D04F-B2E9-9C245CE0EC24}"/>
              </a:ext>
            </a:extLst>
          </p:cNvPr>
          <p:cNvSpPr txBox="1"/>
          <p:nvPr/>
        </p:nvSpPr>
        <p:spPr>
          <a:xfrm>
            <a:off x="11327802" y="556170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pic>
        <p:nvPicPr>
          <p:cNvPr id="15" name="Picture 5" descr="A person sitting in a bowl&#10;&#10;Description automatically generated">
            <a:extLst>
              <a:ext uri="{FF2B5EF4-FFF2-40B4-BE49-F238E27FC236}">
                <a16:creationId xmlns:a16="http://schemas.microsoft.com/office/drawing/2014/main" id="{D02AEE05-E566-4034-A3AA-C6342265E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4" r="5"/>
          <a:stretch/>
        </p:blipFill>
        <p:spPr>
          <a:xfrm>
            <a:off x="5867354" y="3579541"/>
            <a:ext cx="4384826" cy="224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9658C9-27EC-3F43-B275-A6A44C3C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Expedition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D8ECF5F-FCD2-4866-A2E0-31AE1CB4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48716" y="2031097"/>
            <a:ext cx="4137025" cy="510857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b="1"/>
              <a:t>Getting into the great outdoors and spending a night away with friends – a DofE expedition will give young people lifelong memories. </a:t>
            </a:r>
            <a:endParaRPr lang="en-GB" b="1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/>
              <a:t>As part of a small team, they will plan their aim, choose their location, do some training to make sure they're prepared and know what they are doing — then spend two days and one night away.</a:t>
            </a:r>
            <a:endParaRPr lang="en-GB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/>
              <a:t>The expedition will improve resilience, communication, teamwork and leadership skills. </a:t>
            </a:r>
            <a:endParaRPr lang="en-GB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/>
              <a:t>They might come home with a rucksack full of washing — and experiences they won’t forget. </a:t>
            </a:r>
            <a:endParaRPr lang="en-GB">
              <a:cs typeface="Arial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4294967295"/>
          </p:nvPr>
        </p:nvSpPr>
        <p:spPr>
          <a:xfrm>
            <a:off x="8891588" y="6877050"/>
            <a:ext cx="1800225" cy="215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15" name="Date Placeholder 4" hidden="1">
            <a:extLst>
              <a:ext uri="{FF2B5EF4-FFF2-40B4-BE49-F238E27FC236}">
                <a16:creationId xmlns:a16="http://schemas.microsoft.com/office/drawing/2014/main" id="{B922C790-9624-4B4E-8B04-8903D5100F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6877050"/>
            <a:ext cx="1800225" cy="215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F0BD0-F0C1-F046-943F-18519D52F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r="7574" b="3"/>
          <a:stretch/>
        </p:blipFill>
        <p:spPr>
          <a:xfrm>
            <a:off x="5345113" y="1817688"/>
            <a:ext cx="5149850" cy="5543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77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58E6165-368B-44A7-BFD0-59DA9245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US">
                <a:cs typeface="Arial"/>
              </a:rPr>
              <a:t>DofE Certificate of Achievement </a:t>
            </a:r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212C612-9147-4831-84CB-29B4B26C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A54D1-661B-4DEC-864A-E4804C12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876950"/>
            <a:ext cx="468313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D28B870-EEFD-41FE-9A4E-B1C66D221408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43CABB7-2E4F-4A62-BCAE-A6C6B9E2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C43BE-9657-4476-B014-4914D0588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906" y="2484438"/>
            <a:ext cx="4000378" cy="40671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800" b="1" i="0">
                <a:effectLst/>
                <a:latin typeface="Arial" panose="020B0604020202020204" pitchFamily="34" charset="0"/>
              </a:rPr>
              <a:t>Who: </a:t>
            </a:r>
            <a:r>
              <a:rPr lang="en-GB" sz="1800" b="0" i="0">
                <a:effectLst/>
                <a:latin typeface="Arial" panose="020B0604020202020204" pitchFamily="34" charset="0"/>
              </a:rPr>
              <a:t>Any young person who enrols and completes their Volunteering, Physical and Skill sections between the </a:t>
            </a:r>
            <a:r>
              <a:rPr lang="en-GB" sz="1800" b="1" i="0">
                <a:effectLst/>
                <a:latin typeface="Arial" panose="020B0604020202020204" pitchFamily="34" charset="0"/>
              </a:rPr>
              <a:t>1 June 2018 </a:t>
            </a:r>
            <a:r>
              <a:rPr lang="en-GB" sz="1800" b="0" i="0">
                <a:effectLst/>
                <a:latin typeface="Arial" panose="020B0604020202020204" pitchFamily="34" charset="0"/>
              </a:rPr>
              <a:t>and</a:t>
            </a:r>
            <a:r>
              <a:rPr lang="en-GB" sz="1800" b="1" i="0">
                <a:effectLst/>
                <a:latin typeface="Arial" panose="020B0604020202020204" pitchFamily="34" charset="0"/>
              </a:rPr>
              <a:t> 31 December 2022.</a:t>
            </a:r>
            <a:endParaRPr lang="en-GB" b="0" i="0">
              <a:effectLst/>
              <a:latin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en-GB" b="1">
                <a:ea typeface="+mn-lt"/>
                <a:cs typeface="+mn-lt"/>
              </a:rPr>
              <a:t>When:</a:t>
            </a:r>
            <a:r>
              <a:rPr lang="en-GB">
                <a:ea typeface="+mn-lt"/>
                <a:cs typeface="+mn-lt"/>
              </a:rPr>
              <a:t> Available until </a:t>
            </a:r>
            <a:r>
              <a:rPr lang="en-GB" b="1">
                <a:ea typeface="+mn-lt"/>
                <a:cs typeface="+mn-lt"/>
              </a:rPr>
              <a:t>December 2022</a:t>
            </a:r>
            <a:endParaRPr lang="en-GB">
              <a:ea typeface="+mn-lt"/>
              <a:cs typeface="+mn-lt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endParaRPr lang="en-GB" b="1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GB" b="1">
                <a:ea typeface="+mn-lt"/>
                <a:cs typeface="+mn-lt"/>
              </a:rPr>
              <a:t>What: </a:t>
            </a:r>
            <a:r>
              <a:rPr lang="en-GB">
                <a:ea typeface="+mn-lt"/>
                <a:cs typeface="+mn-lt"/>
              </a:rPr>
              <a:t>Parti</a:t>
            </a:r>
            <a:r>
              <a:rPr lang="en-GB">
                <a:cs typeface="Arial"/>
              </a:rPr>
              <a:t>cipants who have completed </a:t>
            </a:r>
            <a:r>
              <a:rPr lang="en-GB" b="1">
                <a:cs typeface="Arial"/>
              </a:rPr>
              <a:t>Volunteering, Physical, Skill</a:t>
            </a:r>
            <a:r>
              <a:rPr lang="en-GB">
                <a:cs typeface="Arial"/>
              </a:rPr>
              <a:t> but haven’t been able to do the Expedition and/or Residential.</a:t>
            </a:r>
          </a:p>
          <a:p>
            <a:endParaRPr lang="en-GB">
              <a:cs typeface="Arial"/>
            </a:endParaRP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FD86506E-B9EC-4239-AA24-5404F1D4B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1591362" y="2484438"/>
            <a:ext cx="2887694" cy="4067175"/>
          </a:xfrm>
          <a:noFill/>
        </p:spPr>
      </p:pic>
    </p:spTree>
    <p:extLst>
      <p:ext uri="{BB962C8B-B14F-4D97-AF65-F5344CB8AC3E}">
        <p14:creationId xmlns:p14="http://schemas.microsoft.com/office/powerpoint/2010/main" val="337604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58E6165-368B-44A7-BFD0-59DA9245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US">
                <a:cs typeface="Arial"/>
              </a:rPr>
              <a:t>DofE Certificate of Achievement 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82CB06-A445-415D-A0E6-96FB75ECC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421" y="2479684"/>
            <a:ext cx="4638382" cy="4388627"/>
          </a:xfrm>
        </p:spPr>
        <p:txBody>
          <a:bodyPr vert="horz" lIns="0" tIns="0" rIns="0" bIns="0" rtlCol="0"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GB" b="1">
                <a:solidFill>
                  <a:srgbClr val="8400C6"/>
                </a:solidFill>
                <a:cs typeface="Arial" panose="020B0604020202020204"/>
              </a:rPr>
              <a:t>Certificates are: </a:t>
            </a:r>
          </a:p>
          <a:p>
            <a:pPr algn="just">
              <a:spcAft>
                <a:spcPts val="0"/>
              </a:spcAft>
            </a:pPr>
            <a:endParaRPr lang="en-GB" b="1">
              <a:solidFill>
                <a:srgbClr val="8400C6"/>
              </a:solidFill>
              <a:cs typeface="Arial" panose="020B0604020202020204"/>
            </a:endParaRPr>
          </a:p>
          <a:p>
            <a:pPr marL="285750" indent="-285750" algn="just"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en-GB">
                <a:solidFill>
                  <a:srgbClr val="8400C6"/>
                </a:solidFill>
                <a:cs typeface="Arial" panose="020B0604020202020204"/>
              </a:rPr>
              <a:t>Generated every</a:t>
            </a:r>
            <a:r>
              <a:rPr lang="en-GB" b="1">
                <a:solidFill>
                  <a:srgbClr val="8400C6"/>
                </a:solidFill>
                <a:cs typeface="Arial" panose="020B0604020202020204"/>
              </a:rPr>
              <a:t> </a:t>
            </a:r>
            <a:r>
              <a:rPr lang="en-GB">
                <a:solidFill>
                  <a:srgbClr val="8400C6"/>
                </a:solidFill>
                <a:cs typeface="Arial" panose="020B0604020202020204"/>
              </a:rPr>
              <a:t>2 weeks</a:t>
            </a:r>
          </a:p>
          <a:p>
            <a:pPr marL="285750" indent="-285750" algn="just"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en-GB">
                <a:solidFill>
                  <a:srgbClr val="8400C6"/>
                </a:solidFill>
                <a:cs typeface="Arial" panose="020B0604020202020204"/>
              </a:rPr>
              <a:t>Issued to participant email addresses </a:t>
            </a:r>
            <a:endParaRPr lang="en-GB">
              <a:solidFill>
                <a:srgbClr val="8400C6"/>
              </a:solidFill>
              <a:ea typeface="+mn-lt"/>
              <a:cs typeface="+mn-lt"/>
            </a:endParaRPr>
          </a:p>
          <a:p>
            <a:pPr marL="285750" indent="-285750" algn="just"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en-GB">
                <a:solidFill>
                  <a:srgbClr val="8400C6"/>
                </a:solidFill>
                <a:ea typeface="+mn-lt"/>
                <a:cs typeface="+mn-lt"/>
              </a:rPr>
              <a:t>Can be printed by DofE Managers</a:t>
            </a:r>
          </a:p>
          <a:p>
            <a:pPr algn="just">
              <a:spcAft>
                <a:spcPts val="0"/>
              </a:spcAft>
            </a:pPr>
            <a:endParaRPr lang="en-GB">
              <a:solidFill>
                <a:srgbClr val="8400C6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GB" sz="1800"/>
              <a:t>The Certificate can act as a talking point on a CV or in a personal statement and help young people to stand out.</a:t>
            </a:r>
            <a:endParaRPr lang="en-GB" sz="180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800"/>
              <a:t>And participants can still do their expedition and achieve their Bronze Award.</a:t>
            </a:r>
            <a:endParaRPr lang="en-GB" sz="1800">
              <a:cs typeface="Arial"/>
            </a:endParaRPr>
          </a:p>
          <a:p>
            <a:pPr marL="285750" indent="-285750" algn="just"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en-GB">
              <a:solidFill>
                <a:srgbClr val="8400C6"/>
              </a:solidFill>
              <a:ea typeface="+mn-lt"/>
              <a:cs typeface="+mn-lt"/>
            </a:endParaRPr>
          </a:p>
          <a:p>
            <a:pPr marL="285750" indent="-285750" algn="just"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en-GB">
              <a:solidFill>
                <a:srgbClr val="8400C6"/>
              </a:solidFill>
              <a:cs typeface="Arial" panose="020B0604020202020204"/>
            </a:endParaRPr>
          </a:p>
          <a:p>
            <a:pPr marL="285750" indent="-285750" algn="just"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en-GB">
              <a:solidFill>
                <a:srgbClr val="8400C6"/>
              </a:solidFill>
              <a:cs typeface="Arial" panose="020B0604020202020204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B8BE4F20-0626-4D3D-A7BC-DB6E28E85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278953" y="2484438"/>
            <a:ext cx="2887694" cy="4067175"/>
          </a:xfrm>
          <a:noFill/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212C612-9147-4831-84CB-29B4B26C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113" y="6876950"/>
            <a:ext cx="180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A54D1-661B-4DEC-864A-E4804C12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876950"/>
            <a:ext cx="468313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D28B870-EEFD-41FE-9A4E-B1C66D221408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43CABB7-2E4F-4A62-BCAE-A6C6B9E2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23 March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56551"/>
      </p:ext>
    </p:extLst>
  </p:cSld>
  <p:clrMapOvr>
    <a:masterClrMapping/>
  </p:clrMapOvr>
</p:sld>
</file>

<file path=ppt/theme/theme1.xml><?xml version="1.0" encoding="utf-8"?>
<a:theme xmlns:a="http://schemas.openxmlformats.org/drawingml/2006/main" name="DofE Purple+Green">
  <a:themeElements>
    <a:clrScheme name="DofE 2018 Purple+Green">
      <a:dk1>
        <a:srgbClr val="000000"/>
      </a:dk1>
      <a:lt1>
        <a:srgbClr val="FFFFFF"/>
      </a:lt1>
      <a:dk2>
        <a:srgbClr val="8400C6"/>
      </a:dk2>
      <a:lt2>
        <a:srgbClr val="F2F2F2"/>
      </a:lt2>
      <a:accent1>
        <a:srgbClr val="68F7B3"/>
      </a:accent1>
      <a:accent2>
        <a:srgbClr val="02269E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D259BA88-AD1C-1D4A-B68B-0D499572B4D6}"/>
    </a:ext>
  </a:extLst>
</a:theme>
</file>

<file path=ppt/theme/theme2.xml><?xml version="1.0" encoding="utf-8"?>
<a:theme xmlns:a="http://schemas.openxmlformats.org/drawingml/2006/main" name="DofE Navy+Salmon">
  <a:themeElements>
    <a:clrScheme name="DofE 2018 Navy+Salmon">
      <a:dk1>
        <a:srgbClr val="000000"/>
      </a:dk1>
      <a:lt1>
        <a:srgbClr val="FFFFFF"/>
      </a:lt1>
      <a:dk2>
        <a:srgbClr val="1D3163"/>
      </a:dk2>
      <a:lt2>
        <a:srgbClr val="F2F2F2"/>
      </a:lt2>
      <a:accent1>
        <a:srgbClr val="FF6586"/>
      </a:accent1>
      <a:accent2>
        <a:srgbClr val="02269E"/>
      </a:accent2>
      <a:accent3>
        <a:srgbClr val="8400C6"/>
      </a:accent3>
      <a:accent4>
        <a:srgbClr val="68F7B3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21735AB1-71A4-6740-9DE4-F32FE72F751C}"/>
    </a:ext>
  </a:extLst>
</a:theme>
</file>

<file path=ppt/theme/theme3.xml><?xml version="1.0" encoding="utf-8"?>
<a:theme xmlns:a="http://schemas.openxmlformats.org/drawingml/2006/main" name="DofE Blue+Green">
  <a:themeElements>
    <a:clrScheme name="DofE 2018 Blue+Green">
      <a:dk1>
        <a:srgbClr val="000000"/>
      </a:dk1>
      <a:lt1>
        <a:srgbClr val="FFFFFF"/>
      </a:lt1>
      <a:dk2>
        <a:srgbClr val="02269E"/>
      </a:dk2>
      <a:lt2>
        <a:srgbClr val="F2F2F2"/>
      </a:lt2>
      <a:accent1>
        <a:srgbClr val="68F7B3"/>
      </a:accent1>
      <a:accent2>
        <a:srgbClr val="8400C6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70F19474-5FAF-1040-A3C2-17593E65EDC0}"/>
    </a:ext>
  </a:extLst>
</a:theme>
</file>

<file path=ppt/theme/theme4.xml><?xml version="1.0" encoding="utf-8"?>
<a:theme xmlns:a="http://schemas.openxmlformats.org/drawingml/2006/main" name="DofE Yellow+Pink">
  <a:themeElements>
    <a:clrScheme name="DofE 2018 Yellow+Pink">
      <a:dk1>
        <a:srgbClr val="000000"/>
      </a:dk1>
      <a:lt1>
        <a:srgbClr val="FFFFFF"/>
      </a:lt1>
      <a:dk2>
        <a:srgbClr val="FEC665"/>
      </a:dk2>
      <a:lt2>
        <a:srgbClr val="F2F2F2"/>
      </a:lt2>
      <a:accent1>
        <a:srgbClr val="F82D9F"/>
      </a:accent1>
      <a:accent2>
        <a:srgbClr val="02269E"/>
      </a:accent2>
      <a:accent3>
        <a:srgbClr val="1D3163"/>
      </a:accent3>
      <a:accent4>
        <a:srgbClr val="FF6586"/>
      </a:accent4>
      <a:accent5>
        <a:srgbClr val="8400C6"/>
      </a:accent5>
      <a:accent6>
        <a:srgbClr val="68F7B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931EB44B-BBCF-E348-8312-6544AA868A3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9F1832B5B9C84799768FF665514EF9" ma:contentTypeVersion="13" ma:contentTypeDescription="Create a new document." ma:contentTypeScope="" ma:versionID="bc68a6c877e5b166459ce9bf6fddb527">
  <xsd:schema xmlns:xsd="http://www.w3.org/2001/XMLSchema" xmlns:xs="http://www.w3.org/2001/XMLSchema" xmlns:p="http://schemas.microsoft.com/office/2006/metadata/properties" xmlns:ns2="7348560e-34e8-41ac-a4d0-ef9b076aa41d" xmlns:ns3="fcd19bee-0caf-49f9-b91c-7c4bf7df503d" targetNamespace="http://schemas.microsoft.com/office/2006/metadata/properties" ma:root="true" ma:fieldsID="41c34b6b1e068eda0b90fc64a6d0313d" ns2:_="" ns3:_="">
    <xsd:import namespace="7348560e-34e8-41ac-a4d0-ef9b076aa41d"/>
    <xsd:import namespace="fcd19bee-0caf-49f9-b91c-7c4bf7df50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8560e-34e8-41ac-a4d0-ef9b076aa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19bee-0caf-49f9-b91c-7c4bf7df50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cd19bee-0caf-49f9-b91c-7c4bf7df503d">
      <UserInfo>
        <DisplayName>Katie Bamber</DisplayName>
        <AccountId>447</AccountId>
        <AccountType/>
      </UserInfo>
      <UserInfo>
        <DisplayName>Vicky Ellaway-Barnard</DisplayName>
        <AccountId>261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0979C1A-D88D-4323-A3B4-4210A4D83D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E41D5-5E21-4974-913F-E77F419556A2}">
  <ds:schemaRefs>
    <ds:schemaRef ds:uri="7348560e-34e8-41ac-a4d0-ef9b076aa41d"/>
    <ds:schemaRef ds:uri="fcd19bee-0caf-49f9-b91c-7c4bf7df50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2BFABA-B00D-4AC9-9F92-E9E4DBD123C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cd19bee-0caf-49f9-b91c-7c4bf7df503d"/>
    <ds:schemaRef ds:uri="http://purl.org/dc/dcmitype/"/>
    <ds:schemaRef ds:uri="http://purl.org/dc/elements/1.1/"/>
    <ds:schemaRef ds:uri="http://schemas.microsoft.com/office/infopath/2007/PartnerControls"/>
    <ds:schemaRef ds:uri="7348560e-34e8-41ac-a4d0-ef9b076aa4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1249</Words>
  <Application>Microsoft Office PowerPoint</Application>
  <PresentationFormat>Custom</PresentationFormat>
  <Paragraphs>139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Arial,Sans-Serif</vt:lpstr>
      <vt:lpstr>Calibri</vt:lpstr>
      <vt:lpstr>Segoe UI</vt:lpstr>
      <vt:lpstr>DofE Purple+Green</vt:lpstr>
      <vt:lpstr>DofE Navy+Salmon</vt:lpstr>
      <vt:lpstr>DofE Blue+Green</vt:lpstr>
      <vt:lpstr>DofE Yellow+Pink</vt:lpstr>
      <vt:lpstr>The Duke of Edinburgh’s Award  at Blackpool Aspire Academy</vt:lpstr>
      <vt:lpstr>What is the DofE?</vt:lpstr>
      <vt:lpstr>Bronze Award </vt:lpstr>
      <vt:lpstr>Volunteering</vt:lpstr>
      <vt:lpstr>Physical</vt:lpstr>
      <vt:lpstr>Skills</vt:lpstr>
      <vt:lpstr>Expedition</vt:lpstr>
      <vt:lpstr>DofE Certificate of Achievement </vt:lpstr>
      <vt:lpstr>DofE Certificate of Achievement </vt:lpstr>
      <vt:lpstr>Your Welcome Pack and eDofE</vt:lpstr>
      <vt:lpstr>The DofE app</vt:lpstr>
      <vt:lpstr>Assessor’s Reports</vt:lpstr>
      <vt:lpstr>Assessor’s 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parents guide to…. The Duke of Edinburgh’s Award</dc:title>
  <dc:creator>Natasha Read</dc:creator>
  <cp:lastModifiedBy>Peggy Plancke</cp:lastModifiedBy>
  <cp:revision>4</cp:revision>
  <dcterms:created xsi:type="dcterms:W3CDTF">2020-08-06T15:46:54Z</dcterms:created>
  <dcterms:modified xsi:type="dcterms:W3CDTF">2021-09-15T13:13:37Z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0x0101004F9F1832B5B9C84799768FF665514EF9</vt:lpwstr>
  </property>
  <property fmtid="{D5CDD505-2E9C-101B-9397-08002B2CF9AE}" pid="3" name="Order">
    <vt:r8>168600</vt:r8>
  </property>
  <property fmtid="{D5CDD505-2E9C-101B-9397-08002B2CF9AE}" pid="4" name="ComplianceAssetId">
    <vt:lpwstr/>
  </property>
  <property fmtid="{D5CDD505-2E9C-101B-9397-08002B2CF9AE}" pid="5" name="_ExtendedDescription">
    <vt:lpwstr/>
  </property>
</Properties>
</file>