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9720263" cy="17640300"/>
  <p:notesSz cx="6797675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144856"/>
    <a:srgbClr val="175A68"/>
    <a:srgbClr val="FE5E00"/>
    <a:srgbClr val="F8B30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000" autoAdjust="0"/>
    <p:restoredTop sz="93923" autoAdjust="0"/>
  </p:normalViewPr>
  <p:slideViewPr>
    <p:cSldViewPr snapToGrid="0">
      <p:cViewPr varScale="1">
        <p:scale>
          <a:sx n="27" d="100"/>
          <a:sy n="27" d="100"/>
        </p:scale>
        <p:origin x="30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png"/><Relationship Id="rId21" Type="http://schemas.openxmlformats.org/officeDocument/2006/relationships/image" Target="../media/image19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63" Type="http://schemas.openxmlformats.org/officeDocument/2006/relationships/image" Target="../media/image61.png"/><Relationship Id="rId68" Type="http://schemas.openxmlformats.org/officeDocument/2006/relationships/image" Target="../media/image66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jpe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jpe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jpeg"/><Relationship Id="rId53" Type="http://schemas.openxmlformats.org/officeDocument/2006/relationships/image" Target="../media/image51.png"/><Relationship Id="rId58" Type="http://schemas.openxmlformats.org/officeDocument/2006/relationships/image" Target="../media/image56.png"/><Relationship Id="rId66" Type="http://schemas.openxmlformats.org/officeDocument/2006/relationships/image" Target="../media/image64.png"/><Relationship Id="rId74" Type="http://schemas.openxmlformats.org/officeDocument/2006/relationships/image" Target="../media/image72.png"/><Relationship Id="rId5" Type="http://schemas.openxmlformats.org/officeDocument/2006/relationships/image" Target="../media/image3.png"/><Relationship Id="rId61" Type="http://schemas.openxmlformats.org/officeDocument/2006/relationships/image" Target="../media/image59.png"/><Relationship Id="rId19" Type="http://schemas.openxmlformats.org/officeDocument/2006/relationships/image" Target="../media/image1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jpeg"/><Relationship Id="rId43" Type="http://schemas.openxmlformats.org/officeDocument/2006/relationships/image" Target="../media/image41.png"/><Relationship Id="rId48" Type="http://schemas.openxmlformats.org/officeDocument/2006/relationships/image" Target="../media/image46.gif"/><Relationship Id="rId56" Type="http://schemas.openxmlformats.org/officeDocument/2006/relationships/image" Target="../media/image54.png"/><Relationship Id="rId64" Type="http://schemas.openxmlformats.org/officeDocument/2006/relationships/image" Target="../media/image62.png"/><Relationship Id="rId69" Type="http://schemas.openxmlformats.org/officeDocument/2006/relationships/image" Target="../media/image67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72" Type="http://schemas.openxmlformats.org/officeDocument/2006/relationships/image" Target="../media/image70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59" Type="http://schemas.openxmlformats.org/officeDocument/2006/relationships/image" Target="../media/image57.png"/><Relationship Id="rId67" Type="http://schemas.openxmlformats.org/officeDocument/2006/relationships/image" Target="../media/image65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54" Type="http://schemas.openxmlformats.org/officeDocument/2006/relationships/image" Target="../media/image52.png"/><Relationship Id="rId62" Type="http://schemas.openxmlformats.org/officeDocument/2006/relationships/image" Target="../media/image60.png"/><Relationship Id="rId70" Type="http://schemas.openxmlformats.org/officeDocument/2006/relationships/image" Target="../media/image68.png"/><Relationship Id="rId75" Type="http://schemas.openxmlformats.org/officeDocument/2006/relationships/image" Target="../media/image7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jpeg"/><Relationship Id="rId36" Type="http://schemas.openxmlformats.org/officeDocument/2006/relationships/image" Target="../media/image34.jpeg"/><Relationship Id="rId49" Type="http://schemas.openxmlformats.org/officeDocument/2006/relationships/image" Target="../media/image47.png"/><Relationship Id="rId57" Type="http://schemas.openxmlformats.org/officeDocument/2006/relationships/image" Target="../media/image55.png"/><Relationship Id="rId10" Type="http://schemas.openxmlformats.org/officeDocument/2006/relationships/image" Target="../media/image8.png"/><Relationship Id="rId31" Type="http://schemas.openxmlformats.org/officeDocument/2006/relationships/image" Target="../media/image29.jpeg"/><Relationship Id="rId44" Type="http://schemas.openxmlformats.org/officeDocument/2006/relationships/image" Target="../media/image42.gif"/><Relationship Id="rId52" Type="http://schemas.openxmlformats.org/officeDocument/2006/relationships/image" Target="../media/image50.png"/><Relationship Id="rId60" Type="http://schemas.openxmlformats.org/officeDocument/2006/relationships/image" Target="../media/image58.png"/><Relationship Id="rId65" Type="http://schemas.openxmlformats.org/officeDocument/2006/relationships/image" Target="../media/image63.png"/><Relationship Id="rId73" Type="http://schemas.openxmlformats.org/officeDocument/2006/relationships/image" Target="../media/image71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9" Type="http://schemas.openxmlformats.org/officeDocument/2006/relationships/image" Target="../media/image37.gif"/><Relationship Id="rId34" Type="http://schemas.openxmlformats.org/officeDocument/2006/relationships/image" Target="../media/image32.jpe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76" Type="http://schemas.openxmlformats.org/officeDocument/2006/relationships/image" Target="../media/image74.jpeg"/><Relationship Id="rId7" Type="http://schemas.openxmlformats.org/officeDocument/2006/relationships/image" Target="../media/image5.png"/><Relationship Id="rId71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peech Bubble: Rectangle with Corners Rounded 73">
            <a:extLst>
              <a:ext uri="{FF2B5EF4-FFF2-40B4-BE49-F238E27FC236}">
                <a16:creationId xmlns:a16="http://schemas.microsoft.com/office/drawing/2014/main" id="{BDC2A4FA-DFC1-4BBB-8C7C-AA926C23DCE4}"/>
              </a:ext>
            </a:extLst>
          </p:cNvPr>
          <p:cNvSpPr/>
          <p:nvPr/>
        </p:nvSpPr>
        <p:spPr>
          <a:xfrm>
            <a:off x="7055876" y="14874391"/>
            <a:ext cx="1196063" cy="461665"/>
          </a:xfrm>
          <a:prstGeom prst="wedgeRoundRect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4060" y="-6035"/>
            <a:ext cx="9726896" cy="17640300"/>
          </a:xfrm>
          <a:prstGeom prst="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207649" y="116196"/>
            <a:ext cx="9366739" cy="1705487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Where are areas of surplus and deficit located globally?</a:t>
            </a:r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608268" y="13652220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1953674" y="15522198"/>
            <a:ext cx="6575417" cy="6107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418957" y="11395806"/>
            <a:ext cx="2847721" cy="232513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1928849" y="13352216"/>
            <a:ext cx="5942715" cy="6218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32661" y="11131055"/>
            <a:ext cx="5841604" cy="65497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70067" y="9270881"/>
            <a:ext cx="2800986" cy="2229301"/>
          </a:xfrm>
          <a:prstGeom prst="blockArc">
            <a:avLst>
              <a:gd name="adj1" fmla="val 10532807"/>
              <a:gd name="adj2" fmla="val 263439"/>
              <a:gd name="adj3" fmla="val 28511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344822" y="7070001"/>
            <a:ext cx="2805423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032660" y="8981637"/>
            <a:ext cx="5935711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4179" y="6821733"/>
            <a:ext cx="5827821" cy="61739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58789" y="4966051"/>
            <a:ext cx="2763038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315755" y="2785276"/>
            <a:ext cx="2800409" cy="220431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114182" y="4676732"/>
            <a:ext cx="5733212" cy="6041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7536442" y="8522806"/>
            <a:ext cx="1214980" cy="1304869"/>
          </a:xfrm>
          <a:prstGeom prst="ellipse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7726139" y="8723589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8003494" y="12006378"/>
            <a:ext cx="1214980" cy="1304869"/>
          </a:xfrm>
          <a:prstGeom prst="ellipse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8191763" y="12192149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953674" y="2459522"/>
            <a:ext cx="5854586" cy="62936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5400000">
            <a:off x="2271450" y="456452"/>
            <a:ext cx="938427" cy="735967"/>
          </a:xfrm>
          <a:prstGeom prst="triangle">
            <a:avLst>
              <a:gd name="adj" fmla="val 45360"/>
            </a:avLst>
          </a:prstGeom>
          <a:gradFill>
            <a:gsLst>
              <a:gs pos="100000">
                <a:schemeClr val="tx1"/>
              </a:gs>
              <a:gs pos="55000">
                <a:schemeClr val="accent1">
                  <a:lumMod val="45000"/>
                  <a:lumOff val="55000"/>
                </a:schemeClr>
              </a:gs>
              <a:gs pos="27000">
                <a:srgbClr val="990099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8188605" y="12254054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8200158" y="12343708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2C74E4-6C67-AB42-B00E-14010A9DAB4A}"/>
              </a:ext>
            </a:extLst>
          </p:cNvPr>
          <p:cNvSpPr txBox="1"/>
          <p:nvPr/>
        </p:nvSpPr>
        <p:spPr>
          <a:xfrm>
            <a:off x="7713758" y="8770298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7738521" y="8804535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9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80735897-8BBA-DB41-B061-A9B018CCEA5B}"/>
              </a:ext>
            </a:extLst>
          </p:cNvPr>
          <p:cNvSpPr/>
          <p:nvPr/>
        </p:nvSpPr>
        <p:spPr>
          <a:xfrm>
            <a:off x="2217590" y="4313455"/>
            <a:ext cx="1214980" cy="1304869"/>
          </a:xfrm>
          <a:prstGeom prst="ellipse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6E97AE-F6AD-3941-9977-D85456F283F2}"/>
              </a:ext>
            </a:extLst>
          </p:cNvPr>
          <p:cNvSpPr/>
          <p:nvPr/>
        </p:nvSpPr>
        <p:spPr>
          <a:xfrm>
            <a:off x="2407312" y="4505859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97388CA-480C-FF4C-8413-3D86DF3CDAEA}"/>
              </a:ext>
            </a:extLst>
          </p:cNvPr>
          <p:cNvSpPr txBox="1"/>
          <p:nvPr/>
        </p:nvSpPr>
        <p:spPr>
          <a:xfrm>
            <a:off x="2389906" y="4604325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418B80D-A453-EC4A-95CC-6785F89B09BA}"/>
              </a:ext>
            </a:extLst>
          </p:cNvPr>
          <p:cNvSpPr txBox="1"/>
          <p:nvPr/>
        </p:nvSpPr>
        <p:spPr>
          <a:xfrm>
            <a:off x="2405133" y="4641482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10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7085331" y="15136909"/>
            <a:ext cx="1214980" cy="1304869"/>
          </a:xfrm>
          <a:prstGeom prst="ellipse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7276162" y="15336268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347F049-5853-0C49-B90B-3270038CAC6A}"/>
              </a:ext>
            </a:extLst>
          </p:cNvPr>
          <p:cNvCxnSpPr>
            <a:cxnSpLocks/>
          </p:cNvCxnSpPr>
          <p:nvPr/>
        </p:nvCxnSpPr>
        <p:spPr>
          <a:xfrm>
            <a:off x="6765398" y="15229052"/>
            <a:ext cx="0" cy="51012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 flipV="1">
            <a:off x="6398437" y="15851472"/>
            <a:ext cx="270" cy="65334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D5654B3-6730-9743-8B5B-BB63078882F5}"/>
              </a:ext>
            </a:extLst>
          </p:cNvPr>
          <p:cNvCxnSpPr>
            <a:cxnSpLocks/>
          </p:cNvCxnSpPr>
          <p:nvPr/>
        </p:nvCxnSpPr>
        <p:spPr>
          <a:xfrm>
            <a:off x="5698172" y="15502093"/>
            <a:ext cx="0" cy="23866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5496525" y="15851472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00E6D38E-3F60-8646-B0C0-1F4A34240498}"/>
              </a:ext>
            </a:extLst>
          </p:cNvPr>
          <p:cNvCxnSpPr>
            <a:cxnSpLocks/>
          </p:cNvCxnSpPr>
          <p:nvPr/>
        </p:nvCxnSpPr>
        <p:spPr>
          <a:xfrm>
            <a:off x="4754177" y="15429809"/>
            <a:ext cx="1" cy="30937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DDCFADFF-18E9-314C-BA93-B0E2EAA0B395}"/>
              </a:ext>
            </a:extLst>
          </p:cNvPr>
          <p:cNvCxnSpPr>
            <a:cxnSpLocks/>
          </p:cNvCxnSpPr>
          <p:nvPr/>
        </p:nvCxnSpPr>
        <p:spPr>
          <a:xfrm flipV="1">
            <a:off x="4523621" y="15857770"/>
            <a:ext cx="0" cy="97823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9CABD94-8106-F04E-93C4-2DBA3B817C6C}"/>
              </a:ext>
            </a:extLst>
          </p:cNvPr>
          <p:cNvCxnSpPr>
            <a:cxnSpLocks/>
          </p:cNvCxnSpPr>
          <p:nvPr/>
        </p:nvCxnSpPr>
        <p:spPr>
          <a:xfrm>
            <a:off x="3479203" y="15241600"/>
            <a:ext cx="0" cy="50489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22C34EC9-0363-624B-91C8-BC3109AEE089}"/>
              </a:ext>
            </a:extLst>
          </p:cNvPr>
          <p:cNvCxnSpPr>
            <a:cxnSpLocks/>
          </p:cNvCxnSpPr>
          <p:nvPr/>
        </p:nvCxnSpPr>
        <p:spPr>
          <a:xfrm>
            <a:off x="7871564" y="10928006"/>
            <a:ext cx="0" cy="49924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</p:cNvCxnSpPr>
          <p:nvPr/>
        </p:nvCxnSpPr>
        <p:spPr>
          <a:xfrm>
            <a:off x="7173580" y="11056198"/>
            <a:ext cx="0" cy="37105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AB65D886-ADBA-FC4B-9739-0F6ED4A9D67A}"/>
              </a:ext>
            </a:extLst>
          </p:cNvPr>
          <p:cNvCxnSpPr>
            <a:cxnSpLocks/>
          </p:cNvCxnSpPr>
          <p:nvPr/>
        </p:nvCxnSpPr>
        <p:spPr>
          <a:xfrm flipV="1">
            <a:off x="7694593" y="11547524"/>
            <a:ext cx="0" cy="3508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9E865DA3-DE36-E64D-B463-8964711B884D}"/>
              </a:ext>
            </a:extLst>
          </p:cNvPr>
          <p:cNvCxnSpPr>
            <a:cxnSpLocks/>
          </p:cNvCxnSpPr>
          <p:nvPr/>
        </p:nvCxnSpPr>
        <p:spPr>
          <a:xfrm>
            <a:off x="1015654" y="11612652"/>
            <a:ext cx="1039408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 flipV="1">
            <a:off x="3265852" y="15851472"/>
            <a:ext cx="0" cy="46827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A7C6716C-32A9-3E41-9445-F62338DFDF8F}"/>
              </a:ext>
            </a:extLst>
          </p:cNvPr>
          <p:cNvCxnSpPr>
            <a:cxnSpLocks/>
          </p:cNvCxnSpPr>
          <p:nvPr/>
        </p:nvCxnSpPr>
        <p:spPr>
          <a:xfrm flipH="1" flipV="1">
            <a:off x="8094558" y="4850008"/>
            <a:ext cx="381743" cy="33012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>
            <a:extLst>
              <a:ext uri="{FF2B5EF4-FFF2-40B4-BE49-F238E27FC236}">
                <a16:creationId xmlns:a16="http://schemas.microsoft.com/office/drawing/2014/main" id="{192FEB05-E34C-E146-9EA6-587B7AEFD772}"/>
              </a:ext>
            </a:extLst>
          </p:cNvPr>
          <p:cNvCxnSpPr>
            <a:cxnSpLocks/>
          </p:cNvCxnSpPr>
          <p:nvPr/>
        </p:nvCxnSpPr>
        <p:spPr>
          <a:xfrm flipH="1">
            <a:off x="8255390" y="2678707"/>
            <a:ext cx="310961" cy="23307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22821085-9B01-1643-85C1-C64AF10D1D68}"/>
              </a:ext>
            </a:extLst>
          </p:cNvPr>
          <p:cNvCxnSpPr>
            <a:cxnSpLocks/>
          </p:cNvCxnSpPr>
          <p:nvPr/>
        </p:nvCxnSpPr>
        <p:spPr>
          <a:xfrm>
            <a:off x="7482557" y="2305516"/>
            <a:ext cx="0" cy="45169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8E3DE95F-9ECA-3346-BB38-F9EBCA9A37B9}"/>
              </a:ext>
            </a:extLst>
          </p:cNvPr>
          <p:cNvCxnSpPr>
            <a:cxnSpLocks/>
          </p:cNvCxnSpPr>
          <p:nvPr/>
        </p:nvCxnSpPr>
        <p:spPr>
          <a:xfrm>
            <a:off x="7968371" y="3536613"/>
            <a:ext cx="344609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B16335DF-B3E6-9C43-8DA5-AD74166C867F}"/>
              </a:ext>
            </a:extLst>
          </p:cNvPr>
          <p:cNvCxnSpPr>
            <a:cxnSpLocks/>
          </p:cNvCxnSpPr>
          <p:nvPr/>
        </p:nvCxnSpPr>
        <p:spPr>
          <a:xfrm flipH="1">
            <a:off x="8566351" y="4012547"/>
            <a:ext cx="353890" cy="169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24E180E0-EF2A-9645-9783-CACAE2FBF8CE}"/>
              </a:ext>
            </a:extLst>
          </p:cNvPr>
          <p:cNvCxnSpPr>
            <a:cxnSpLocks/>
          </p:cNvCxnSpPr>
          <p:nvPr/>
        </p:nvCxnSpPr>
        <p:spPr>
          <a:xfrm>
            <a:off x="6274658" y="2397860"/>
            <a:ext cx="4789" cy="37109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>
            <a:extLst>
              <a:ext uri="{FF2B5EF4-FFF2-40B4-BE49-F238E27FC236}">
                <a16:creationId xmlns:a16="http://schemas.microsoft.com/office/drawing/2014/main" id="{D8FE89EB-BF86-E64A-8A5A-7463636CC8B2}"/>
              </a:ext>
            </a:extLst>
          </p:cNvPr>
          <p:cNvCxnSpPr>
            <a:cxnSpLocks/>
          </p:cNvCxnSpPr>
          <p:nvPr/>
        </p:nvCxnSpPr>
        <p:spPr>
          <a:xfrm flipV="1">
            <a:off x="6833655" y="2895009"/>
            <a:ext cx="0" cy="3508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4A004A65-F6C5-4141-8C1F-EA48F18945B6}"/>
              </a:ext>
            </a:extLst>
          </p:cNvPr>
          <p:cNvCxnSpPr>
            <a:cxnSpLocks/>
          </p:cNvCxnSpPr>
          <p:nvPr/>
        </p:nvCxnSpPr>
        <p:spPr>
          <a:xfrm flipV="1">
            <a:off x="5633736" y="2920701"/>
            <a:ext cx="0" cy="3508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F70F3003-89B2-7F44-9499-10B368800312}"/>
              </a:ext>
            </a:extLst>
          </p:cNvPr>
          <p:cNvCxnSpPr>
            <a:cxnSpLocks/>
          </p:cNvCxnSpPr>
          <p:nvPr/>
        </p:nvCxnSpPr>
        <p:spPr>
          <a:xfrm flipH="1">
            <a:off x="3820436" y="2293767"/>
            <a:ext cx="1" cy="47519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554B049-F74B-48F1-A036-FC00BC393C00}"/>
              </a:ext>
            </a:extLst>
          </p:cNvPr>
          <p:cNvSpPr txBox="1"/>
          <p:nvPr/>
        </p:nvSpPr>
        <p:spPr>
          <a:xfrm>
            <a:off x="4188799" y="193711"/>
            <a:ext cx="4144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Blackpool Aspire Academy</a:t>
            </a:r>
          </a:p>
          <a:p>
            <a:pPr algn="ctr"/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Geography Learning Journey</a:t>
            </a:r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189D5999-43F7-F641-9393-172A969C8B1F}"/>
              </a:ext>
            </a:extLst>
          </p:cNvPr>
          <p:cNvSpPr txBox="1"/>
          <p:nvPr/>
        </p:nvSpPr>
        <p:spPr>
          <a:xfrm>
            <a:off x="948781" y="17247026"/>
            <a:ext cx="798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‘ </a:t>
            </a:r>
            <a:r>
              <a:rPr lang="en-US" sz="1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Geography is the subject which holds the key to our future. 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’  MICHAEL PALIN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7265978" y="15513490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7265978" y="15429809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8F2FCE06-B784-40AE-99FE-6BE6AEB80DF4}"/>
              </a:ext>
            </a:extLst>
          </p:cNvPr>
          <p:cNvSpPr txBox="1"/>
          <p:nvPr/>
        </p:nvSpPr>
        <p:spPr>
          <a:xfrm>
            <a:off x="6370039" y="14886777"/>
            <a:ext cx="1021410" cy="374571"/>
          </a:xfrm>
          <a:prstGeom prst="wedgeRoundRectCallout">
            <a:avLst>
              <a:gd name="adj1" fmla="val 7940"/>
              <a:gd name="adj2" fmla="val 85064"/>
              <a:gd name="adj3" fmla="val 16667"/>
            </a:avLst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What is longitude and latitude?</a:t>
            </a:r>
          </a:p>
        </p:txBody>
      </p:sp>
      <p:pic>
        <p:nvPicPr>
          <p:cNvPr id="371" name="Picture 4" descr="https://static.thenounproject.com/png/2876135-200.png">
            <a:extLst>
              <a:ext uri="{FF2B5EF4-FFF2-40B4-BE49-F238E27FC236}">
                <a16:creationId xmlns:a16="http://schemas.microsoft.com/office/drawing/2014/main" id="{F5F5DAD9-6D23-4290-92E0-82F296C45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77" y="1390890"/>
            <a:ext cx="621563" cy="62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2" name="TextBox 371">
            <a:extLst>
              <a:ext uri="{FF2B5EF4-FFF2-40B4-BE49-F238E27FC236}">
                <a16:creationId xmlns:a16="http://schemas.microsoft.com/office/drawing/2014/main" id="{9F6593FB-5247-4B4E-A446-6EB069AC1072}"/>
              </a:ext>
            </a:extLst>
          </p:cNvPr>
          <p:cNvSpPr txBox="1"/>
          <p:nvPr/>
        </p:nvSpPr>
        <p:spPr>
          <a:xfrm>
            <a:off x="6408927" y="16254966"/>
            <a:ext cx="1073630" cy="374571"/>
          </a:xfrm>
          <a:prstGeom prst="wedgeRoundRectCallout">
            <a:avLst>
              <a:gd name="adj1" fmla="val -19095"/>
              <a:gd name="adj2" fmla="val -74354"/>
              <a:gd name="adj3" fmla="val 16667"/>
            </a:avLst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What makes Europe unique?</a:t>
            </a:r>
          </a:p>
        </p:txBody>
      </p:sp>
      <p:pic>
        <p:nvPicPr>
          <p:cNvPr id="373" name="Picture 6" descr="https://static.thenounproject.com/png/1685087-200.png">
            <a:extLst>
              <a:ext uri="{FF2B5EF4-FFF2-40B4-BE49-F238E27FC236}">
                <a16:creationId xmlns:a16="http://schemas.microsoft.com/office/drawing/2014/main" id="{D94A03B9-E274-4EEF-B661-8ACA83930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429" y="14046689"/>
            <a:ext cx="529143" cy="52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0" name="TextBox 389">
            <a:extLst>
              <a:ext uri="{FF2B5EF4-FFF2-40B4-BE49-F238E27FC236}">
                <a16:creationId xmlns:a16="http://schemas.microsoft.com/office/drawing/2014/main" id="{D95E924F-0B81-4882-8006-C83B4A01533F}"/>
              </a:ext>
            </a:extLst>
          </p:cNvPr>
          <p:cNvSpPr txBox="1"/>
          <p:nvPr/>
        </p:nvSpPr>
        <p:spPr>
          <a:xfrm>
            <a:off x="2847612" y="16340108"/>
            <a:ext cx="885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Australasia or Oceania?</a:t>
            </a:r>
          </a:p>
        </p:txBody>
      </p:sp>
      <p:cxnSp>
        <p:nvCxnSpPr>
          <p:cNvPr id="391" name="Straight Connector 390">
            <a:extLst>
              <a:ext uri="{FF2B5EF4-FFF2-40B4-BE49-F238E27FC236}">
                <a16:creationId xmlns:a16="http://schemas.microsoft.com/office/drawing/2014/main" id="{39981D08-B8AF-4086-AE03-C44C8CE55DC7}"/>
              </a:ext>
            </a:extLst>
          </p:cNvPr>
          <p:cNvCxnSpPr>
            <a:cxnSpLocks/>
          </p:cNvCxnSpPr>
          <p:nvPr/>
        </p:nvCxnSpPr>
        <p:spPr>
          <a:xfrm>
            <a:off x="2623246" y="15228605"/>
            <a:ext cx="0" cy="49187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>
            <a:extLst>
              <a:ext uri="{FF2B5EF4-FFF2-40B4-BE49-F238E27FC236}">
                <a16:creationId xmlns:a16="http://schemas.microsoft.com/office/drawing/2014/main" id="{E84EC7A0-1EC3-489B-B564-99132653BA00}"/>
              </a:ext>
            </a:extLst>
          </p:cNvPr>
          <p:cNvCxnSpPr>
            <a:cxnSpLocks/>
          </p:cNvCxnSpPr>
          <p:nvPr/>
        </p:nvCxnSpPr>
        <p:spPr>
          <a:xfrm flipV="1">
            <a:off x="2264829" y="15857503"/>
            <a:ext cx="7113" cy="65610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>
            <a:extLst>
              <a:ext uri="{FF2B5EF4-FFF2-40B4-BE49-F238E27FC236}">
                <a16:creationId xmlns:a16="http://schemas.microsoft.com/office/drawing/2014/main" id="{4C8A4E39-A5D3-4E3C-B675-233EEF1AD624}"/>
              </a:ext>
            </a:extLst>
          </p:cNvPr>
          <p:cNvCxnSpPr>
            <a:cxnSpLocks/>
          </p:cNvCxnSpPr>
          <p:nvPr/>
        </p:nvCxnSpPr>
        <p:spPr>
          <a:xfrm flipV="1">
            <a:off x="980771" y="15851472"/>
            <a:ext cx="531249" cy="26616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>
            <a:extLst>
              <a:ext uri="{FF2B5EF4-FFF2-40B4-BE49-F238E27FC236}">
                <a16:creationId xmlns:a16="http://schemas.microsoft.com/office/drawing/2014/main" id="{55D8D665-85EA-4BF1-B6C2-A52C3A9260DC}"/>
              </a:ext>
            </a:extLst>
          </p:cNvPr>
          <p:cNvCxnSpPr>
            <a:cxnSpLocks/>
          </p:cNvCxnSpPr>
          <p:nvPr/>
        </p:nvCxnSpPr>
        <p:spPr>
          <a:xfrm flipV="1">
            <a:off x="831672" y="15206382"/>
            <a:ext cx="294890" cy="377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6" name="Picture 4" descr="https://static.thenounproject.com/png/1141203-200.png">
            <a:extLst>
              <a:ext uri="{FF2B5EF4-FFF2-40B4-BE49-F238E27FC236}">
                <a16:creationId xmlns:a16="http://schemas.microsoft.com/office/drawing/2014/main" id="{57BDE4E4-196D-4AC6-9A9B-36CBEF05E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680" y="14250723"/>
            <a:ext cx="46166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7" name="TextBox 406">
            <a:extLst>
              <a:ext uri="{FF2B5EF4-FFF2-40B4-BE49-F238E27FC236}">
                <a16:creationId xmlns:a16="http://schemas.microsoft.com/office/drawing/2014/main" id="{4DE21528-77FC-4069-99C5-0B0441C6E539}"/>
              </a:ext>
            </a:extLst>
          </p:cNvPr>
          <p:cNvSpPr txBox="1"/>
          <p:nvPr/>
        </p:nvSpPr>
        <p:spPr>
          <a:xfrm>
            <a:off x="1940003" y="15020559"/>
            <a:ext cx="881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happens in the Middle East?</a:t>
            </a:r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A0E2CD6C-87C3-4532-A420-E76F9B7A9630}"/>
              </a:ext>
            </a:extLst>
          </p:cNvPr>
          <p:cNvSpPr txBox="1"/>
          <p:nvPr/>
        </p:nvSpPr>
        <p:spPr>
          <a:xfrm>
            <a:off x="1479120" y="16239902"/>
            <a:ext cx="881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Why do geographers need a compass?</a:t>
            </a:r>
          </a:p>
        </p:txBody>
      </p:sp>
      <p:pic>
        <p:nvPicPr>
          <p:cNvPr id="409" name="Picture 10" descr="https://static.thenounproject.com/png/1842206-200.png">
            <a:extLst>
              <a:ext uri="{FF2B5EF4-FFF2-40B4-BE49-F238E27FC236}">
                <a16:creationId xmlns:a16="http://schemas.microsoft.com/office/drawing/2014/main" id="{B444DFBA-274D-4985-8CFE-6C366F19E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63" y="13298574"/>
            <a:ext cx="832622" cy="83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" name="Picture 6" descr="https://static.thenounproject.com/png/2193278-200.png">
            <a:extLst>
              <a:ext uri="{FF2B5EF4-FFF2-40B4-BE49-F238E27FC236}">
                <a16:creationId xmlns:a16="http://schemas.microsoft.com/office/drawing/2014/main" id="{8AA9A1CB-0801-42E6-96CC-2C685F72D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380" y="12451332"/>
            <a:ext cx="604966" cy="6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" name="Picture 16" descr="https://static.thenounproject.com/png/996079-200.png">
            <a:extLst>
              <a:ext uri="{FF2B5EF4-FFF2-40B4-BE49-F238E27FC236}">
                <a16:creationId xmlns:a16="http://schemas.microsoft.com/office/drawing/2014/main" id="{04E65477-577D-4D4E-8959-84741918D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786" y="12804451"/>
            <a:ext cx="541437" cy="5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" name="TextBox 411">
            <a:extLst>
              <a:ext uri="{FF2B5EF4-FFF2-40B4-BE49-F238E27FC236}">
                <a16:creationId xmlns:a16="http://schemas.microsoft.com/office/drawing/2014/main" id="{B9C0F880-0D6B-4E8B-B6C3-8004E8B49809}"/>
              </a:ext>
            </a:extLst>
          </p:cNvPr>
          <p:cNvSpPr txBox="1"/>
          <p:nvPr/>
        </p:nvSpPr>
        <p:spPr>
          <a:xfrm>
            <a:off x="403892" y="16104543"/>
            <a:ext cx="881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do maps show distance?</a:t>
            </a:r>
          </a:p>
        </p:txBody>
      </p:sp>
      <p:cxnSp>
        <p:nvCxnSpPr>
          <p:cNvPr id="413" name="Straight Connector 412">
            <a:extLst>
              <a:ext uri="{FF2B5EF4-FFF2-40B4-BE49-F238E27FC236}">
                <a16:creationId xmlns:a16="http://schemas.microsoft.com/office/drawing/2014/main" id="{87060DFD-A38E-40F8-BEFA-BC2D5DA4D4D8}"/>
              </a:ext>
            </a:extLst>
          </p:cNvPr>
          <p:cNvCxnSpPr>
            <a:cxnSpLocks/>
          </p:cNvCxnSpPr>
          <p:nvPr/>
        </p:nvCxnSpPr>
        <p:spPr>
          <a:xfrm>
            <a:off x="638749" y="14531989"/>
            <a:ext cx="475150" cy="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id="{970C0AA5-ED89-4EB0-B167-A719E81A435C}"/>
              </a:ext>
            </a:extLst>
          </p:cNvPr>
          <p:cNvCxnSpPr>
            <a:cxnSpLocks/>
          </p:cNvCxnSpPr>
          <p:nvPr/>
        </p:nvCxnSpPr>
        <p:spPr>
          <a:xfrm>
            <a:off x="1528500" y="13003631"/>
            <a:ext cx="0" cy="77968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>
            <a:extLst>
              <a:ext uri="{FF2B5EF4-FFF2-40B4-BE49-F238E27FC236}">
                <a16:creationId xmlns:a16="http://schemas.microsoft.com/office/drawing/2014/main" id="{4EE1B1BE-FD5F-4B20-B018-7A50F36F26B4}"/>
              </a:ext>
            </a:extLst>
          </p:cNvPr>
          <p:cNvCxnSpPr>
            <a:cxnSpLocks/>
          </p:cNvCxnSpPr>
          <p:nvPr/>
        </p:nvCxnSpPr>
        <p:spPr>
          <a:xfrm flipV="1">
            <a:off x="2000644" y="13731591"/>
            <a:ext cx="0" cy="36375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Connector 415">
            <a:extLst>
              <a:ext uri="{FF2B5EF4-FFF2-40B4-BE49-F238E27FC236}">
                <a16:creationId xmlns:a16="http://schemas.microsoft.com/office/drawing/2014/main" id="{AF52F4AD-7FD7-46EA-8CF6-709D7AEBBF7E}"/>
              </a:ext>
            </a:extLst>
          </p:cNvPr>
          <p:cNvCxnSpPr>
            <a:cxnSpLocks/>
          </p:cNvCxnSpPr>
          <p:nvPr/>
        </p:nvCxnSpPr>
        <p:spPr>
          <a:xfrm flipH="1">
            <a:off x="2292713" y="12891602"/>
            <a:ext cx="9049" cy="71435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7" name="TextBox 416">
            <a:extLst>
              <a:ext uri="{FF2B5EF4-FFF2-40B4-BE49-F238E27FC236}">
                <a16:creationId xmlns:a16="http://schemas.microsoft.com/office/drawing/2014/main" id="{491333F3-8BF7-4441-B63E-797E7D3F9B91}"/>
              </a:ext>
            </a:extLst>
          </p:cNvPr>
          <p:cNvSpPr txBox="1"/>
          <p:nvPr/>
        </p:nvSpPr>
        <p:spPr>
          <a:xfrm>
            <a:off x="214236" y="14759316"/>
            <a:ext cx="782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Why do geographers use symbols on maps?</a:t>
            </a:r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65D093DE-BCD4-4BFF-8B43-E2A563713455}"/>
              </a:ext>
            </a:extLst>
          </p:cNvPr>
          <p:cNvSpPr txBox="1"/>
          <p:nvPr/>
        </p:nvSpPr>
        <p:spPr>
          <a:xfrm>
            <a:off x="249599" y="13965635"/>
            <a:ext cx="782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do maps show mountains and valleys?</a:t>
            </a:r>
          </a:p>
        </p:txBody>
      </p:sp>
      <p:sp>
        <p:nvSpPr>
          <p:cNvPr id="419" name="TextBox 418">
            <a:extLst>
              <a:ext uri="{FF2B5EF4-FFF2-40B4-BE49-F238E27FC236}">
                <a16:creationId xmlns:a16="http://schemas.microsoft.com/office/drawing/2014/main" id="{072D6B6F-C480-48A8-81BA-C93286A056C4}"/>
              </a:ext>
            </a:extLst>
          </p:cNvPr>
          <p:cNvSpPr txBox="1"/>
          <p:nvPr/>
        </p:nvSpPr>
        <p:spPr>
          <a:xfrm>
            <a:off x="465061" y="12989182"/>
            <a:ext cx="1198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are Geographical Information Systems?</a:t>
            </a:r>
          </a:p>
        </p:txBody>
      </p:sp>
      <p:sp>
        <p:nvSpPr>
          <p:cNvPr id="420" name="TextBox 419">
            <a:extLst>
              <a:ext uri="{FF2B5EF4-FFF2-40B4-BE49-F238E27FC236}">
                <a16:creationId xmlns:a16="http://schemas.microsoft.com/office/drawing/2014/main" id="{32FF8AF1-31B3-4205-A5E5-BE99FF335A93}"/>
              </a:ext>
            </a:extLst>
          </p:cNvPr>
          <p:cNvSpPr txBox="1"/>
          <p:nvPr/>
        </p:nvSpPr>
        <p:spPr>
          <a:xfrm>
            <a:off x="1642182" y="14075474"/>
            <a:ext cx="82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Time to Shine ‘Describing a Route’</a:t>
            </a:r>
          </a:p>
        </p:txBody>
      </p:sp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id="{9B445240-399E-4288-B61F-011BC64B8806}"/>
              </a:ext>
            </a:extLst>
          </p:cNvPr>
          <p:cNvCxnSpPr>
            <a:cxnSpLocks/>
          </p:cNvCxnSpPr>
          <p:nvPr/>
        </p:nvCxnSpPr>
        <p:spPr>
          <a:xfrm flipV="1">
            <a:off x="2934642" y="13720150"/>
            <a:ext cx="0" cy="62450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7FEBCA52-4E69-4E21-AABE-C6B6046DDF5B}"/>
              </a:ext>
            </a:extLst>
          </p:cNvPr>
          <p:cNvCxnSpPr>
            <a:cxnSpLocks/>
          </p:cNvCxnSpPr>
          <p:nvPr/>
        </p:nvCxnSpPr>
        <p:spPr>
          <a:xfrm>
            <a:off x="3590390" y="13294330"/>
            <a:ext cx="704" cy="33203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3" name="TextBox 422">
            <a:extLst>
              <a:ext uri="{FF2B5EF4-FFF2-40B4-BE49-F238E27FC236}">
                <a16:creationId xmlns:a16="http://schemas.microsoft.com/office/drawing/2014/main" id="{96D8329B-B859-4036-B78A-3CCEDD18C5ED}"/>
              </a:ext>
            </a:extLst>
          </p:cNvPr>
          <p:cNvSpPr txBox="1"/>
          <p:nvPr/>
        </p:nvSpPr>
        <p:spPr>
          <a:xfrm>
            <a:off x="1683124" y="12528090"/>
            <a:ext cx="888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can we test environmental quality?</a:t>
            </a:r>
          </a:p>
        </p:txBody>
      </p:sp>
      <p:sp>
        <p:nvSpPr>
          <p:cNvPr id="424" name="TextBox 423">
            <a:extLst>
              <a:ext uri="{FF2B5EF4-FFF2-40B4-BE49-F238E27FC236}">
                <a16:creationId xmlns:a16="http://schemas.microsoft.com/office/drawing/2014/main" id="{D278A8F9-A720-4BE5-9728-B6F4D2AD112A}"/>
              </a:ext>
            </a:extLst>
          </p:cNvPr>
          <p:cNvSpPr txBox="1"/>
          <p:nvPr/>
        </p:nvSpPr>
        <p:spPr>
          <a:xfrm>
            <a:off x="2934643" y="14019587"/>
            <a:ext cx="702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are the UK’s physical features?</a:t>
            </a:r>
          </a:p>
        </p:txBody>
      </p: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866897A3-A6FE-40C7-8A62-80E372D7DDE7}"/>
              </a:ext>
            </a:extLst>
          </p:cNvPr>
          <p:cNvCxnSpPr>
            <a:cxnSpLocks/>
          </p:cNvCxnSpPr>
          <p:nvPr/>
        </p:nvCxnSpPr>
        <p:spPr>
          <a:xfrm flipV="1">
            <a:off x="3869280" y="13705649"/>
            <a:ext cx="0" cy="38969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9A7E9AE4-66B6-4167-8CB1-2370B4DFB57F}"/>
              </a:ext>
            </a:extLst>
          </p:cNvPr>
          <p:cNvCxnSpPr>
            <a:cxnSpLocks/>
          </p:cNvCxnSpPr>
          <p:nvPr/>
        </p:nvCxnSpPr>
        <p:spPr>
          <a:xfrm>
            <a:off x="4891019" y="13075169"/>
            <a:ext cx="0" cy="55119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" name="TextBox 426">
            <a:extLst>
              <a:ext uri="{FF2B5EF4-FFF2-40B4-BE49-F238E27FC236}">
                <a16:creationId xmlns:a16="http://schemas.microsoft.com/office/drawing/2014/main" id="{E9DB7AE7-A452-467D-B51D-93DC7700EF22}"/>
              </a:ext>
            </a:extLst>
          </p:cNvPr>
          <p:cNvSpPr txBox="1"/>
          <p:nvPr/>
        </p:nvSpPr>
        <p:spPr>
          <a:xfrm>
            <a:off x="3110630" y="12979250"/>
            <a:ext cx="1091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causes erosion on rivers and coasts?</a:t>
            </a: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C9FAF38A-1856-42CA-906D-1A92F934F958}"/>
              </a:ext>
            </a:extLst>
          </p:cNvPr>
          <p:cNvSpPr txBox="1"/>
          <p:nvPr/>
        </p:nvSpPr>
        <p:spPr>
          <a:xfrm>
            <a:off x="3850593" y="13984663"/>
            <a:ext cx="885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does water transport load?</a:t>
            </a: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58B697CB-A835-4F5B-B361-89BEA5AFB840}"/>
              </a:ext>
            </a:extLst>
          </p:cNvPr>
          <p:cNvSpPr txBox="1"/>
          <p:nvPr/>
        </p:nvSpPr>
        <p:spPr>
          <a:xfrm>
            <a:off x="4556383" y="12534483"/>
            <a:ext cx="1091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does weathering affect our rivers and coasts?</a:t>
            </a:r>
          </a:p>
        </p:txBody>
      </p:sp>
      <p:cxnSp>
        <p:nvCxnSpPr>
          <p:cNvPr id="430" name="Straight Connector 429">
            <a:extLst>
              <a:ext uri="{FF2B5EF4-FFF2-40B4-BE49-F238E27FC236}">
                <a16:creationId xmlns:a16="http://schemas.microsoft.com/office/drawing/2014/main" id="{29EDCE93-95D6-429F-A352-FD43DBE83112}"/>
              </a:ext>
            </a:extLst>
          </p:cNvPr>
          <p:cNvCxnSpPr>
            <a:cxnSpLocks/>
          </p:cNvCxnSpPr>
          <p:nvPr/>
        </p:nvCxnSpPr>
        <p:spPr>
          <a:xfrm flipV="1">
            <a:off x="5514449" y="13705649"/>
            <a:ext cx="1" cy="44621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2" name="TextBox 431">
            <a:extLst>
              <a:ext uri="{FF2B5EF4-FFF2-40B4-BE49-F238E27FC236}">
                <a16:creationId xmlns:a16="http://schemas.microsoft.com/office/drawing/2014/main" id="{31238BEF-F1DA-4583-AA01-DBFDFFE582F4}"/>
              </a:ext>
            </a:extLst>
          </p:cNvPr>
          <p:cNvSpPr txBox="1"/>
          <p:nvPr/>
        </p:nvSpPr>
        <p:spPr>
          <a:xfrm>
            <a:off x="5091842" y="14138432"/>
            <a:ext cx="757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do headlands and bays form?</a:t>
            </a:r>
          </a:p>
        </p:txBody>
      </p:sp>
      <p:cxnSp>
        <p:nvCxnSpPr>
          <p:cNvPr id="435" name="Straight Connector 434">
            <a:extLst>
              <a:ext uri="{FF2B5EF4-FFF2-40B4-BE49-F238E27FC236}">
                <a16:creationId xmlns:a16="http://schemas.microsoft.com/office/drawing/2014/main" id="{C4ECEB2E-E6FD-418B-9711-CB52089CF1F2}"/>
              </a:ext>
            </a:extLst>
          </p:cNvPr>
          <p:cNvCxnSpPr>
            <a:cxnSpLocks/>
          </p:cNvCxnSpPr>
          <p:nvPr/>
        </p:nvCxnSpPr>
        <p:spPr>
          <a:xfrm flipV="1">
            <a:off x="6508218" y="13705650"/>
            <a:ext cx="0" cy="74067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>
            <a:extLst>
              <a:ext uri="{FF2B5EF4-FFF2-40B4-BE49-F238E27FC236}">
                <a16:creationId xmlns:a16="http://schemas.microsoft.com/office/drawing/2014/main" id="{BEAF29EE-0050-4A4F-AF4B-0518661AE57E}"/>
              </a:ext>
            </a:extLst>
          </p:cNvPr>
          <p:cNvCxnSpPr>
            <a:cxnSpLocks/>
          </p:cNvCxnSpPr>
          <p:nvPr/>
        </p:nvCxnSpPr>
        <p:spPr>
          <a:xfrm>
            <a:off x="7022209" y="13011435"/>
            <a:ext cx="0" cy="56579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9" name="TextBox 438">
            <a:extLst>
              <a:ext uri="{FF2B5EF4-FFF2-40B4-BE49-F238E27FC236}">
                <a16:creationId xmlns:a16="http://schemas.microsoft.com/office/drawing/2014/main" id="{19A806D4-570C-4CFC-AB84-3071701CD273}"/>
              </a:ext>
            </a:extLst>
          </p:cNvPr>
          <p:cNvSpPr txBox="1"/>
          <p:nvPr/>
        </p:nvSpPr>
        <p:spPr>
          <a:xfrm>
            <a:off x="6445549" y="12667441"/>
            <a:ext cx="89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do waterfalls form on rivers?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1D54AC83-C334-48B4-999A-1C11A0ECEE4D}"/>
              </a:ext>
            </a:extLst>
          </p:cNvPr>
          <p:cNvSpPr txBox="1"/>
          <p:nvPr/>
        </p:nvSpPr>
        <p:spPr>
          <a:xfrm>
            <a:off x="6503803" y="14074805"/>
            <a:ext cx="87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Time to Shine ‘How do stacks form on coasts?’</a:t>
            </a:r>
          </a:p>
        </p:txBody>
      </p:sp>
      <p:pic>
        <p:nvPicPr>
          <p:cNvPr id="442" name="Picture 441" descr="A close up of a logo&#10;&#10;Description automatically generated">
            <a:extLst>
              <a:ext uri="{FF2B5EF4-FFF2-40B4-BE49-F238E27FC236}">
                <a16:creationId xmlns:a16="http://schemas.microsoft.com/office/drawing/2014/main" id="{5B00F3B6-4735-48D6-9FBD-BF1868FB396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10"/>
          <a:stretch/>
        </p:blipFill>
        <p:spPr>
          <a:xfrm>
            <a:off x="362267" y="6838524"/>
            <a:ext cx="900554" cy="782494"/>
          </a:xfrm>
          <a:prstGeom prst="rect">
            <a:avLst/>
          </a:prstGeom>
        </p:spPr>
      </p:pic>
      <p:pic>
        <p:nvPicPr>
          <p:cNvPr id="446" name="Picture 445" descr="A close up of a logo&#10;&#10;Description automatically generated">
            <a:extLst>
              <a:ext uri="{FF2B5EF4-FFF2-40B4-BE49-F238E27FC236}">
                <a16:creationId xmlns:a16="http://schemas.microsoft.com/office/drawing/2014/main" id="{07CA04E0-E39C-45ED-89C3-E2A065B2865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14"/>
          <a:stretch/>
        </p:blipFill>
        <p:spPr>
          <a:xfrm>
            <a:off x="1371412" y="7803069"/>
            <a:ext cx="724720" cy="628958"/>
          </a:xfrm>
          <a:prstGeom prst="rect">
            <a:avLst/>
          </a:prstGeom>
        </p:spPr>
      </p:pic>
      <p:cxnSp>
        <p:nvCxnSpPr>
          <p:cNvPr id="447" name="Straight Connector 446">
            <a:extLst>
              <a:ext uri="{FF2B5EF4-FFF2-40B4-BE49-F238E27FC236}">
                <a16:creationId xmlns:a16="http://schemas.microsoft.com/office/drawing/2014/main" id="{7C9682E8-F1DA-49BF-BF03-BD3AED9DB63F}"/>
              </a:ext>
            </a:extLst>
          </p:cNvPr>
          <p:cNvCxnSpPr>
            <a:cxnSpLocks/>
          </p:cNvCxnSpPr>
          <p:nvPr/>
        </p:nvCxnSpPr>
        <p:spPr>
          <a:xfrm flipH="1">
            <a:off x="8175650" y="13636865"/>
            <a:ext cx="601302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9" name="TextBox 448">
            <a:extLst>
              <a:ext uri="{FF2B5EF4-FFF2-40B4-BE49-F238E27FC236}">
                <a16:creationId xmlns:a16="http://schemas.microsoft.com/office/drawing/2014/main" id="{B84B7CA2-8EC1-4A34-B755-95590879EE87}"/>
              </a:ext>
            </a:extLst>
          </p:cNvPr>
          <p:cNvSpPr txBox="1"/>
          <p:nvPr/>
        </p:nvSpPr>
        <p:spPr>
          <a:xfrm>
            <a:off x="8366437" y="14096625"/>
            <a:ext cx="1097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do glaciers sculpt our landscape?</a:t>
            </a:r>
          </a:p>
        </p:txBody>
      </p: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E006AFED-B36A-42B2-838D-74D7FD52867D}"/>
              </a:ext>
            </a:extLst>
          </p:cNvPr>
          <p:cNvCxnSpPr>
            <a:cxnSpLocks/>
          </p:cNvCxnSpPr>
          <p:nvPr/>
        </p:nvCxnSpPr>
        <p:spPr>
          <a:xfrm flipH="1" flipV="1">
            <a:off x="8502234" y="11666669"/>
            <a:ext cx="367026" cy="112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6" name="TextBox 455">
            <a:extLst>
              <a:ext uri="{FF2B5EF4-FFF2-40B4-BE49-F238E27FC236}">
                <a16:creationId xmlns:a16="http://schemas.microsoft.com/office/drawing/2014/main" id="{7C4CA3BD-478D-4E6D-9522-DA02CAB5E9CF}"/>
              </a:ext>
            </a:extLst>
          </p:cNvPr>
          <p:cNvSpPr txBox="1"/>
          <p:nvPr/>
        </p:nvSpPr>
        <p:spPr>
          <a:xfrm>
            <a:off x="8814482" y="11619282"/>
            <a:ext cx="867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is a natural hazard?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CC05BE9B-B07E-4E39-8DC6-643ACE4A967D}"/>
              </a:ext>
            </a:extLst>
          </p:cNvPr>
          <p:cNvSpPr txBox="1"/>
          <p:nvPr/>
        </p:nvSpPr>
        <p:spPr>
          <a:xfrm>
            <a:off x="7847393" y="10672754"/>
            <a:ext cx="89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does plate tectonics shape our planet?</a:t>
            </a:r>
          </a:p>
        </p:txBody>
      </p:sp>
      <p:sp>
        <p:nvSpPr>
          <p:cNvPr id="461" name="TextBox 460">
            <a:extLst>
              <a:ext uri="{FF2B5EF4-FFF2-40B4-BE49-F238E27FC236}">
                <a16:creationId xmlns:a16="http://schemas.microsoft.com/office/drawing/2014/main" id="{821DFC9A-BEFC-4970-AD42-A04D0C7F204E}"/>
              </a:ext>
            </a:extLst>
          </p:cNvPr>
          <p:cNvSpPr txBox="1"/>
          <p:nvPr/>
        </p:nvSpPr>
        <p:spPr>
          <a:xfrm>
            <a:off x="7245115" y="11891987"/>
            <a:ext cx="898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Why do we have earthquakes and volcanoes?</a:t>
            </a:r>
          </a:p>
        </p:txBody>
      </p:sp>
      <p:pic>
        <p:nvPicPr>
          <p:cNvPr id="463" name="Picture 462" descr="A close up of a logo&#10;&#10;Description automatically generated">
            <a:extLst>
              <a:ext uri="{FF2B5EF4-FFF2-40B4-BE49-F238E27FC236}">
                <a16:creationId xmlns:a16="http://schemas.microsoft.com/office/drawing/2014/main" id="{0385EBC2-4D8A-44FC-90DA-DE0A7F35808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49"/>
          <a:stretch/>
        </p:blipFill>
        <p:spPr>
          <a:xfrm>
            <a:off x="1577405" y="3539052"/>
            <a:ext cx="650963" cy="547137"/>
          </a:xfrm>
          <a:prstGeom prst="rect">
            <a:avLst/>
          </a:prstGeom>
        </p:spPr>
      </p:pic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16D9EC53-298F-45FA-925C-BDD35F07C7C6}"/>
              </a:ext>
            </a:extLst>
          </p:cNvPr>
          <p:cNvCxnSpPr>
            <a:cxnSpLocks/>
          </p:cNvCxnSpPr>
          <p:nvPr/>
        </p:nvCxnSpPr>
        <p:spPr>
          <a:xfrm flipV="1">
            <a:off x="6587783" y="11576303"/>
            <a:ext cx="0" cy="25056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5" name="TextBox 464">
            <a:extLst>
              <a:ext uri="{FF2B5EF4-FFF2-40B4-BE49-F238E27FC236}">
                <a16:creationId xmlns:a16="http://schemas.microsoft.com/office/drawing/2014/main" id="{D2FCF6FD-56A1-4692-816B-425A0795AE17}"/>
              </a:ext>
            </a:extLst>
          </p:cNvPr>
          <p:cNvSpPr txBox="1"/>
          <p:nvPr/>
        </p:nvSpPr>
        <p:spPr>
          <a:xfrm>
            <a:off x="6712519" y="10742125"/>
            <a:ext cx="1117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are the effects of earthquakes?</a:t>
            </a:r>
          </a:p>
        </p:txBody>
      </p:sp>
      <p:cxnSp>
        <p:nvCxnSpPr>
          <p:cNvPr id="472" name="Straight Connector 471">
            <a:extLst>
              <a:ext uri="{FF2B5EF4-FFF2-40B4-BE49-F238E27FC236}">
                <a16:creationId xmlns:a16="http://schemas.microsoft.com/office/drawing/2014/main" id="{62ABF8E8-F9DE-460A-98CD-549E4EA7B3A6}"/>
              </a:ext>
            </a:extLst>
          </p:cNvPr>
          <p:cNvCxnSpPr>
            <a:cxnSpLocks/>
          </p:cNvCxnSpPr>
          <p:nvPr/>
        </p:nvCxnSpPr>
        <p:spPr>
          <a:xfrm>
            <a:off x="6389410" y="11072410"/>
            <a:ext cx="0" cy="3548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6" name="TextBox 475">
            <a:extLst>
              <a:ext uri="{FF2B5EF4-FFF2-40B4-BE49-F238E27FC236}">
                <a16:creationId xmlns:a16="http://schemas.microsoft.com/office/drawing/2014/main" id="{0DE55340-7E21-473A-8887-C8BC9BB44D37}"/>
              </a:ext>
            </a:extLst>
          </p:cNvPr>
          <p:cNvSpPr txBox="1"/>
          <p:nvPr/>
        </p:nvSpPr>
        <p:spPr>
          <a:xfrm>
            <a:off x="6105864" y="11826867"/>
            <a:ext cx="859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Time to Shine ‘How do earthquakes affect Haiti?’</a:t>
            </a:r>
          </a:p>
        </p:txBody>
      </p:sp>
      <p:sp>
        <p:nvSpPr>
          <p:cNvPr id="478" name="TextBox 477">
            <a:extLst>
              <a:ext uri="{FF2B5EF4-FFF2-40B4-BE49-F238E27FC236}">
                <a16:creationId xmlns:a16="http://schemas.microsoft.com/office/drawing/2014/main" id="{4827E296-6CB0-4348-9B24-71B5F20881D4}"/>
              </a:ext>
            </a:extLst>
          </p:cNvPr>
          <p:cNvSpPr txBox="1"/>
          <p:nvPr/>
        </p:nvSpPr>
        <p:spPr>
          <a:xfrm>
            <a:off x="5685637" y="10270373"/>
            <a:ext cx="1122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are the characteristics of hot deserts?</a:t>
            </a:r>
          </a:p>
        </p:txBody>
      </p:sp>
      <p:pic>
        <p:nvPicPr>
          <p:cNvPr id="480" name="Picture 479" descr="A close up of a logo&#10;&#10;Description automatically generated">
            <a:extLst>
              <a:ext uri="{FF2B5EF4-FFF2-40B4-BE49-F238E27FC236}">
                <a16:creationId xmlns:a16="http://schemas.microsoft.com/office/drawing/2014/main" id="{06D1C512-B217-491F-904B-33F562F03A6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954" y="12675107"/>
            <a:ext cx="770574" cy="770574"/>
          </a:xfrm>
          <a:prstGeom prst="rect">
            <a:avLst/>
          </a:prstGeom>
        </p:spPr>
      </p:pic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459D4038-7592-473C-B07D-B8BCF35F433B}"/>
              </a:ext>
            </a:extLst>
          </p:cNvPr>
          <p:cNvCxnSpPr>
            <a:cxnSpLocks/>
          </p:cNvCxnSpPr>
          <p:nvPr/>
        </p:nvCxnSpPr>
        <p:spPr>
          <a:xfrm flipV="1">
            <a:off x="5683908" y="11586169"/>
            <a:ext cx="0" cy="3058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3" name="TextBox 482">
            <a:extLst>
              <a:ext uri="{FF2B5EF4-FFF2-40B4-BE49-F238E27FC236}">
                <a16:creationId xmlns:a16="http://schemas.microsoft.com/office/drawing/2014/main" id="{936AAC96-3E7D-4CE0-8F85-D65DADB8C6B3}"/>
              </a:ext>
            </a:extLst>
          </p:cNvPr>
          <p:cNvSpPr txBox="1"/>
          <p:nvPr/>
        </p:nvSpPr>
        <p:spPr>
          <a:xfrm>
            <a:off x="5397296" y="11868355"/>
            <a:ext cx="842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do plants and animals adapt to hot deserts?</a:t>
            </a:r>
          </a:p>
        </p:txBody>
      </p:sp>
      <p:pic>
        <p:nvPicPr>
          <p:cNvPr id="486" name="Picture 485" descr="A close up of a logo&#10;&#10;Description automatically generated">
            <a:extLst>
              <a:ext uri="{FF2B5EF4-FFF2-40B4-BE49-F238E27FC236}">
                <a16:creationId xmlns:a16="http://schemas.microsoft.com/office/drawing/2014/main" id="{AC1A8053-3443-47A6-A05B-4B0BA8C19A7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23"/>
          <a:stretch/>
        </p:blipFill>
        <p:spPr>
          <a:xfrm>
            <a:off x="7640640" y="1692430"/>
            <a:ext cx="918869" cy="762448"/>
          </a:xfrm>
          <a:prstGeom prst="rect">
            <a:avLst/>
          </a:prstGeom>
        </p:spPr>
      </p:pic>
      <p:sp>
        <p:nvSpPr>
          <p:cNvPr id="487" name="TextBox 486">
            <a:extLst>
              <a:ext uri="{FF2B5EF4-FFF2-40B4-BE49-F238E27FC236}">
                <a16:creationId xmlns:a16="http://schemas.microsoft.com/office/drawing/2014/main" id="{4E8181FD-A1AA-48BE-87C1-6343CC94E448}"/>
              </a:ext>
            </a:extLst>
          </p:cNvPr>
          <p:cNvSpPr txBox="1"/>
          <p:nvPr/>
        </p:nvSpPr>
        <p:spPr>
          <a:xfrm>
            <a:off x="4781191" y="10733856"/>
            <a:ext cx="1161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is desertification?</a:t>
            </a:r>
          </a:p>
        </p:txBody>
      </p:sp>
      <p:cxnSp>
        <p:nvCxnSpPr>
          <p:cNvPr id="488" name="Straight Connector 487">
            <a:extLst>
              <a:ext uri="{FF2B5EF4-FFF2-40B4-BE49-F238E27FC236}">
                <a16:creationId xmlns:a16="http://schemas.microsoft.com/office/drawing/2014/main" id="{F93EA0B6-C55E-4D86-B01F-136E2BF2A6B4}"/>
              </a:ext>
            </a:extLst>
          </p:cNvPr>
          <p:cNvCxnSpPr>
            <a:cxnSpLocks/>
          </p:cNvCxnSpPr>
          <p:nvPr/>
        </p:nvCxnSpPr>
        <p:spPr>
          <a:xfrm>
            <a:off x="5338147" y="11053247"/>
            <a:ext cx="0" cy="37105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0" name="Picture 489" descr="A close up of a logo&#10;&#10;Description automatically generated">
            <a:extLst>
              <a:ext uri="{FF2B5EF4-FFF2-40B4-BE49-F238E27FC236}">
                <a16:creationId xmlns:a16="http://schemas.microsoft.com/office/drawing/2014/main" id="{A2DD5FD7-E2CD-4797-9D68-88E5AF46184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00"/>
          <a:stretch/>
        </p:blipFill>
        <p:spPr>
          <a:xfrm>
            <a:off x="6820230" y="3157099"/>
            <a:ext cx="580123" cy="479761"/>
          </a:xfrm>
          <a:prstGeom prst="rect">
            <a:avLst/>
          </a:prstGeom>
        </p:spPr>
      </p:pic>
      <p:cxnSp>
        <p:nvCxnSpPr>
          <p:cNvPr id="491" name="Straight Connector 490">
            <a:extLst>
              <a:ext uri="{FF2B5EF4-FFF2-40B4-BE49-F238E27FC236}">
                <a16:creationId xmlns:a16="http://schemas.microsoft.com/office/drawing/2014/main" id="{0E6149B5-A688-4EAC-9AE2-0CBA1774F2E1}"/>
              </a:ext>
            </a:extLst>
          </p:cNvPr>
          <p:cNvCxnSpPr>
            <a:cxnSpLocks/>
          </p:cNvCxnSpPr>
          <p:nvPr/>
        </p:nvCxnSpPr>
        <p:spPr>
          <a:xfrm flipV="1">
            <a:off x="5041730" y="11586169"/>
            <a:ext cx="0" cy="45270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3" name="TextBox 492">
            <a:extLst>
              <a:ext uri="{FF2B5EF4-FFF2-40B4-BE49-F238E27FC236}">
                <a16:creationId xmlns:a16="http://schemas.microsoft.com/office/drawing/2014/main" id="{E6A02E47-62B9-4763-8A84-9E7F125AC24D}"/>
              </a:ext>
            </a:extLst>
          </p:cNvPr>
          <p:cNvSpPr txBox="1"/>
          <p:nvPr/>
        </p:nvSpPr>
        <p:spPr>
          <a:xfrm>
            <a:off x="4503509" y="12000775"/>
            <a:ext cx="999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can be done to manage desertification?</a:t>
            </a:r>
          </a:p>
        </p:txBody>
      </p:sp>
      <p:cxnSp>
        <p:nvCxnSpPr>
          <p:cNvPr id="494" name="Straight Connector 49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4715981" y="10569621"/>
            <a:ext cx="1591" cy="8645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6" name="TextBox 495">
            <a:extLst>
              <a:ext uri="{FF2B5EF4-FFF2-40B4-BE49-F238E27FC236}">
                <a16:creationId xmlns:a16="http://schemas.microsoft.com/office/drawing/2014/main" id="{8FD7F711-8844-4F77-BC22-C0594A7DF79F}"/>
              </a:ext>
            </a:extLst>
          </p:cNvPr>
          <p:cNvSpPr txBox="1"/>
          <p:nvPr/>
        </p:nvSpPr>
        <p:spPr>
          <a:xfrm>
            <a:off x="3784223" y="10281837"/>
            <a:ext cx="1115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Time to Shine ‘How do we stop advancing deserts?’</a:t>
            </a:r>
          </a:p>
        </p:txBody>
      </p:sp>
      <p:cxnSp>
        <p:nvCxnSpPr>
          <p:cNvPr id="499" name="Straight Connector 498">
            <a:extLst>
              <a:ext uri="{FF2B5EF4-FFF2-40B4-BE49-F238E27FC236}">
                <a16:creationId xmlns:a16="http://schemas.microsoft.com/office/drawing/2014/main" id="{BA9B55E4-281F-49E1-94D8-371F7E900D71}"/>
              </a:ext>
            </a:extLst>
          </p:cNvPr>
          <p:cNvCxnSpPr>
            <a:cxnSpLocks/>
          </p:cNvCxnSpPr>
          <p:nvPr/>
        </p:nvCxnSpPr>
        <p:spPr>
          <a:xfrm flipV="1">
            <a:off x="3975387" y="11602057"/>
            <a:ext cx="0" cy="2363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3" name="TextBox 502">
            <a:extLst>
              <a:ext uri="{FF2B5EF4-FFF2-40B4-BE49-F238E27FC236}">
                <a16:creationId xmlns:a16="http://schemas.microsoft.com/office/drawing/2014/main" id="{04D80602-4DB8-4783-8974-4FC97336C2F8}"/>
              </a:ext>
            </a:extLst>
          </p:cNvPr>
          <p:cNvSpPr txBox="1"/>
          <p:nvPr/>
        </p:nvSpPr>
        <p:spPr>
          <a:xfrm>
            <a:off x="3553840" y="11826852"/>
            <a:ext cx="784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are the characteristics of tropical rainforests?</a:t>
            </a:r>
          </a:p>
        </p:txBody>
      </p:sp>
      <p:cxnSp>
        <p:nvCxnSpPr>
          <p:cNvPr id="504" name="Straight Connector 503">
            <a:extLst>
              <a:ext uri="{FF2B5EF4-FFF2-40B4-BE49-F238E27FC236}">
                <a16:creationId xmlns:a16="http://schemas.microsoft.com/office/drawing/2014/main" id="{7E0896E7-7A54-49A3-9CF3-0F6077FC5A93}"/>
              </a:ext>
            </a:extLst>
          </p:cNvPr>
          <p:cNvCxnSpPr>
            <a:cxnSpLocks/>
          </p:cNvCxnSpPr>
          <p:nvPr/>
        </p:nvCxnSpPr>
        <p:spPr>
          <a:xfrm>
            <a:off x="3526712" y="10988594"/>
            <a:ext cx="0" cy="42517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Connector 505">
            <a:extLst>
              <a:ext uri="{FF2B5EF4-FFF2-40B4-BE49-F238E27FC236}">
                <a16:creationId xmlns:a16="http://schemas.microsoft.com/office/drawing/2014/main" id="{849B89FE-810A-4085-9945-ED6A7870C5EA}"/>
              </a:ext>
            </a:extLst>
          </p:cNvPr>
          <p:cNvCxnSpPr>
            <a:cxnSpLocks/>
          </p:cNvCxnSpPr>
          <p:nvPr/>
        </p:nvCxnSpPr>
        <p:spPr>
          <a:xfrm flipV="1">
            <a:off x="3179995" y="11612652"/>
            <a:ext cx="0" cy="65658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9" name="TextBox 508">
            <a:extLst>
              <a:ext uri="{FF2B5EF4-FFF2-40B4-BE49-F238E27FC236}">
                <a16:creationId xmlns:a16="http://schemas.microsoft.com/office/drawing/2014/main" id="{95CC6F4C-79DE-41EC-B47F-1F2104C3FDFA}"/>
              </a:ext>
            </a:extLst>
          </p:cNvPr>
          <p:cNvSpPr txBox="1"/>
          <p:nvPr/>
        </p:nvSpPr>
        <p:spPr>
          <a:xfrm>
            <a:off x="2768679" y="10719505"/>
            <a:ext cx="854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are rainforest tribes different to us?</a:t>
            </a: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id="{077580CC-6314-4277-975A-65625BF34AC7}"/>
              </a:ext>
            </a:extLst>
          </p:cNvPr>
          <p:cNvSpPr txBox="1"/>
          <p:nvPr/>
        </p:nvSpPr>
        <p:spPr>
          <a:xfrm>
            <a:off x="2060115" y="11792180"/>
            <a:ext cx="1062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Time to Shine ‘How do animals adapt to tropical rainforest conditions?</a:t>
            </a:r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8A57F86C-F4E3-42A4-BD30-058813EBDADE}"/>
              </a:ext>
            </a:extLst>
          </p:cNvPr>
          <p:cNvSpPr txBox="1"/>
          <p:nvPr/>
        </p:nvSpPr>
        <p:spPr>
          <a:xfrm>
            <a:off x="315445" y="11311938"/>
            <a:ext cx="10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are the causes of rainforest deforestation?</a:t>
            </a:r>
          </a:p>
        </p:txBody>
      </p:sp>
      <p:cxnSp>
        <p:nvCxnSpPr>
          <p:cNvPr id="519" name="Straight Connector 518">
            <a:extLst>
              <a:ext uri="{FF2B5EF4-FFF2-40B4-BE49-F238E27FC236}">
                <a16:creationId xmlns:a16="http://schemas.microsoft.com/office/drawing/2014/main" id="{D1F5CCE5-2347-454D-B30C-A14E567FFB33}"/>
              </a:ext>
            </a:extLst>
          </p:cNvPr>
          <p:cNvCxnSpPr>
            <a:cxnSpLocks/>
          </p:cNvCxnSpPr>
          <p:nvPr/>
        </p:nvCxnSpPr>
        <p:spPr>
          <a:xfrm flipH="1" flipV="1">
            <a:off x="1381616" y="10498493"/>
            <a:ext cx="457800" cy="915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1" name="TextBox 520">
            <a:extLst>
              <a:ext uri="{FF2B5EF4-FFF2-40B4-BE49-F238E27FC236}">
                <a16:creationId xmlns:a16="http://schemas.microsoft.com/office/drawing/2014/main" id="{2F98BA5F-BA3E-4B10-A4D2-7F75684A266E}"/>
              </a:ext>
            </a:extLst>
          </p:cNvPr>
          <p:cNvSpPr txBox="1"/>
          <p:nvPr/>
        </p:nvSpPr>
        <p:spPr>
          <a:xfrm>
            <a:off x="1886211" y="10448295"/>
            <a:ext cx="700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Time to Shine What is ecotourism?</a:t>
            </a:r>
          </a:p>
        </p:txBody>
      </p:sp>
      <p:cxnSp>
        <p:nvCxnSpPr>
          <p:cNvPr id="524" name="Straight Connector 523">
            <a:extLst>
              <a:ext uri="{FF2B5EF4-FFF2-40B4-BE49-F238E27FC236}">
                <a16:creationId xmlns:a16="http://schemas.microsoft.com/office/drawing/2014/main" id="{0AE8AA44-1750-41E6-9F70-8D8C59CC1C2E}"/>
              </a:ext>
            </a:extLst>
          </p:cNvPr>
          <p:cNvCxnSpPr>
            <a:cxnSpLocks/>
          </p:cNvCxnSpPr>
          <p:nvPr/>
        </p:nvCxnSpPr>
        <p:spPr>
          <a:xfrm>
            <a:off x="724967" y="9948882"/>
            <a:ext cx="669773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6" name="TextBox 525">
            <a:extLst>
              <a:ext uri="{FF2B5EF4-FFF2-40B4-BE49-F238E27FC236}">
                <a16:creationId xmlns:a16="http://schemas.microsoft.com/office/drawing/2014/main" id="{2BDA3C6A-1115-43B8-B1DF-500029C13D39}"/>
              </a:ext>
            </a:extLst>
          </p:cNvPr>
          <p:cNvSpPr txBox="1"/>
          <p:nvPr/>
        </p:nvSpPr>
        <p:spPr>
          <a:xfrm>
            <a:off x="288860" y="9951784"/>
            <a:ext cx="805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is Russia like?</a:t>
            </a:r>
          </a:p>
        </p:txBody>
      </p:sp>
      <p:cxnSp>
        <p:nvCxnSpPr>
          <p:cNvPr id="527" name="Straight Connector 526">
            <a:extLst>
              <a:ext uri="{FF2B5EF4-FFF2-40B4-BE49-F238E27FC236}">
                <a16:creationId xmlns:a16="http://schemas.microsoft.com/office/drawing/2014/main" id="{B79E8B85-134D-419E-AD65-FDA5852B8CE9}"/>
              </a:ext>
            </a:extLst>
          </p:cNvPr>
          <p:cNvCxnSpPr>
            <a:cxnSpLocks/>
          </p:cNvCxnSpPr>
          <p:nvPr/>
        </p:nvCxnSpPr>
        <p:spPr>
          <a:xfrm>
            <a:off x="1785122" y="8854091"/>
            <a:ext cx="0" cy="39495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9" name="TextBox 528">
            <a:extLst>
              <a:ext uri="{FF2B5EF4-FFF2-40B4-BE49-F238E27FC236}">
                <a16:creationId xmlns:a16="http://schemas.microsoft.com/office/drawing/2014/main" id="{56BFC517-DBE3-4EEB-8E6B-FFCF1C241728}"/>
              </a:ext>
            </a:extLst>
          </p:cNvPr>
          <p:cNvSpPr txBox="1"/>
          <p:nvPr/>
        </p:nvSpPr>
        <p:spPr>
          <a:xfrm>
            <a:off x="1095685" y="8505373"/>
            <a:ext cx="1190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is Russia developing?</a:t>
            </a:r>
          </a:p>
        </p:txBody>
      </p:sp>
      <p:cxnSp>
        <p:nvCxnSpPr>
          <p:cNvPr id="530" name="Straight Connector 529">
            <a:extLst>
              <a:ext uri="{FF2B5EF4-FFF2-40B4-BE49-F238E27FC236}">
                <a16:creationId xmlns:a16="http://schemas.microsoft.com/office/drawing/2014/main" id="{A35A5061-95DD-4F04-8D1C-A5AE0DF4AA54}"/>
              </a:ext>
            </a:extLst>
          </p:cNvPr>
          <p:cNvCxnSpPr>
            <a:cxnSpLocks/>
          </p:cNvCxnSpPr>
          <p:nvPr/>
        </p:nvCxnSpPr>
        <p:spPr>
          <a:xfrm flipV="1">
            <a:off x="2241728" y="9380779"/>
            <a:ext cx="0" cy="34623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>
            <a:extLst>
              <a:ext uri="{FF2B5EF4-FFF2-40B4-BE49-F238E27FC236}">
                <a16:creationId xmlns:a16="http://schemas.microsoft.com/office/drawing/2014/main" id="{F30CF106-B6D9-494F-AA3F-A2B8566D7232}"/>
              </a:ext>
            </a:extLst>
          </p:cNvPr>
          <p:cNvCxnSpPr>
            <a:cxnSpLocks/>
          </p:cNvCxnSpPr>
          <p:nvPr/>
        </p:nvCxnSpPr>
        <p:spPr>
          <a:xfrm>
            <a:off x="2698209" y="8906303"/>
            <a:ext cx="0" cy="34274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5" name="Picture 534" descr="A close up of a logo&#10;&#10;Description automatically generated">
            <a:extLst>
              <a:ext uri="{FF2B5EF4-FFF2-40B4-BE49-F238E27FC236}">
                <a16:creationId xmlns:a16="http://schemas.microsoft.com/office/drawing/2014/main" id="{B748D1D9-530F-43B4-8B52-16E853D88363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9"/>
          <a:stretch/>
        </p:blipFill>
        <p:spPr>
          <a:xfrm>
            <a:off x="8514467" y="10335957"/>
            <a:ext cx="805236" cy="689208"/>
          </a:xfrm>
          <a:prstGeom prst="rect">
            <a:avLst/>
          </a:prstGeom>
        </p:spPr>
      </p:pic>
      <p:sp>
        <p:nvSpPr>
          <p:cNvPr id="536" name="TextBox 535">
            <a:extLst>
              <a:ext uri="{FF2B5EF4-FFF2-40B4-BE49-F238E27FC236}">
                <a16:creationId xmlns:a16="http://schemas.microsoft.com/office/drawing/2014/main" id="{55574A78-0976-47F2-B69E-D413B8C3F6BF}"/>
              </a:ext>
            </a:extLst>
          </p:cNvPr>
          <p:cNvSpPr txBox="1"/>
          <p:nvPr/>
        </p:nvSpPr>
        <p:spPr>
          <a:xfrm>
            <a:off x="1831569" y="9733092"/>
            <a:ext cx="861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are Russia’s natural resources?</a:t>
            </a:r>
          </a:p>
        </p:txBody>
      </p:sp>
      <p:pic>
        <p:nvPicPr>
          <p:cNvPr id="538" name="Picture 537" descr="A close up of a logo&#10;&#10;Description automatically generated">
            <a:extLst>
              <a:ext uri="{FF2B5EF4-FFF2-40B4-BE49-F238E27FC236}">
                <a16:creationId xmlns:a16="http://schemas.microsoft.com/office/drawing/2014/main" id="{89E9DB59-E1D9-48EE-90A0-1C38BDF090ED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50"/>
          <a:stretch/>
        </p:blipFill>
        <p:spPr>
          <a:xfrm>
            <a:off x="7477486" y="12189340"/>
            <a:ext cx="657988" cy="560276"/>
          </a:xfrm>
          <a:prstGeom prst="rect">
            <a:avLst/>
          </a:prstGeom>
        </p:spPr>
      </p:pic>
      <p:cxnSp>
        <p:nvCxnSpPr>
          <p:cNvPr id="539" name="Straight Connector 538">
            <a:extLst>
              <a:ext uri="{FF2B5EF4-FFF2-40B4-BE49-F238E27FC236}">
                <a16:creationId xmlns:a16="http://schemas.microsoft.com/office/drawing/2014/main" id="{BBD94BE1-975F-46D7-9A05-07FE1B11442A}"/>
              </a:ext>
            </a:extLst>
          </p:cNvPr>
          <p:cNvCxnSpPr>
            <a:cxnSpLocks/>
          </p:cNvCxnSpPr>
          <p:nvPr/>
        </p:nvCxnSpPr>
        <p:spPr>
          <a:xfrm flipV="1">
            <a:off x="3457762" y="9370735"/>
            <a:ext cx="0" cy="55273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3" name="TextBox 542">
            <a:extLst>
              <a:ext uri="{FF2B5EF4-FFF2-40B4-BE49-F238E27FC236}">
                <a16:creationId xmlns:a16="http://schemas.microsoft.com/office/drawing/2014/main" id="{B86AFE16-E45E-4486-8C88-00D3C77F31D9}"/>
              </a:ext>
            </a:extLst>
          </p:cNvPr>
          <p:cNvSpPr txBox="1"/>
          <p:nvPr/>
        </p:nvSpPr>
        <p:spPr>
          <a:xfrm>
            <a:off x="2262494" y="8507278"/>
            <a:ext cx="1082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Time to Shine ‘Pollution in Norilsk’</a:t>
            </a:r>
          </a:p>
        </p:txBody>
      </p:sp>
      <p:sp>
        <p:nvSpPr>
          <p:cNvPr id="544" name="TextBox 543">
            <a:extLst>
              <a:ext uri="{FF2B5EF4-FFF2-40B4-BE49-F238E27FC236}">
                <a16:creationId xmlns:a16="http://schemas.microsoft.com/office/drawing/2014/main" id="{78694DA4-A2B9-4574-B59F-154EFFF90CB0}"/>
              </a:ext>
            </a:extLst>
          </p:cNvPr>
          <p:cNvSpPr txBox="1"/>
          <p:nvPr/>
        </p:nvSpPr>
        <p:spPr>
          <a:xfrm>
            <a:off x="3389735" y="9728936"/>
            <a:ext cx="907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is permafrost?</a:t>
            </a:r>
          </a:p>
        </p:txBody>
      </p:sp>
      <p:pic>
        <p:nvPicPr>
          <p:cNvPr id="546" name="Picture 545" descr="A close up of a logo&#10;&#10;Description automatically generated">
            <a:extLst>
              <a:ext uri="{FF2B5EF4-FFF2-40B4-BE49-F238E27FC236}">
                <a16:creationId xmlns:a16="http://schemas.microsoft.com/office/drawing/2014/main" id="{2F141297-1605-4894-BC71-E714DBB4DC73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5"/>
          <a:stretch/>
        </p:blipFill>
        <p:spPr>
          <a:xfrm>
            <a:off x="6891786" y="10273654"/>
            <a:ext cx="587850" cy="533971"/>
          </a:xfrm>
          <a:prstGeom prst="rect">
            <a:avLst/>
          </a:prstGeom>
        </p:spPr>
      </p:pic>
      <p:cxnSp>
        <p:nvCxnSpPr>
          <p:cNvPr id="550" name="Straight Connector 549">
            <a:extLst>
              <a:ext uri="{FF2B5EF4-FFF2-40B4-BE49-F238E27FC236}">
                <a16:creationId xmlns:a16="http://schemas.microsoft.com/office/drawing/2014/main" id="{BAB821FE-ABED-48FC-AF5C-5F449419C1B0}"/>
              </a:ext>
            </a:extLst>
          </p:cNvPr>
          <p:cNvCxnSpPr>
            <a:cxnSpLocks/>
          </p:cNvCxnSpPr>
          <p:nvPr/>
        </p:nvCxnSpPr>
        <p:spPr>
          <a:xfrm>
            <a:off x="4127805" y="8852397"/>
            <a:ext cx="0" cy="34274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1" name="TextBox 550">
            <a:extLst>
              <a:ext uri="{FF2B5EF4-FFF2-40B4-BE49-F238E27FC236}">
                <a16:creationId xmlns:a16="http://schemas.microsoft.com/office/drawing/2014/main" id="{718207F3-8ABB-40BA-A359-8EF9604600D8}"/>
              </a:ext>
            </a:extLst>
          </p:cNvPr>
          <p:cNvSpPr txBox="1"/>
          <p:nvPr/>
        </p:nvSpPr>
        <p:spPr>
          <a:xfrm>
            <a:off x="3611404" y="8431421"/>
            <a:ext cx="868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Where do people work in the UK?</a:t>
            </a:r>
          </a:p>
        </p:txBody>
      </p:sp>
      <p:cxnSp>
        <p:nvCxnSpPr>
          <p:cNvPr id="554" name="Straight Connector 553">
            <a:extLst>
              <a:ext uri="{FF2B5EF4-FFF2-40B4-BE49-F238E27FC236}">
                <a16:creationId xmlns:a16="http://schemas.microsoft.com/office/drawing/2014/main" id="{E645F525-DF7A-4582-BA5B-476916A29531}"/>
              </a:ext>
            </a:extLst>
          </p:cNvPr>
          <p:cNvCxnSpPr>
            <a:cxnSpLocks/>
          </p:cNvCxnSpPr>
          <p:nvPr/>
        </p:nvCxnSpPr>
        <p:spPr>
          <a:xfrm flipV="1">
            <a:off x="4592992" y="9380779"/>
            <a:ext cx="0" cy="28361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5" name="TextBox 554">
            <a:extLst>
              <a:ext uri="{FF2B5EF4-FFF2-40B4-BE49-F238E27FC236}">
                <a16:creationId xmlns:a16="http://schemas.microsoft.com/office/drawing/2014/main" id="{B23C864F-FDF8-46B8-805D-A5BC59AF52BD}"/>
              </a:ext>
            </a:extLst>
          </p:cNvPr>
          <p:cNvSpPr txBox="1"/>
          <p:nvPr/>
        </p:nvSpPr>
        <p:spPr>
          <a:xfrm>
            <a:off x="4169775" y="9686884"/>
            <a:ext cx="1123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is the primary sector?</a:t>
            </a:r>
          </a:p>
        </p:txBody>
      </p:sp>
      <p:cxnSp>
        <p:nvCxnSpPr>
          <p:cNvPr id="563" name="Straight Connector 562">
            <a:extLst>
              <a:ext uri="{FF2B5EF4-FFF2-40B4-BE49-F238E27FC236}">
                <a16:creationId xmlns:a16="http://schemas.microsoft.com/office/drawing/2014/main" id="{9C6FAEDB-5712-418B-A720-799299F38636}"/>
              </a:ext>
            </a:extLst>
          </p:cNvPr>
          <p:cNvCxnSpPr>
            <a:cxnSpLocks/>
          </p:cNvCxnSpPr>
          <p:nvPr/>
        </p:nvCxnSpPr>
        <p:spPr>
          <a:xfrm flipV="1">
            <a:off x="5496525" y="9370735"/>
            <a:ext cx="0" cy="55273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5" name="TextBox 564">
            <a:extLst>
              <a:ext uri="{FF2B5EF4-FFF2-40B4-BE49-F238E27FC236}">
                <a16:creationId xmlns:a16="http://schemas.microsoft.com/office/drawing/2014/main" id="{57FC3C7C-5CFD-4B19-BC23-6FD459B4AF0A}"/>
              </a:ext>
            </a:extLst>
          </p:cNvPr>
          <p:cNvSpPr txBox="1"/>
          <p:nvPr/>
        </p:nvSpPr>
        <p:spPr>
          <a:xfrm>
            <a:off x="5462949" y="9655581"/>
            <a:ext cx="935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is the tertiary sector?</a:t>
            </a:r>
          </a:p>
        </p:txBody>
      </p:sp>
      <p:cxnSp>
        <p:nvCxnSpPr>
          <p:cNvPr id="566" name="Straight Connector 565">
            <a:extLst>
              <a:ext uri="{FF2B5EF4-FFF2-40B4-BE49-F238E27FC236}">
                <a16:creationId xmlns:a16="http://schemas.microsoft.com/office/drawing/2014/main" id="{6DB874D9-09C2-4F69-9FD9-FEE3C6AD48B3}"/>
              </a:ext>
            </a:extLst>
          </p:cNvPr>
          <p:cNvCxnSpPr>
            <a:cxnSpLocks/>
          </p:cNvCxnSpPr>
          <p:nvPr/>
        </p:nvCxnSpPr>
        <p:spPr>
          <a:xfrm flipH="1">
            <a:off x="6392806" y="8770727"/>
            <a:ext cx="6936" cy="43586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8" name="TextBox 567">
            <a:extLst>
              <a:ext uri="{FF2B5EF4-FFF2-40B4-BE49-F238E27FC236}">
                <a16:creationId xmlns:a16="http://schemas.microsoft.com/office/drawing/2014/main" id="{45DF7456-052C-4509-A804-9EAE505A949A}"/>
              </a:ext>
            </a:extLst>
          </p:cNvPr>
          <p:cNvSpPr txBox="1"/>
          <p:nvPr/>
        </p:nvSpPr>
        <p:spPr>
          <a:xfrm>
            <a:off x="6004575" y="8351245"/>
            <a:ext cx="966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is the quaternary sector?</a:t>
            </a:r>
          </a:p>
        </p:txBody>
      </p:sp>
      <p:cxnSp>
        <p:nvCxnSpPr>
          <p:cNvPr id="569" name="Straight Connector 568">
            <a:extLst>
              <a:ext uri="{FF2B5EF4-FFF2-40B4-BE49-F238E27FC236}">
                <a16:creationId xmlns:a16="http://schemas.microsoft.com/office/drawing/2014/main" id="{FFCE5675-9D40-40A7-8E16-77BF44D6D036}"/>
              </a:ext>
            </a:extLst>
          </p:cNvPr>
          <p:cNvCxnSpPr>
            <a:cxnSpLocks/>
          </p:cNvCxnSpPr>
          <p:nvPr/>
        </p:nvCxnSpPr>
        <p:spPr>
          <a:xfrm flipV="1">
            <a:off x="7036185" y="9370735"/>
            <a:ext cx="0" cy="31614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1" name="TextBox 570">
            <a:extLst>
              <a:ext uri="{FF2B5EF4-FFF2-40B4-BE49-F238E27FC236}">
                <a16:creationId xmlns:a16="http://schemas.microsoft.com/office/drawing/2014/main" id="{4F4D8298-ADF9-4211-B114-05A5A7EA40C4}"/>
              </a:ext>
            </a:extLst>
          </p:cNvPr>
          <p:cNvSpPr txBox="1"/>
          <p:nvPr/>
        </p:nvSpPr>
        <p:spPr>
          <a:xfrm>
            <a:off x="6706413" y="9677955"/>
            <a:ext cx="103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Time to Shine – Industrial location enquiry</a:t>
            </a:r>
          </a:p>
        </p:txBody>
      </p:sp>
      <p:sp>
        <p:nvSpPr>
          <p:cNvPr id="574" name="Block Arc 573">
            <a:extLst>
              <a:ext uri="{FF2B5EF4-FFF2-40B4-BE49-F238E27FC236}">
                <a16:creationId xmlns:a16="http://schemas.microsoft.com/office/drawing/2014/main" id="{42DCC817-95A4-4F9E-B69E-5B3F826F1806}"/>
              </a:ext>
            </a:extLst>
          </p:cNvPr>
          <p:cNvSpPr/>
          <p:nvPr/>
        </p:nvSpPr>
        <p:spPr>
          <a:xfrm rot="16200000">
            <a:off x="677579" y="688094"/>
            <a:ext cx="2591870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82" name="Straight Connector 581">
            <a:extLst>
              <a:ext uri="{FF2B5EF4-FFF2-40B4-BE49-F238E27FC236}">
                <a16:creationId xmlns:a16="http://schemas.microsoft.com/office/drawing/2014/main" id="{4D1BBD61-9F55-4579-996F-EFE618B7EA76}"/>
              </a:ext>
            </a:extLst>
          </p:cNvPr>
          <p:cNvCxnSpPr>
            <a:cxnSpLocks/>
          </p:cNvCxnSpPr>
          <p:nvPr/>
        </p:nvCxnSpPr>
        <p:spPr>
          <a:xfrm flipH="1">
            <a:off x="8643790" y="8338696"/>
            <a:ext cx="552902" cy="758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Straight Connector 583">
            <a:extLst>
              <a:ext uri="{FF2B5EF4-FFF2-40B4-BE49-F238E27FC236}">
                <a16:creationId xmlns:a16="http://schemas.microsoft.com/office/drawing/2014/main" id="{4DE56988-9563-47EE-97AA-4208AE65370A}"/>
              </a:ext>
            </a:extLst>
          </p:cNvPr>
          <p:cNvCxnSpPr>
            <a:cxnSpLocks/>
          </p:cNvCxnSpPr>
          <p:nvPr/>
        </p:nvCxnSpPr>
        <p:spPr>
          <a:xfrm flipH="1">
            <a:off x="8603303" y="7471027"/>
            <a:ext cx="552902" cy="758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5" name="Straight Connector 584">
            <a:extLst>
              <a:ext uri="{FF2B5EF4-FFF2-40B4-BE49-F238E27FC236}">
                <a16:creationId xmlns:a16="http://schemas.microsoft.com/office/drawing/2014/main" id="{ED97350C-F515-4F00-B9C2-7F4F13347875}"/>
              </a:ext>
            </a:extLst>
          </p:cNvPr>
          <p:cNvCxnSpPr>
            <a:cxnSpLocks/>
          </p:cNvCxnSpPr>
          <p:nvPr/>
        </p:nvCxnSpPr>
        <p:spPr>
          <a:xfrm>
            <a:off x="8018757" y="6480310"/>
            <a:ext cx="0" cy="56929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8" name="TextBox 587">
            <a:extLst>
              <a:ext uri="{FF2B5EF4-FFF2-40B4-BE49-F238E27FC236}">
                <a16:creationId xmlns:a16="http://schemas.microsoft.com/office/drawing/2014/main" id="{5CFCB0D0-7043-4AFE-9A1C-0E550A6FCA23}"/>
              </a:ext>
            </a:extLst>
          </p:cNvPr>
          <p:cNvSpPr txBox="1"/>
          <p:nvPr/>
        </p:nvSpPr>
        <p:spPr>
          <a:xfrm>
            <a:off x="8893147" y="8390732"/>
            <a:ext cx="760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is climate change?</a:t>
            </a:r>
          </a:p>
        </p:txBody>
      </p:sp>
      <p:cxnSp>
        <p:nvCxnSpPr>
          <p:cNvPr id="591" name="Straight Connector 590">
            <a:extLst>
              <a:ext uri="{FF2B5EF4-FFF2-40B4-BE49-F238E27FC236}">
                <a16:creationId xmlns:a16="http://schemas.microsoft.com/office/drawing/2014/main" id="{43DA3765-0617-44A0-BA4B-0446DA406BD9}"/>
              </a:ext>
            </a:extLst>
          </p:cNvPr>
          <p:cNvCxnSpPr>
            <a:cxnSpLocks/>
          </p:cNvCxnSpPr>
          <p:nvPr/>
        </p:nvCxnSpPr>
        <p:spPr>
          <a:xfrm flipV="1">
            <a:off x="7560663" y="7199777"/>
            <a:ext cx="0" cy="29780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" name="TextBox 592">
            <a:extLst>
              <a:ext uri="{FF2B5EF4-FFF2-40B4-BE49-F238E27FC236}">
                <a16:creationId xmlns:a16="http://schemas.microsoft.com/office/drawing/2014/main" id="{E9577825-0EB0-4739-8454-F7875B79814D}"/>
              </a:ext>
            </a:extLst>
          </p:cNvPr>
          <p:cNvSpPr txBox="1"/>
          <p:nvPr/>
        </p:nvSpPr>
        <p:spPr>
          <a:xfrm>
            <a:off x="6828461" y="7484741"/>
            <a:ext cx="1055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can climate change be managed?</a:t>
            </a:r>
          </a:p>
        </p:txBody>
      </p:sp>
      <p:sp>
        <p:nvSpPr>
          <p:cNvPr id="594" name="TextBox 593">
            <a:extLst>
              <a:ext uri="{FF2B5EF4-FFF2-40B4-BE49-F238E27FC236}">
                <a16:creationId xmlns:a16="http://schemas.microsoft.com/office/drawing/2014/main" id="{8020151E-B59E-493A-805D-16DD0721FD0F}"/>
              </a:ext>
            </a:extLst>
          </p:cNvPr>
          <p:cNvSpPr txBox="1"/>
          <p:nvPr/>
        </p:nvSpPr>
        <p:spPr>
          <a:xfrm>
            <a:off x="6637587" y="6288507"/>
            <a:ext cx="595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is extreme weather?</a:t>
            </a:r>
          </a:p>
        </p:txBody>
      </p:sp>
      <p:sp>
        <p:nvSpPr>
          <p:cNvPr id="595" name="TextBox 594">
            <a:extLst>
              <a:ext uri="{FF2B5EF4-FFF2-40B4-BE49-F238E27FC236}">
                <a16:creationId xmlns:a16="http://schemas.microsoft.com/office/drawing/2014/main" id="{3AF0A43A-060E-4207-A839-43566053DA9D}"/>
              </a:ext>
            </a:extLst>
          </p:cNvPr>
          <p:cNvSpPr txBox="1"/>
          <p:nvPr/>
        </p:nvSpPr>
        <p:spPr>
          <a:xfrm>
            <a:off x="5901056" y="7463397"/>
            <a:ext cx="862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Why are we experiencing more extreme weather in the UK?</a:t>
            </a:r>
          </a:p>
        </p:txBody>
      </p:sp>
      <p:cxnSp>
        <p:nvCxnSpPr>
          <p:cNvPr id="596" name="Straight Connector 595">
            <a:extLst>
              <a:ext uri="{FF2B5EF4-FFF2-40B4-BE49-F238E27FC236}">
                <a16:creationId xmlns:a16="http://schemas.microsoft.com/office/drawing/2014/main" id="{836FBE28-1FC2-4336-8373-5247EAC235D4}"/>
              </a:ext>
            </a:extLst>
          </p:cNvPr>
          <p:cNvCxnSpPr>
            <a:cxnSpLocks/>
          </p:cNvCxnSpPr>
          <p:nvPr/>
        </p:nvCxnSpPr>
        <p:spPr>
          <a:xfrm flipV="1">
            <a:off x="6706936" y="7199777"/>
            <a:ext cx="0" cy="61170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Straight Connector 597">
            <a:extLst>
              <a:ext uri="{FF2B5EF4-FFF2-40B4-BE49-F238E27FC236}">
                <a16:creationId xmlns:a16="http://schemas.microsoft.com/office/drawing/2014/main" id="{104C83F5-434B-446C-8EFF-A20C47D069A3}"/>
              </a:ext>
            </a:extLst>
          </p:cNvPr>
          <p:cNvCxnSpPr>
            <a:cxnSpLocks/>
          </p:cNvCxnSpPr>
          <p:nvPr/>
        </p:nvCxnSpPr>
        <p:spPr>
          <a:xfrm flipV="1">
            <a:off x="5647461" y="7232328"/>
            <a:ext cx="0" cy="41359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Straight Connector 599">
            <a:extLst>
              <a:ext uri="{FF2B5EF4-FFF2-40B4-BE49-F238E27FC236}">
                <a16:creationId xmlns:a16="http://schemas.microsoft.com/office/drawing/2014/main" id="{B6443DBE-18BC-4F8E-AB79-78F6C0DBA2DB}"/>
              </a:ext>
            </a:extLst>
          </p:cNvPr>
          <p:cNvCxnSpPr>
            <a:cxnSpLocks/>
          </p:cNvCxnSpPr>
          <p:nvPr/>
        </p:nvCxnSpPr>
        <p:spPr>
          <a:xfrm>
            <a:off x="7105495" y="6743465"/>
            <a:ext cx="0" cy="30613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Straight Connector 601">
            <a:extLst>
              <a:ext uri="{FF2B5EF4-FFF2-40B4-BE49-F238E27FC236}">
                <a16:creationId xmlns:a16="http://schemas.microsoft.com/office/drawing/2014/main" id="{16E1766B-69B7-4F10-8262-9916A640BB13}"/>
              </a:ext>
            </a:extLst>
          </p:cNvPr>
          <p:cNvCxnSpPr>
            <a:cxnSpLocks/>
          </p:cNvCxnSpPr>
          <p:nvPr/>
        </p:nvCxnSpPr>
        <p:spPr>
          <a:xfrm>
            <a:off x="6105864" y="6690706"/>
            <a:ext cx="0" cy="35889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Straight Connector 603">
            <a:extLst>
              <a:ext uri="{FF2B5EF4-FFF2-40B4-BE49-F238E27FC236}">
                <a16:creationId xmlns:a16="http://schemas.microsoft.com/office/drawing/2014/main" id="{52614DFF-0EF6-4C6A-AD7D-9B4446A681E6}"/>
              </a:ext>
            </a:extLst>
          </p:cNvPr>
          <p:cNvCxnSpPr>
            <a:cxnSpLocks/>
          </p:cNvCxnSpPr>
          <p:nvPr/>
        </p:nvCxnSpPr>
        <p:spPr>
          <a:xfrm flipH="1">
            <a:off x="5180758" y="6743465"/>
            <a:ext cx="9381" cy="30613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4102845" y="2127709"/>
            <a:ext cx="1214980" cy="1304869"/>
          </a:xfrm>
          <a:prstGeom prst="ellipse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4279028" y="233379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4277832" y="2446223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6F20039-ABEA-BE47-B3A0-6B1A5F7867BE}"/>
              </a:ext>
            </a:extLst>
          </p:cNvPr>
          <p:cNvSpPr txBox="1"/>
          <p:nvPr/>
        </p:nvSpPr>
        <p:spPr>
          <a:xfrm>
            <a:off x="4263504" y="2401708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09" name="TextBox 608">
            <a:extLst>
              <a:ext uri="{FF2B5EF4-FFF2-40B4-BE49-F238E27FC236}">
                <a16:creationId xmlns:a16="http://schemas.microsoft.com/office/drawing/2014/main" id="{6E13739E-D90A-41A3-AAC6-9A129FC7B64B}"/>
              </a:ext>
            </a:extLst>
          </p:cNvPr>
          <p:cNvSpPr txBox="1"/>
          <p:nvPr/>
        </p:nvSpPr>
        <p:spPr>
          <a:xfrm>
            <a:off x="5433412" y="6164745"/>
            <a:ext cx="758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Time to Shine Flood management strategies</a:t>
            </a:r>
          </a:p>
        </p:txBody>
      </p:sp>
      <p:sp>
        <p:nvSpPr>
          <p:cNvPr id="610" name="TextBox 609">
            <a:extLst>
              <a:ext uri="{FF2B5EF4-FFF2-40B4-BE49-F238E27FC236}">
                <a16:creationId xmlns:a16="http://schemas.microsoft.com/office/drawing/2014/main" id="{CAC39B3C-71A2-467B-9C3D-471CE4F74A49}"/>
              </a:ext>
            </a:extLst>
          </p:cNvPr>
          <p:cNvSpPr txBox="1"/>
          <p:nvPr/>
        </p:nvSpPr>
        <p:spPr>
          <a:xfrm>
            <a:off x="5056380" y="7486572"/>
            <a:ext cx="955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do we measure a country’s development?</a:t>
            </a:r>
          </a:p>
        </p:txBody>
      </p:sp>
      <p:sp>
        <p:nvSpPr>
          <p:cNvPr id="613" name="TextBox 612">
            <a:extLst>
              <a:ext uri="{FF2B5EF4-FFF2-40B4-BE49-F238E27FC236}">
                <a16:creationId xmlns:a16="http://schemas.microsoft.com/office/drawing/2014/main" id="{04D05C2B-993E-4059-9A20-AB3E876F8CEB}"/>
              </a:ext>
            </a:extLst>
          </p:cNvPr>
          <p:cNvSpPr txBox="1"/>
          <p:nvPr/>
        </p:nvSpPr>
        <p:spPr>
          <a:xfrm>
            <a:off x="4372391" y="6308704"/>
            <a:ext cx="1173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makes one country rich and another country poor?</a:t>
            </a:r>
          </a:p>
        </p:txBody>
      </p:sp>
      <p:sp>
        <p:nvSpPr>
          <p:cNvPr id="615" name="TextBox 614">
            <a:extLst>
              <a:ext uri="{FF2B5EF4-FFF2-40B4-BE49-F238E27FC236}">
                <a16:creationId xmlns:a16="http://schemas.microsoft.com/office/drawing/2014/main" id="{929DA603-AA8C-464B-BC12-85393F0926E3}"/>
              </a:ext>
            </a:extLst>
          </p:cNvPr>
          <p:cNvSpPr txBox="1"/>
          <p:nvPr/>
        </p:nvSpPr>
        <p:spPr>
          <a:xfrm>
            <a:off x="3890659" y="7409946"/>
            <a:ext cx="955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is the development gap?</a:t>
            </a:r>
          </a:p>
        </p:txBody>
      </p:sp>
      <p:sp>
        <p:nvSpPr>
          <p:cNvPr id="616" name="TextBox 615">
            <a:extLst>
              <a:ext uri="{FF2B5EF4-FFF2-40B4-BE49-F238E27FC236}">
                <a16:creationId xmlns:a16="http://schemas.microsoft.com/office/drawing/2014/main" id="{0F95DDFF-A526-425E-BD46-08E0F4629141}"/>
              </a:ext>
            </a:extLst>
          </p:cNvPr>
          <p:cNvSpPr txBox="1"/>
          <p:nvPr/>
        </p:nvSpPr>
        <p:spPr>
          <a:xfrm>
            <a:off x="3324742" y="6253535"/>
            <a:ext cx="955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does food inequality affect people?</a:t>
            </a:r>
          </a:p>
        </p:txBody>
      </p:sp>
      <p:sp>
        <p:nvSpPr>
          <p:cNvPr id="617" name="TextBox 616">
            <a:extLst>
              <a:ext uri="{FF2B5EF4-FFF2-40B4-BE49-F238E27FC236}">
                <a16:creationId xmlns:a16="http://schemas.microsoft.com/office/drawing/2014/main" id="{1190918D-CD76-475E-B774-31990E605718}"/>
              </a:ext>
            </a:extLst>
          </p:cNvPr>
          <p:cNvSpPr txBox="1"/>
          <p:nvPr/>
        </p:nvSpPr>
        <p:spPr>
          <a:xfrm>
            <a:off x="2730174" y="7497584"/>
            <a:ext cx="800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does international aid changing change a country?</a:t>
            </a:r>
          </a:p>
        </p:txBody>
      </p:sp>
      <p:sp>
        <p:nvSpPr>
          <p:cNvPr id="618" name="TextBox 617">
            <a:extLst>
              <a:ext uri="{FF2B5EF4-FFF2-40B4-BE49-F238E27FC236}">
                <a16:creationId xmlns:a16="http://schemas.microsoft.com/office/drawing/2014/main" id="{8DDC8ABE-B0A8-41E2-9912-B91F32483D97}"/>
              </a:ext>
            </a:extLst>
          </p:cNvPr>
          <p:cNvSpPr txBox="1"/>
          <p:nvPr/>
        </p:nvSpPr>
        <p:spPr>
          <a:xfrm>
            <a:off x="2006947" y="6377510"/>
            <a:ext cx="1326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Time to Shine ‘How can water inequality be managed?’</a:t>
            </a:r>
          </a:p>
        </p:txBody>
      </p:sp>
      <p:cxnSp>
        <p:nvCxnSpPr>
          <p:cNvPr id="619" name="Straight Connector 618">
            <a:extLst>
              <a:ext uri="{FF2B5EF4-FFF2-40B4-BE49-F238E27FC236}">
                <a16:creationId xmlns:a16="http://schemas.microsoft.com/office/drawing/2014/main" id="{4405E6CA-E5DD-422F-BBC2-0D02D90B9AF8}"/>
              </a:ext>
            </a:extLst>
          </p:cNvPr>
          <p:cNvCxnSpPr>
            <a:cxnSpLocks/>
          </p:cNvCxnSpPr>
          <p:nvPr/>
        </p:nvCxnSpPr>
        <p:spPr>
          <a:xfrm>
            <a:off x="3960449" y="6784763"/>
            <a:ext cx="0" cy="26483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Straight Connector 620">
            <a:extLst>
              <a:ext uri="{FF2B5EF4-FFF2-40B4-BE49-F238E27FC236}">
                <a16:creationId xmlns:a16="http://schemas.microsoft.com/office/drawing/2014/main" id="{E3F061CF-B9C5-49C1-8ABB-4084A9282E37}"/>
              </a:ext>
            </a:extLst>
          </p:cNvPr>
          <p:cNvCxnSpPr>
            <a:cxnSpLocks/>
          </p:cNvCxnSpPr>
          <p:nvPr/>
        </p:nvCxnSpPr>
        <p:spPr>
          <a:xfrm>
            <a:off x="2655196" y="6670897"/>
            <a:ext cx="0" cy="35889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2" name="Straight Connector 621">
            <a:extLst>
              <a:ext uri="{FF2B5EF4-FFF2-40B4-BE49-F238E27FC236}">
                <a16:creationId xmlns:a16="http://schemas.microsoft.com/office/drawing/2014/main" id="{601F9267-C793-45F7-A5A2-685EA190A17C}"/>
              </a:ext>
            </a:extLst>
          </p:cNvPr>
          <p:cNvCxnSpPr>
            <a:cxnSpLocks/>
          </p:cNvCxnSpPr>
          <p:nvPr/>
        </p:nvCxnSpPr>
        <p:spPr>
          <a:xfrm flipV="1">
            <a:off x="4733277" y="7256601"/>
            <a:ext cx="0" cy="22997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Straight Connector 622">
            <a:extLst>
              <a:ext uri="{FF2B5EF4-FFF2-40B4-BE49-F238E27FC236}">
                <a16:creationId xmlns:a16="http://schemas.microsoft.com/office/drawing/2014/main" id="{7D1A76D7-946A-434B-9E20-E66593C9A965}"/>
              </a:ext>
            </a:extLst>
          </p:cNvPr>
          <p:cNvCxnSpPr>
            <a:cxnSpLocks/>
          </p:cNvCxnSpPr>
          <p:nvPr/>
        </p:nvCxnSpPr>
        <p:spPr>
          <a:xfrm flipV="1">
            <a:off x="3371436" y="7279776"/>
            <a:ext cx="0" cy="22585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Straight Connector 624">
            <a:extLst>
              <a:ext uri="{FF2B5EF4-FFF2-40B4-BE49-F238E27FC236}">
                <a16:creationId xmlns:a16="http://schemas.microsoft.com/office/drawing/2014/main" id="{3748E272-4500-4BA8-AE01-294AC988701B}"/>
              </a:ext>
            </a:extLst>
          </p:cNvPr>
          <p:cNvCxnSpPr>
            <a:cxnSpLocks/>
          </p:cNvCxnSpPr>
          <p:nvPr/>
        </p:nvCxnSpPr>
        <p:spPr>
          <a:xfrm flipV="1">
            <a:off x="1831569" y="7305729"/>
            <a:ext cx="359080" cy="30764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8" name="TextBox 627">
            <a:extLst>
              <a:ext uri="{FF2B5EF4-FFF2-40B4-BE49-F238E27FC236}">
                <a16:creationId xmlns:a16="http://schemas.microsoft.com/office/drawing/2014/main" id="{1FF86E25-928A-4694-9707-A71EF117C3A9}"/>
              </a:ext>
            </a:extLst>
          </p:cNvPr>
          <p:cNvSpPr txBox="1"/>
          <p:nvPr/>
        </p:nvSpPr>
        <p:spPr>
          <a:xfrm>
            <a:off x="1059853" y="7619613"/>
            <a:ext cx="1326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Why do people live in cities?</a:t>
            </a:r>
          </a:p>
        </p:txBody>
      </p:sp>
      <p:sp>
        <p:nvSpPr>
          <p:cNvPr id="629" name="TextBox 628">
            <a:extLst>
              <a:ext uri="{FF2B5EF4-FFF2-40B4-BE49-F238E27FC236}">
                <a16:creationId xmlns:a16="http://schemas.microsoft.com/office/drawing/2014/main" id="{63C3E4F4-94BC-43EB-BC5A-1189207A11DF}"/>
              </a:ext>
            </a:extLst>
          </p:cNvPr>
          <p:cNvSpPr txBox="1"/>
          <p:nvPr/>
        </p:nvSpPr>
        <p:spPr>
          <a:xfrm>
            <a:off x="242755" y="6428454"/>
            <a:ext cx="989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Why are cities in poor countries growing so rapidly?</a:t>
            </a:r>
          </a:p>
        </p:txBody>
      </p:sp>
      <p:sp>
        <p:nvSpPr>
          <p:cNvPr id="630" name="TextBox 629">
            <a:extLst>
              <a:ext uri="{FF2B5EF4-FFF2-40B4-BE49-F238E27FC236}">
                <a16:creationId xmlns:a16="http://schemas.microsoft.com/office/drawing/2014/main" id="{6687BAFA-58F5-4685-9DD2-85AD70EC80C4}"/>
              </a:ext>
            </a:extLst>
          </p:cNvPr>
          <p:cNvSpPr txBox="1"/>
          <p:nvPr/>
        </p:nvSpPr>
        <p:spPr>
          <a:xfrm>
            <a:off x="1669522" y="5691224"/>
            <a:ext cx="1094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is life like in Dharavi, Mumbai?</a:t>
            </a:r>
          </a:p>
        </p:txBody>
      </p:sp>
      <p:sp>
        <p:nvSpPr>
          <p:cNvPr id="631" name="TextBox 630">
            <a:extLst>
              <a:ext uri="{FF2B5EF4-FFF2-40B4-BE49-F238E27FC236}">
                <a16:creationId xmlns:a16="http://schemas.microsoft.com/office/drawing/2014/main" id="{0341959C-33C0-4390-BEBD-7C152AA7C771}"/>
              </a:ext>
            </a:extLst>
          </p:cNvPr>
          <p:cNvSpPr txBox="1"/>
          <p:nvPr/>
        </p:nvSpPr>
        <p:spPr>
          <a:xfrm>
            <a:off x="239781" y="5135924"/>
            <a:ext cx="103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Why do so many people live in slums?</a:t>
            </a:r>
          </a:p>
        </p:txBody>
      </p:sp>
      <p:cxnSp>
        <p:nvCxnSpPr>
          <p:cNvPr id="632" name="Straight Connector 631">
            <a:extLst>
              <a:ext uri="{FF2B5EF4-FFF2-40B4-BE49-F238E27FC236}">
                <a16:creationId xmlns:a16="http://schemas.microsoft.com/office/drawing/2014/main" id="{B6F03619-A72D-4CF0-8660-E25D5E191C26}"/>
              </a:ext>
            </a:extLst>
          </p:cNvPr>
          <p:cNvCxnSpPr>
            <a:cxnSpLocks/>
          </p:cNvCxnSpPr>
          <p:nvPr/>
        </p:nvCxnSpPr>
        <p:spPr>
          <a:xfrm flipV="1">
            <a:off x="946844" y="6743465"/>
            <a:ext cx="449037" cy="1363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6" name="Straight Connector 635">
            <a:extLst>
              <a:ext uri="{FF2B5EF4-FFF2-40B4-BE49-F238E27FC236}">
                <a16:creationId xmlns:a16="http://schemas.microsoft.com/office/drawing/2014/main" id="{E6C2D989-6BCF-44BD-A06B-C7FA92BCF323}"/>
              </a:ext>
            </a:extLst>
          </p:cNvPr>
          <p:cNvCxnSpPr>
            <a:cxnSpLocks/>
          </p:cNvCxnSpPr>
          <p:nvPr/>
        </p:nvCxnSpPr>
        <p:spPr>
          <a:xfrm flipH="1">
            <a:off x="1394740" y="6019962"/>
            <a:ext cx="534109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8" name="Straight Connector 637">
            <a:extLst>
              <a:ext uri="{FF2B5EF4-FFF2-40B4-BE49-F238E27FC236}">
                <a16:creationId xmlns:a16="http://schemas.microsoft.com/office/drawing/2014/main" id="{7E040C18-2E53-40CA-BFAD-62C81655A485}"/>
              </a:ext>
            </a:extLst>
          </p:cNvPr>
          <p:cNvCxnSpPr>
            <a:cxnSpLocks/>
          </p:cNvCxnSpPr>
          <p:nvPr/>
        </p:nvCxnSpPr>
        <p:spPr>
          <a:xfrm>
            <a:off x="888987" y="5501914"/>
            <a:ext cx="505491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" name="Straight Connector 644">
            <a:extLst>
              <a:ext uri="{FF2B5EF4-FFF2-40B4-BE49-F238E27FC236}">
                <a16:creationId xmlns:a16="http://schemas.microsoft.com/office/drawing/2014/main" id="{81857D51-45D0-4E67-BB75-FE7B36966985}"/>
              </a:ext>
            </a:extLst>
          </p:cNvPr>
          <p:cNvCxnSpPr>
            <a:cxnSpLocks/>
          </p:cNvCxnSpPr>
          <p:nvPr/>
        </p:nvCxnSpPr>
        <p:spPr>
          <a:xfrm>
            <a:off x="1784204" y="4641482"/>
            <a:ext cx="0" cy="35889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6" name="TextBox 645">
            <a:extLst>
              <a:ext uri="{FF2B5EF4-FFF2-40B4-BE49-F238E27FC236}">
                <a16:creationId xmlns:a16="http://schemas.microsoft.com/office/drawing/2014/main" id="{0F05925E-75B2-4952-9635-E3A9C6B9643C}"/>
              </a:ext>
            </a:extLst>
          </p:cNvPr>
          <p:cNvSpPr txBox="1"/>
          <p:nvPr/>
        </p:nvSpPr>
        <p:spPr>
          <a:xfrm>
            <a:off x="1209118" y="4210178"/>
            <a:ext cx="1185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Time to Shine ‘Urban </a:t>
            </a:r>
            <a:r>
              <a:rPr lang="en-US" sz="800"/>
              <a:t>Planning Projects’</a:t>
            </a:r>
            <a:endParaRPr lang="en-US" sz="800" dirty="0"/>
          </a:p>
        </p:txBody>
      </p:sp>
      <p:sp>
        <p:nvSpPr>
          <p:cNvPr id="647" name="TextBox 646">
            <a:extLst>
              <a:ext uri="{FF2B5EF4-FFF2-40B4-BE49-F238E27FC236}">
                <a16:creationId xmlns:a16="http://schemas.microsoft.com/office/drawing/2014/main" id="{2F33E58C-0999-46C2-81DE-AE38D36207FD}"/>
              </a:ext>
            </a:extLst>
          </p:cNvPr>
          <p:cNvSpPr txBox="1"/>
          <p:nvPr/>
        </p:nvSpPr>
        <p:spPr>
          <a:xfrm>
            <a:off x="3170739" y="5431842"/>
            <a:ext cx="1035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do tectonic hazards vary between areas of contrasting wealth?</a:t>
            </a:r>
          </a:p>
        </p:txBody>
      </p:sp>
      <p:cxnSp>
        <p:nvCxnSpPr>
          <p:cNvPr id="652" name="Straight Connector 651">
            <a:extLst>
              <a:ext uri="{FF2B5EF4-FFF2-40B4-BE49-F238E27FC236}">
                <a16:creationId xmlns:a16="http://schemas.microsoft.com/office/drawing/2014/main" id="{F9566611-CB48-4E47-A053-355DABBF7673}"/>
              </a:ext>
            </a:extLst>
          </p:cNvPr>
          <p:cNvCxnSpPr>
            <a:cxnSpLocks/>
          </p:cNvCxnSpPr>
          <p:nvPr/>
        </p:nvCxnSpPr>
        <p:spPr>
          <a:xfrm flipV="1">
            <a:off x="4781191" y="5055073"/>
            <a:ext cx="0" cy="25012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3" name="Straight Connector 652">
            <a:extLst>
              <a:ext uri="{FF2B5EF4-FFF2-40B4-BE49-F238E27FC236}">
                <a16:creationId xmlns:a16="http://schemas.microsoft.com/office/drawing/2014/main" id="{B4B756DC-3C0D-4E23-B3CB-F7BC497B34CD}"/>
              </a:ext>
            </a:extLst>
          </p:cNvPr>
          <p:cNvCxnSpPr>
            <a:cxnSpLocks/>
          </p:cNvCxnSpPr>
          <p:nvPr/>
        </p:nvCxnSpPr>
        <p:spPr>
          <a:xfrm flipV="1">
            <a:off x="3608938" y="5055073"/>
            <a:ext cx="0" cy="41359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4" name="Straight Connector 653">
            <a:extLst>
              <a:ext uri="{FF2B5EF4-FFF2-40B4-BE49-F238E27FC236}">
                <a16:creationId xmlns:a16="http://schemas.microsoft.com/office/drawing/2014/main" id="{654912DF-DC0F-40EA-BBF4-8EA8558311B9}"/>
              </a:ext>
            </a:extLst>
          </p:cNvPr>
          <p:cNvCxnSpPr>
            <a:cxnSpLocks/>
          </p:cNvCxnSpPr>
          <p:nvPr/>
        </p:nvCxnSpPr>
        <p:spPr>
          <a:xfrm>
            <a:off x="4154433" y="4561361"/>
            <a:ext cx="0" cy="35889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" name="TextBox 654">
            <a:extLst>
              <a:ext uri="{FF2B5EF4-FFF2-40B4-BE49-F238E27FC236}">
                <a16:creationId xmlns:a16="http://schemas.microsoft.com/office/drawing/2014/main" id="{6FC1E7A0-0494-4938-B1B0-760EC9273BEA}"/>
              </a:ext>
            </a:extLst>
          </p:cNvPr>
          <p:cNvSpPr txBox="1"/>
          <p:nvPr/>
        </p:nvSpPr>
        <p:spPr>
          <a:xfrm>
            <a:off x="3532314" y="4127531"/>
            <a:ext cx="1190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can management reduce the effects of tectonic hazards?</a:t>
            </a:r>
          </a:p>
        </p:txBody>
      </p:sp>
      <p:sp>
        <p:nvSpPr>
          <p:cNvPr id="656" name="TextBox 655">
            <a:extLst>
              <a:ext uri="{FF2B5EF4-FFF2-40B4-BE49-F238E27FC236}">
                <a16:creationId xmlns:a16="http://schemas.microsoft.com/office/drawing/2014/main" id="{CD98C00B-DC5E-4CA6-A984-03F465713B31}"/>
              </a:ext>
            </a:extLst>
          </p:cNvPr>
          <p:cNvSpPr txBox="1"/>
          <p:nvPr/>
        </p:nvSpPr>
        <p:spPr>
          <a:xfrm>
            <a:off x="4400096" y="5290336"/>
            <a:ext cx="103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and why do tropical storms develop?</a:t>
            </a:r>
          </a:p>
        </p:txBody>
      </p:sp>
      <p:sp>
        <p:nvSpPr>
          <p:cNvPr id="658" name="TextBox 657">
            <a:extLst>
              <a:ext uri="{FF2B5EF4-FFF2-40B4-BE49-F238E27FC236}">
                <a16:creationId xmlns:a16="http://schemas.microsoft.com/office/drawing/2014/main" id="{CFA510C2-7B12-450D-A605-372E594590DB}"/>
              </a:ext>
            </a:extLst>
          </p:cNvPr>
          <p:cNvSpPr txBox="1"/>
          <p:nvPr/>
        </p:nvSpPr>
        <p:spPr>
          <a:xfrm>
            <a:off x="4631646" y="4155116"/>
            <a:ext cx="103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did the Philippines respond to Typhoon Haiyan?</a:t>
            </a:r>
          </a:p>
        </p:txBody>
      </p:sp>
      <p:sp>
        <p:nvSpPr>
          <p:cNvPr id="659" name="TextBox 658">
            <a:extLst>
              <a:ext uri="{FF2B5EF4-FFF2-40B4-BE49-F238E27FC236}">
                <a16:creationId xmlns:a16="http://schemas.microsoft.com/office/drawing/2014/main" id="{D4B93DD1-7FD0-4AE8-850A-0C45A763AB81}"/>
              </a:ext>
            </a:extLst>
          </p:cNvPr>
          <p:cNvSpPr txBox="1"/>
          <p:nvPr/>
        </p:nvSpPr>
        <p:spPr>
          <a:xfrm>
            <a:off x="5253742" y="5298947"/>
            <a:ext cx="924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can mitigation and adaptation reduce the effects of climate change?</a:t>
            </a:r>
          </a:p>
        </p:txBody>
      </p:sp>
      <p:cxnSp>
        <p:nvCxnSpPr>
          <p:cNvPr id="660" name="Straight Connector 659">
            <a:extLst>
              <a:ext uri="{FF2B5EF4-FFF2-40B4-BE49-F238E27FC236}">
                <a16:creationId xmlns:a16="http://schemas.microsoft.com/office/drawing/2014/main" id="{4E50602A-F6B8-4E11-B6D2-F50AB4361A08}"/>
              </a:ext>
            </a:extLst>
          </p:cNvPr>
          <p:cNvCxnSpPr>
            <a:cxnSpLocks/>
          </p:cNvCxnSpPr>
          <p:nvPr/>
        </p:nvCxnSpPr>
        <p:spPr>
          <a:xfrm flipV="1">
            <a:off x="5780927" y="5070140"/>
            <a:ext cx="0" cy="23506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1" name="Straight Connector 660">
            <a:extLst>
              <a:ext uri="{FF2B5EF4-FFF2-40B4-BE49-F238E27FC236}">
                <a16:creationId xmlns:a16="http://schemas.microsoft.com/office/drawing/2014/main" id="{D71852D8-1A13-46D5-9ED9-C188B1FC9C13}"/>
              </a:ext>
            </a:extLst>
          </p:cNvPr>
          <p:cNvCxnSpPr>
            <a:cxnSpLocks/>
          </p:cNvCxnSpPr>
          <p:nvPr/>
        </p:nvCxnSpPr>
        <p:spPr>
          <a:xfrm>
            <a:off x="5338147" y="4561361"/>
            <a:ext cx="9096" cy="35353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3" name="TextBox 662">
            <a:extLst>
              <a:ext uri="{FF2B5EF4-FFF2-40B4-BE49-F238E27FC236}">
                <a16:creationId xmlns:a16="http://schemas.microsoft.com/office/drawing/2014/main" id="{C87F4E65-B9C4-4118-8A17-2F0A70243848}"/>
              </a:ext>
            </a:extLst>
          </p:cNvPr>
          <p:cNvSpPr txBox="1"/>
          <p:nvPr/>
        </p:nvSpPr>
        <p:spPr>
          <a:xfrm>
            <a:off x="6146640" y="4014237"/>
            <a:ext cx="1149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are the world’s ecosystems distributed?</a:t>
            </a:r>
          </a:p>
        </p:txBody>
      </p:sp>
      <p:sp>
        <p:nvSpPr>
          <p:cNvPr id="664" name="TextBox 663">
            <a:extLst>
              <a:ext uri="{FF2B5EF4-FFF2-40B4-BE49-F238E27FC236}">
                <a16:creationId xmlns:a16="http://schemas.microsoft.com/office/drawing/2014/main" id="{F6B0098E-A6F0-40FF-B837-67CDC8586C1A}"/>
              </a:ext>
            </a:extLst>
          </p:cNvPr>
          <p:cNvSpPr txBox="1"/>
          <p:nvPr/>
        </p:nvSpPr>
        <p:spPr>
          <a:xfrm>
            <a:off x="8464827" y="4995825"/>
            <a:ext cx="10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can rainforests be managed sustainably?</a:t>
            </a:r>
          </a:p>
        </p:txBody>
      </p:sp>
      <p:sp>
        <p:nvSpPr>
          <p:cNvPr id="665" name="TextBox 664">
            <a:extLst>
              <a:ext uri="{FF2B5EF4-FFF2-40B4-BE49-F238E27FC236}">
                <a16:creationId xmlns:a16="http://schemas.microsoft.com/office/drawing/2014/main" id="{5A02EE1F-6FC1-427A-AE8E-D98038ACA9EE}"/>
              </a:ext>
            </a:extLst>
          </p:cNvPr>
          <p:cNvSpPr txBox="1"/>
          <p:nvPr/>
        </p:nvSpPr>
        <p:spPr>
          <a:xfrm>
            <a:off x="6733166" y="5429921"/>
            <a:ext cx="1005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are the impacts of deforestation in the Amazon?</a:t>
            </a:r>
          </a:p>
        </p:txBody>
      </p:sp>
      <p:cxnSp>
        <p:nvCxnSpPr>
          <p:cNvPr id="666" name="Straight Connector 665">
            <a:extLst>
              <a:ext uri="{FF2B5EF4-FFF2-40B4-BE49-F238E27FC236}">
                <a16:creationId xmlns:a16="http://schemas.microsoft.com/office/drawing/2014/main" id="{19AED11F-99FB-48BD-8EE7-538D5AFF930F}"/>
              </a:ext>
            </a:extLst>
          </p:cNvPr>
          <p:cNvCxnSpPr>
            <a:cxnSpLocks/>
          </p:cNvCxnSpPr>
          <p:nvPr/>
        </p:nvCxnSpPr>
        <p:spPr>
          <a:xfrm flipV="1">
            <a:off x="7339415" y="5055073"/>
            <a:ext cx="0" cy="41359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0" name="Straight Connector 669">
            <a:extLst>
              <a:ext uri="{FF2B5EF4-FFF2-40B4-BE49-F238E27FC236}">
                <a16:creationId xmlns:a16="http://schemas.microsoft.com/office/drawing/2014/main" id="{9637F0F5-2C07-45EA-BAFE-6D32F9DD4CDF}"/>
              </a:ext>
            </a:extLst>
          </p:cNvPr>
          <p:cNvCxnSpPr>
            <a:cxnSpLocks/>
          </p:cNvCxnSpPr>
          <p:nvPr/>
        </p:nvCxnSpPr>
        <p:spPr>
          <a:xfrm>
            <a:off x="6563937" y="4438288"/>
            <a:ext cx="0" cy="47688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1" name="TextBox 670">
            <a:extLst>
              <a:ext uri="{FF2B5EF4-FFF2-40B4-BE49-F238E27FC236}">
                <a16:creationId xmlns:a16="http://schemas.microsoft.com/office/drawing/2014/main" id="{B98302E2-30E1-47B7-870B-2B20A7541D98}"/>
              </a:ext>
            </a:extLst>
          </p:cNvPr>
          <p:cNvSpPr txBox="1"/>
          <p:nvPr/>
        </p:nvSpPr>
        <p:spPr>
          <a:xfrm>
            <a:off x="8843887" y="3347076"/>
            <a:ext cx="760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does the Thar Desert create opportunities and challenges?</a:t>
            </a:r>
          </a:p>
        </p:txBody>
      </p:sp>
      <p:sp>
        <p:nvSpPr>
          <p:cNvPr id="672" name="TextBox 671">
            <a:extLst>
              <a:ext uri="{FF2B5EF4-FFF2-40B4-BE49-F238E27FC236}">
                <a16:creationId xmlns:a16="http://schemas.microsoft.com/office/drawing/2014/main" id="{AAB1D914-46BE-4C1E-A935-00AA70938D7F}"/>
              </a:ext>
            </a:extLst>
          </p:cNvPr>
          <p:cNvSpPr txBox="1"/>
          <p:nvPr/>
        </p:nvSpPr>
        <p:spPr>
          <a:xfrm>
            <a:off x="7443590" y="3226781"/>
            <a:ext cx="841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Why is the Sahel at risk from an increasing population?</a:t>
            </a:r>
          </a:p>
        </p:txBody>
      </p:sp>
      <p:sp>
        <p:nvSpPr>
          <p:cNvPr id="678" name="TextBox 677">
            <a:extLst>
              <a:ext uri="{FF2B5EF4-FFF2-40B4-BE49-F238E27FC236}">
                <a16:creationId xmlns:a16="http://schemas.microsoft.com/office/drawing/2014/main" id="{37999913-F6C0-4A16-B7C1-FEB9E8A1B0BC}"/>
              </a:ext>
            </a:extLst>
          </p:cNvPr>
          <p:cNvSpPr txBox="1"/>
          <p:nvPr/>
        </p:nvSpPr>
        <p:spPr>
          <a:xfrm>
            <a:off x="7138149" y="1721056"/>
            <a:ext cx="907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does a river change from source to mouth?</a:t>
            </a:r>
          </a:p>
        </p:txBody>
      </p:sp>
      <p:sp>
        <p:nvSpPr>
          <p:cNvPr id="679" name="TextBox 678">
            <a:extLst>
              <a:ext uri="{FF2B5EF4-FFF2-40B4-BE49-F238E27FC236}">
                <a16:creationId xmlns:a16="http://schemas.microsoft.com/office/drawing/2014/main" id="{B6CAF9F9-8C73-4B3D-9456-24D557941FA7}"/>
              </a:ext>
            </a:extLst>
          </p:cNvPr>
          <p:cNvSpPr txBox="1"/>
          <p:nvPr/>
        </p:nvSpPr>
        <p:spPr>
          <a:xfrm>
            <a:off x="8554832" y="2109213"/>
            <a:ext cx="907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is the coastline of NE England being managed?</a:t>
            </a:r>
          </a:p>
        </p:txBody>
      </p:sp>
      <p:sp>
        <p:nvSpPr>
          <p:cNvPr id="680" name="TextBox 679">
            <a:extLst>
              <a:ext uri="{FF2B5EF4-FFF2-40B4-BE49-F238E27FC236}">
                <a16:creationId xmlns:a16="http://schemas.microsoft.com/office/drawing/2014/main" id="{2B9BFBB5-86F1-4A44-A8F7-08A581107616}"/>
              </a:ext>
            </a:extLst>
          </p:cNvPr>
          <p:cNvSpPr txBox="1"/>
          <p:nvPr/>
        </p:nvSpPr>
        <p:spPr>
          <a:xfrm>
            <a:off x="6145453" y="3058202"/>
            <a:ext cx="907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are river landscapes protected from flooding?</a:t>
            </a:r>
          </a:p>
        </p:txBody>
      </p:sp>
      <p:sp>
        <p:nvSpPr>
          <p:cNvPr id="681" name="TextBox 680">
            <a:extLst>
              <a:ext uri="{FF2B5EF4-FFF2-40B4-BE49-F238E27FC236}">
                <a16:creationId xmlns:a16="http://schemas.microsoft.com/office/drawing/2014/main" id="{C61CE08E-6B65-49EB-B391-7B49C618905C}"/>
              </a:ext>
            </a:extLst>
          </p:cNvPr>
          <p:cNvSpPr txBox="1"/>
          <p:nvPr/>
        </p:nvSpPr>
        <p:spPr>
          <a:xfrm>
            <a:off x="5775113" y="1870910"/>
            <a:ext cx="1047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GCSE Fieldwork: How is the human environment of Blackpool changing?</a:t>
            </a:r>
          </a:p>
        </p:txBody>
      </p:sp>
      <p:sp>
        <p:nvSpPr>
          <p:cNvPr id="683" name="TextBox 682">
            <a:extLst>
              <a:ext uri="{FF2B5EF4-FFF2-40B4-BE49-F238E27FC236}">
                <a16:creationId xmlns:a16="http://schemas.microsoft.com/office/drawing/2014/main" id="{05BC2023-5F3C-420F-A30F-4370F02668FE}"/>
              </a:ext>
            </a:extLst>
          </p:cNvPr>
          <p:cNvSpPr txBox="1"/>
          <p:nvPr/>
        </p:nvSpPr>
        <p:spPr>
          <a:xfrm>
            <a:off x="5072819" y="3235443"/>
            <a:ext cx="1047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GCSE Fieldwork: How are physical landscapes managed on the Fylde Coast?</a:t>
            </a:r>
          </a:p>
        </p:txBody>
      </p:sp>
      <p:cxnSp>
        <p:nvCxnSpPr>
          <p:cNvPr id="684" name="Straight Connector 683">
            <a:extLst>
              <a:ext uri="{FF2B5EF4-FFF2-40B4-BE49-F238E27FC236}">
                <a16:creationId xmlns:a16="http://schemas.microsoft.com/office/drawing/2014/main" id="{6EC0EF18-61C3-4ABD-9EF9-F1AB317163D4}"/>
              </a:ext>
            </a:extLst>
          </p:cNvPr>
          <p:cNvCxnSpPr>
            <a:cxnSpLocks/>
          </p:cNvCxnSpPr>
          <p:nvPr/>
        </p:nvCxnSpPr>
        <p:spPr>
          <a:xfrm flipV="1">
            <a:off x="3290449" y="2911783"/>
            <a:ext cx="0" cy="3508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5" name="TextBox 684">
            <a:extLst>
              <a:ext uri="{FF2B5EF4-FFF2-40B4-BE49-F238E27FC236}">
                <a16:creationId xmlns:a16="http://schemas.microsoft.com/office/drawing/2014/main" id="{4AD4460C-6D31-4604-8CDB-5E7BCC3687E8}"/>
              </a:ext>
            </a:extLst>
          </p:cNvPr>
          <p:cNvSpPr txBox="1"/>
          <p:nvPr/>
        </p:nvSpPr>
        <p:spPr>
          <a:xfrm>
            <a:off x="2691769" y="3195458"/>
            <a:ext cx="851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is urban growth managed in Rio de Janeiro?</a:t>
            </a:r>
          </a:p>
        </p:txBody>
      </p:sp>
      <p:sp>
        <p:nvSpPr>
          <p:cNvPr id="686" name="TextBox 685">
            <a:extLst>
              <a:ext uri="{FF2B5EF4-FFF2-40B4-BE49-F238E27FC236}">
                <a16:creationId xmlns:a16="http://schemas.microsoft.com/office/drawing/2014/main" id="{791BA37E-B81D-46F0-8EBE-B7F11330C1B2}"/>
              </a:ext>
            </a:extLst>
          </p:cNvPr>
          <p:cNvSpPr txBox="1"/>
          <p:nvPr/>
        </p:nvSpPr>
        <p:spPr>
          <a:xfrm>
            <a:off x="3468268" y="1755455"/>
            <a:ext cx="1047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are the challenges and opportunities in Liverpool?</a:t>
            </a:r>
          </a:p>
        </p:txBody>
      </p:sp>
      <p:sp>
        <p:nvSpPr>
          <p:cNvPr id="687" name="TextBox 686">
            <a:extLst>
              <a:ext uri="{FF2B5EF4-FFF2-40B4-BE49-F238E27FC236}">
                <a16:creationId xmlns:a16="http://schemas.microsoft.com/office/drawing/2014/main" id="{2C967AA3-B2A9-4D7F-9894-07E685F180F7}"/>
              </a:ext>
            </a:extLst>
          </p:cNvPr>
          <p:cNvSpPr txBox="1"/>
          <p:nvPr/>
        </p:nvSpPr>
        <p:spPr>
          <a:xfrm>
            <a:off x="2248439" y="2031168"/>
            <a:ext cx="1196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can the development gap be reduced?</a:t>
            </a:r>
          </a:p>
        </p:txBody>
      </p:sp>
      <p:sp>
        <p:nvSpPr>
          <p:cNvPr id="688" name="TextBox 687">
            <a:extLst>
              <a:ext uri="{FF2B5EF4-FFF2-40B4-BE49-F238E27FC236}">
                <a16:creationId xmlns:a16="http://schemas.microsoft.com/office/drawing/2014/main" id="{5E273631-5F36-4DFC-91F7-88758D736B8F}"/>
              </a:ext>
            </a:extLst>
          </p:cNvPr>
          <p:cNvSpPr txBox="1"/>
          <p:nvPr/>
        </p:nvSpPr>
        <p:spPr>
          <a:xfrm>
            <a:off x="1596566" y="3238336"/>
            <a:ext cx="1047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is the UK economy changing?</a:t>
            </a:r>
          </a:p>
        </p:txBody>
      </p:sp>
      <p:sp>
        <p:nvSpPr>
          <p:cNvPr id="689" name="TextBox 688">
            <a:extLst>
              <a:ext uri="{FF2B5EF4-FFF2-40B4-BE49-F238E27FC236}">
                <a16:creationId xmlns:a16="http://schemas.microsoft.com/office/drawing/2014/main" id="{837FE9D6-29E0-4BF0-B8AF-5B87941DB592}"/>
              </a:ext>
            </a:extLst>
          </p:cNvPr>
          <p:cNvSpPr txBox="1"/>
          <p:nvPr/>
        </p:nvSpPr>
        <p:spPr>
          <a:xfrm>
            <a:off x="317841" y="3080883"/>
            <a:ext cx="1099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does our use of resources create challenges and opportunities?</a:t>
            </a:r>
          </a:p>
        </p:txBody>
      </p:sp>
      <p:sp>
        <p:nvSpPr>
          <p:cNvPr id="690" name="TextBox 689">
            <a:extLst>
              <a:ext uri="{FF2B5EF4-FFF2-40B4-BE49-F238E27FC236}">
                <a16:creationId xmlns:a16="http://schemas.microsoft.com/office/drawing/2014/main" id="{A3FCECBB-0344-4758-8889-8FB546FAC018}"/>
              </a:ext>
            </a:extLst>
          </p:cNvPr>
          <p:cNvSpPr txBox="1"/>
          <p:nvPr/>
        </p:nvSpPr>
        <p:spPr>
          <a:xfrm>
            <a:off x="240534" y="1931072"/>
            <a:ext cx="706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do we deal with global water insecurity?</a:t>
            </a:r>
          </a:p>
        </p:txBody>
      </p:sp>
      <p:sp>
        <p:nvSpPr>
          <p:cNvPr id="691" name="TextBox 690">
            <a:extLst>
              <a:ext uri="{FF2B5EF4-FFF2-40B4-BE49-F238E27FC236}">
                <a16:creationId xmlns:a16="http://schemas.microsoft.com/office/drawing/2014/main" id="{9C1AEE50-F390-45DC-B7DA-94B13C2978F4}"/>
              </a:ext>
            </a:extLst>
          </p:cNvPr>
          <p:cNvSpPr txBox="1"/>
          <p:nvPr/>
        </p:nvSpPr>
        <p:spPr>
          <a:xfrm>
            <a:off x="1784204" y="1257796"/>
            <a:ext cx="1093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can water be sustainably managed at different scales?</a:t>
            </a:r>
          </a:p>
        </p:txBody>
      </p:sp>
      <p:sp>
        <p:nvSpPr>
          <p:cNvPr id="693" name="Rectangle 692">
            <a:extLst>
              <a:ext uri="{FF2B5EF4-FFF2-40B4-BE49-F238E27FC236}">
                <a16:creationId xmlns:a16="http://schemas.microsoft.com/office/drawing/2014/main" id="{242D1697-493D-4EEA-9BF1-C16D669A5B45}"/>
              </a:ext>
            </a:extLst>
          </p:cNvPr>
          <p:cNvSpPr/>
          <p:nvPr/>
        </p:nvSpPr>
        <p:spPr>
          <a:xfrm>
            <a:off x="1977582" y="475768"/>
            <a:ext cx="462817" cy="6293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5" name="Picture 694" descr="A close up of a sign&#10;&#10;Description automatically generated">
            <a:extLst>
              <a:ext uri="{FF2B5EF4-FFF2-40B4-BE49-F238E27FC236}">
                <a16:creationId xmlns:a16="http://schemas.microsoft.com/office/drawing/2014/main" id="{51A0CE54-E0C2-4776-839D-27103A96DD59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18"/>
          <a:stretch/>
        </p:blipFill>
        <p:spPr>
          <a:xfrm>
            <a:off x="8300311" y="247083"/>
            <a:ext cx="1240378" cy="1510436"/>
          </a:xfrm>
          <a:prstGeom prst="rect">
            <a:avLst/>
          </a:prstGeom>
        </p:spPr>
      </p:pic>
      <p:cxnSp>
        <p:nvCxnSpPr>
          <p:cNvPr id="696" name="Straight Connector 695">
            <a:extLst>
              <a:ext uri="{FF2B5EF4-FFF2-40B4-BE49-F238E27FC236}">
                <a16:creationId xmlns:a16="http://schemas.microsoft.com/office/drawing/2014/main" id="{6D349082-5151-478A-B7D7-CA40F33C8B63}"/>
              </a:ext>
            </a:extLst>
          </p:cNvPr>
          <p:cNvCxnSpPr>
            <a:cxnSpLocks/>
          </p:cNvCxnSpPr>
          <p:nvPr/>
        </p:nvCxnSpPr>
        <p:spPr>
          <a:xfrm>
            <a:off x="2693420" y="2407047"/>
            <a:ext cx="4789" cy="37109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7" name="Straight Connector 696">
            <a:extLst>
              <a:ext uri="{FF2B5EF4-FFF2-40B4-BE49-F238E27FC236}">
                <a16:creationId xmlns:a16="http://schemas.microsoft.com/office/drawing/2014/main" id="{A054A87E-1802-4456-87F2-C253690ACA74}"/>
              </a:ext>
            </a:extLst>
          </p:cNvPr>
          <p:cNvCxnSpPr>
            <a:cxnSpLocks/>
          </p:cNvCxnSpPr>
          <p:nvPr/>
        </p:nvCxnSpPr>
        <p:spPr>
          <a:xfrm flipV="1">
            <a:off x="2114179" y="2911783"/>
            <a:ext cx="0" cy="3508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8" name="Straight Connector 697">
            <a:extLst>
              <a:ext uri="{FF2B5EF4-FFF2-40B4-BE49-F238E27FC236}">
                <a16:creationId xmlns:a16="http://schemas.microsoft.com/office/drawing/2014/main" id="{82114DC5-2A93-4F5B-B516-78F30C55F4AC}"/>
              </a:ext>
            </a:extLst>
          </p:cNvPr>
          <p:cNvCxnSpPr>
            <a:cxnSpLocks/>
          </p:cNvCxnSpPr>
          <p:nvPr/>
        </p:nvCxnSpPr>
        <p:spPr>
          <a:xfrm flipV="1">
            <a:off x="906424" y="2619836"/>
            <a:ext cx="475192" cy="46486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0" name="Straight Connector 699">
            <a:extLst>
              <a:ext uri="{FF2B5EF4-FFF2-40B4-BE49-F238E27FC236}">
                <a16:creationId xmlns:a16="http://schemas.microsoft.com/office/drawing/2014/main" id="{0AB0D70E-B10F-4087-95B9-B201F518328B}"/>
              </a:ext>
            </a:extLst>
          </p:cNvPr>
          <p:cNvCxnSpPr>
            <a:cxnSpLocks/>
          </p:cNvCxnSpPr>
          <p:nvPr/>
        </p:nvCxnSpPr>
        <p:spPr>
          <a:xfrm>
            <a:off x="840520" y="2093637"/>
            <a:ext cx="435155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6" name="Straight Connector 705">
            <a:extLst>
              <a:ext uri="{FF2B5EF4-FFF2-40B4-BE49-F238E27FC236}">
                <a16:creationId xmlns:a16="http://schemas.microsoft.com/office/drawing/2014/main" id="{06898071-8253-4C2A-BD46-12561230F1F7}"/>
              </a:ext>
            </a:extLst>
          </p:cNvPr>
          <p:cNvCxnSpPr>
            <a:cxnSpLocks/>
          </p:cNvCxnSpPr>
          <p:nvPr/>
        </p:nvCxnSpPr>
        <p:spPr>
          <a:xfrm flipH="1">
            <a:off x="1275675" y="1467012"/>
            <a:ext cx="534109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8" name="Picture 707" descr="A close up of a logo&#10;&#10;Description automatically generated">
            <a:extLst>
              <a:ext uri="{FF2B5EF4-FFF2-40B4-BE49-F238E27FC236}">
                <a16:creationId xmlns:a16="http://schemas.microsoft.com/office/drawing/2014/main" id="{1FDB4158-C97B-485A-9493-41C7BA2E0DF6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78"/>
          <a:stretch/>
        </p:blipFill>
        <p:spPr>
          <a:xfrm>
            <a:off x="2785602" y="253557"/>
            <a:ext cx="1284972" cy="1047535"/>
          </a:xfrm>
          <a:prstGeom prst="rect">
            <a:avLst/>
          </a:prstGeom>
        </p:spPr>
      </p:pic>
      <p:pic>
        <p:nvPicPr>
          <p:cNvPr id="714" name="Picture 713" descr="A close up of a logo&#10;&#10;Description automatically generated">
            <a:extLst>
              <a:ext uri="{FF2B5EF4-FFF2-40B4-BE49-F238E27FC236}">
                <a16:creationId xmlns:a16="http://schemas.microsoft.com/office/drawing/2014/main" id="{B82375D1-1E77-40C0-8355-972D24D223D2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19"/>
          <a:stretch/>
        </p:blipFill>
        <p:spPr>
          <a:xfrm>
            <a:off x="390833" y="2504851"/>
            <a:ext cx="498099" cy="423287"/>
          </a:xfrm>
          <a:prstGeom prst="rect">
            <a:avLst/>
          </a:prstGeom>
        </p:spPr>
      </p:pic>
      <p:pic>
        <p:nvPicPr>
          <p:cNvPr id="716" name="Picture 715" descr="A close up of a logo&#10;&#10;Description automatically generated">
            <a:extLst>
              <a:ext uri="{FF2B5EF4-FFF2-40B4-BE49-F238E27FC236}">
                <a16:creationId xmlns:a16="http://schemas.microsoft.com/office/drawing/2014/main" id="{423A5B27-96A2-47A5-9B3E-BA71BDB2BB03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83"/>
          <a:stretch/>
        </p:blipFill>
        <p:spPr>
          <a:xfrm>
            <a:off x="523403" y="3295940"/>
            <a:ext cx="920045" cy="761956"/>
          </a:xfrm>
          <a:prstGeom prst="rect">
            <a:avLst/>
          </a:prstGeom>
        </p:spPr>
      </p:pic>
      <p:pic>
        <p:nvPicPr>
          <p:cNvPr id="726" name="Picture 725" descr="A close up of a logo&#10;&#10;Description automatically generated">
            <a:extLst>
              <a:ext uri="{FF2B5EF4-FFF2-40B4-BE49-F238E27FC236}">
                <a16:creationId xmlns:a16="http://schemas.microsoft.com/office/drawing/2014/main" id="{086D98C0-CBD6-4354-B071-297BD546185F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46"/>
          <a:stretch/>
        </p:blipFill>
        <p:spPr>
          <a:xfrm>
            <a:off x="1035806" y="11585873"/>
            <a:ext cx="765908" cy="636883"/>
          </a:xfrm>
          <a:prstGeom prst="rect">
            <a:avLst/>
          </a:prstGeom>
        </p:spPr>
      </p:pic>
      <p:pic>
        <p:nvPicPr>
          <p:cNvPr id="728" name="Picture 727" descr="A close up of a logo&#10;&#10;Description automatically generated">
            <a:extLst>
              <a:ext uri="{FF2B5EF4-FFF2-40B4-BE49-F238E27FC236}">
                <a16:creationId xmlns:a16="http://schemas.microsoft.com/office/drawing/2014/main" id="{37FF0494-924D-4914-A640-91B899C554D4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6"/>
          <a:stretch/>
        </p:blipFill>
        <p:spPr>
          <a:xfrm>
            <a:off x="2444360" y="9472092"/>
            <a:ext cx="843418" cy="718708"/>
          </a:xfrm>
          <a:prstGeom prst="rect">
            <a:avLst/>
          </a:prstGeom>
        </p:spPr>
      </p:pic>
      <p:pic>
        <p:nvPicPr>
          <p:cNvPr id="733" name="Picture 732" descr="A close up of a logo&#10;&#10;Description automatically generated">
            <a:extLst>
              <a:ext uri="{FF2B5EF4-FFF2-40B4-BE49-F238E27FC236}">
                <a16:creationId xmlns:a16="http://schemas.microsoft.com/office/drawing/2014/main" id="{AA710CE2-30D3-481A-8F86-E7E1B229AFF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089" y="12720682"/>
            <a:ext cx="684680" cy="684680"/>
          </a:xfrm>
          <a:prstGeom prst="rect">
            <a:avLst/>
          </a:prstGeom>
        </p:spPr>
      </p:pic>
      <p:pic>
        <p:nvPicPr>
          <p:cNvPr id="744" name="Picture 743" descr="A close up of a logo&#10;&#10;Description automatically generated">
            <a:extLst>
              <a:ext uri="{FF2B5EF4-FFF2-40B4-BE49-F238E27FC236}">
                <a16:creationId xmlns:a16="http://schemas.microsoft.com/office/drawing/2014/main" id="{05A068E3-F98B-4D3F-8E95-519C60B6C7B3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13"/>
          <a:stretch/>
        </p:blipFill>
        <p:spPr>
          <a:xfrm>
            <a:off x="5167389" y="1829927"/>
            <a:ext cx="712957" cy="637999"/>
          </a:xfrm>
          <a:prstGeom prst="rect">
            <a:avLst/>
          </a:prstGeom>
        </p:spPr>
      </p:pic>
      <p:pic>
        <p:nvPicPr>
          <p:cNvPr id="750" name="Picture 749" descr="A close up of a logo&#10;&#10;Description automatically generated">
            <a:extLst>
              <a:ext uri="{FF2B5EF4-FFF2-40B4-BE49-F238E27FC236}">
                <a16:creationId xmlns:a16="http://schemas.microsoft.com/office/drawing/2014/main" id="{1986A4DE-44F2-448D-93CD-ED4DD52EDCC5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87"/>
          <a:stretch/>
        </p:blipFill>
        <p:spPr>
          <a:xfrm>
            <a:off x="8511145" y="3963113"/>
            <a:ext cx="1361547" cy="1068992"/>
          </a:xfrm>
          <a:prstGeom prst="rect">
            <a:avLst/>
          </a:prstGeom>
        </p:spPr>
      </p:pic>
      <p:pic>
        <p:nvPicPr>
          <p:cNvPr id="754" name="Picture 753" descr="A close up of a logo&#10;&#10;Description automatically generated">
            <a:extLst>
              <a:ext uri="{FF2B5EF4-FFF2-40B4-BE49-F238E27FC236}">
                <a16:creationId xmlns:a16="http://schemas.microsoft.com/office/drawing/2014/main" id="{317F0A49-25E6-4200-BBE8-C2B3331D9977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89"/>
          <a:stretch/>
        </p:blipFill>
        <p:spPr>
          <a:xfrm>
            <a:off x="2732856" y="1679285"/>
            <a:ext cx="678062" cy="565584"/>
          </a:xfrm>
          <a:prstGeom prst="rect">
            <a:avLst/>
          </a:prstGeom>
        </p:spPr>
      </p:pic>
      <p:pic>
        <p:nvPicPr>
          <p:cNvPr id="1028" name="Picture 4" descr="Image result for blackpool aspire academy logo">
            <a:extLst>
              <a:ext uri="{FF2B5EF4-FFF2-40B4-BE49-F238E27FC236}">
                <a16:creationId xmlns:a16="http://schemas.microsoft.com/office/drawing/2014/main" id="{5C4B7A11-A39D-457C-A756-C242AEBE9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301" y="14778774"/>
            <a:ext cx="817956" cy="150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blackpool aspire academy logo">
            <a:extLst>
              <a:ext uri="{FF2B5EF4-FFF2-40B4-BE49-F238E27FC236}">
                <a16:creationId xmlns:a16="http://schemas.microsoft.com/office/drawing/2014/main" id="{A493F113-C0BD-49C1-B886-A61AF1F77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527" y="15825286"/>
            <a:ext cx="1329467" cy="6145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longitude and latitude logo">
            <a:extLst>
              <a:ext uri="{FF2B5EF4-FFF2-40B4-BE49-F238E27FC236}">
                <a16:creationId xmlns:a16="http://schemas.microsoft.com/office/drawing/2014/main" id="{F878F89D-293D-4148-8B16-294349C7D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497" y="14764758"/>
            <a:ext cx="623205" cy="62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black on white europe">
            <a:extLst>
              <a:ext uri="{FF2B5EF4-FFF2-40B4-BE49-F238E27FC236}">
                <a16:creationId xmlns:a16="http://schemas.microsoft.com/office/drawing/2014/main" id="{D0684197-E06C-4B68-AAEA-B0143AB59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" t="9669" r="1277" b="5666"/>
          <a:stretch/>
        </p:blipFill>
        <p:spPr bwMode="auto">
          <a:xfrm>
            <a:off x="6869755" y="16437436"/>
            <a:ext cx="760804" cy="6403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black on white south america">
            <a:extLst>
              <a:ext uri="{FF2B5EF4-FFF2-40B4-BE49-F238E27FC236}">
                <a16:creationId xmlns:a16="http://schemas.microsoft.com/office/drawing/2014/main" id="{43614725-B97A-4B1A-B76C-79CED5B65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930" y="14978435"/>
            <a:ext cx="525908" cy="53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754347FA-8CA5-B64D-85BC-64ED9061E462}"/>
              </a:ext>
            </a:extLst>
          </p:cNvPr>
          <p:cNvSpPr txBox="1"/>
          <p:nvPr/>
        </p:nvSpPr>
        <p:spPr>
          <a:xfrm>
            <a:off x="5455862" y="14818561"/>
            <a:ext cx="942102" cy="783193"/>
          </a:xfrm>
          <a:prstGeom prst="wedgeRoundRectCallout">
            <a:avLst>
              <a:gd name="adj1" fmla="val 12991"/>
              <a:gd name="adj2" fmla="val 65212"/>
              <a:gd name="adj3" fmla="val 16667"/>
            </a:avLst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What are the human and physical features of South America?</a:t>
            </a:r>
          </a:p>
        </p:txBody>
      </p:sp>
      <p:pic>
        <p:nvPicPr>
          <p:cNvPr id="1048" name="Picture 24" descr="Image result for black on white USA">
            <a:extLst>
              <a:ext uri="{FF2B5EF4-FFF2-40B4-BE49-F238E27FC236}">
                <a16:creationId xmlns:a16="http://schemas.microsoft.com/office/drawing/2014/main" id="{6AEB041F-AF81-432B-947F-5AD2059DAF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90"/>
          <a:stretch/>
        </p:blipFill>
        <p:spPr bwMode="auto">
          <a:xfrm>
            <a:off x="5788350" y="16614004"/>
            <a:ext cx="544269" cy="46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1A9F72DB-801B-1540-9027-8E9B8D266CA4}"/>
              </a:ext>
            </a:extLst>
          </p:cNvPr>
          <p:cNvSpPr txBox="1"/>
          <p:nvPr/>
        </p:nvSpPr>
        <p:spPr>
          <a:xfrm>
            <a:off x="5091057" y="16380643"/>
            <a:ext cx="942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Is there more to North America than the USA?</a:t>
            </a:r>
          </a:p>
        </p:txBody>
      </p:sp>
      <p:pic>
        <p:nvPicPr>
          <p:cNvPr id="1050" name="Picture 26" descr="Image result for time to shine">
            <a:extLst>
              <a:ext uri="{FF2B5EF4-FFF2-40B4-BE49-F238E27FC236}">
                <a16:creationId xmlns:a16="http://schemas.microsoft.com/office/drawing/2014/main" id="{D52199DB-778B-4790-8688-DF6E61760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87" y="15135865"/>
            <a:ext cx="529902" cy="31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798D0D35-29AB-1847-B78E-66D8D2E8F393}"/>
              </a:ext>
            </a:extLst>
          </p:cNvPr>
          <p:cNvSpPr txBox="1"/>
          <p:nvPr/>
        </p:nvSpPr>
        <p:spPr>
          <a:xfrm>
            <a:off x="4201709" y="14984790"/>
            <a:ext cx="988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Time to Shine ‘Investigating Continents’</a:t>
            </a:r>
          </a:p>
        </p:txBody>
      </p:sp>
      <p:pic>
        <p:nvPicPr>
          <p:cNvPr id="1052" name="Picture 28" descr="Image result for africa black on white">
            <a:extLst>
              <a:ext uri="{FF2B5EF4-FFF2-40B4-BE49-F238E27FC236}">
                <a16:creationId xmlns:a16="http://schemas.microsoft.com/office/drawing/2014/main" id="{ABA86906-8A36-4B4A-8482-7DC00963B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4" t="13894" r="18241" b="18694"/>
          <a:stretch/>
        </p:blipFill>
        <p:spPr bwMode="auto">
          <a:xfrm>
            <a:off x="3824057" y="16164907"/>
            <a:ext cx="668572" cy="74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307DEB2C-260D-0340-9B54-6F5AE6E5CAF0}"/>
              </a:ext>
            </a:extLst>
          </p:cNvPr>
          <p:cNvSpPr txBox="1"/>
          <p:nvPr/>
        </p:nvSpPr>
        <p:spPr>
          <a:xfrm>
            <a:off x="4008271" y="16817890"/>
            <a:ext cx="11553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is ‘Africa’?</a:t>
            </a:r>
          </a:p>
        </p:txBody>
      </p:sp>
      <p:pic>
        <p:nvPicPr>
          <p:cNvPr id="1056" name="Picture 32" descr="Image result for asia black on white">
            <a:extLst>
              <a:ext uri="{FF2B5EF4-FFF2-40B4-BE49-F238E27FC236}">
                <a16:creationId xmlns:a16="http://schemas.microsoft.com/office/drawing/2014/main" id="{3505DB62-4E95-455B-AA63-55A84217C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57" y="15046576"/>
            <a:ext cx="610495" cy="46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3" name="TextBox 382">
            <a:extLst>
              <a:ext uri="{FF2B5EF4-FFF2-40B4-BE49-F238E27FC236}">
                <a16:creationId xmlns:a16="http://schemas.microsoft.com/office/drawing/2014/main" id="{32541251-484A-4B5E-905D-72E73174BF8C}"/>
              </a:ext>
            </a:extLst>
          </p:cNvPr>
          <p:cNvSpPr txBox="1"/>
          <p:nvPr/>
        </p:nvSpPr>
        <p:spPr>
          <a:xfrm>
            <a:off x="3172099" y="14656626"/>
            <a:ext cx="885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can we describe the largest continent in the world?</a:t>
            </a:r>
          </a:p>
        </p:txBody>
      </p:sp>
      <p:pic>
        <p:nvPicPr>
          <p:cNvPr id="1060" name="Picture 36" descr="Image result for australasia black">
            <a:extLst>
              <a:ext uri="{FF2B5EF4-FFF2-40B4-BE49-F238E27FC236}">
                <a16:creationId xmlns:a16="http://schemas.microsoft.com/office/drawing/2014/main" id="{0BCB32CC-3BAD-4334-A566-99AC04115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00" y="16621678"/>
            <a:ext cx="517790" cy="47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Image result for middle east black">
            <a:extLst>
              <a:ext uri="{FF2B5EF4-FFF2-40B4-BE49-F238E27FC236}">
                <a16:creationId xmlns:a16="http://schemas.microsoft.com/office/drawing/2014/main" id="{E2C49E48-2ACC-454A-AD0D-9D79047F1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328" y="14688455"/>
            <a:ext cx="749232" cy="74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Image result for compass points black">
            <a:extLst>
              <a:ext uri="{FF2B5EF4-FFF2-40B4-BE49-F238E27FC236}">
                <a16:creationId xmlns:a16="http://schemas.microsoft.com/office/drawing/2014/main" id="{7DCF1380-307B-4F1A-A36D-2A272F9DE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176" y="16520281"/>
            <a:ext cx="536657" cy="51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Image result for scale on a map black">
            <a:extLst>
              <a:ext uri="{FF2B5EF4-FFF2-40B4-BE49-F238E27FC236}">
                <a16:creationId xmlns:a16="http://schemas.microsoft.com/office/drawing/2014/main" id="{24B95375-6226-4275-B6F9-8FC636D8C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22" y="16354000"/>
            <a:ext cx="1312971" cy="50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Image result for ordnance survey logo black">
            <a:extLst>
              <a:ext uri="{FF2B5EF4-FFF2-40B4-BE49-F238E27FC236}">
                <a16:creationId xmlns:a16="http://schemas.microsoft.com/office/drawing/2014/main" id="{B3C4A90F-7D20-4A3C-93C4-561B851B7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57" y="15394453"/>
            <a:ext cx="749497" cy="18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Image result for google maps black">
            <a:extLst>
              <a:ext uri="{FF2B5EF4-FFF2-40B4-BE49-F238E27FC236}">
                <a16:creationId xmlns:a16="http://schemas.microsoft.com/office/drawing/2014/main" id="{A1319231-3763-456F-9862-D4BF71BD2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25" y="12324303"/>
            <a:ext cx="707668" cy="70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Image result for map route black">
            <a:extLst>
              <a:ext uri="{FF2B5EF4-FFF2-40B4-BE49-F238E27FC236}">
                <a16:creationId xmlns:a16="http://schemas.microsoft.com/office/drawing/2014/main" id="{E7923913-A1C0-4F0E-95A2-91CABA0C4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140" y="14377744"/>
            <a:ext cx="483161" cy="44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Image result for coastal headland black and white">
            <a:extLst>
              <a:ext uri="{FF2B5EF4-FFF2-40B4-BE49-F238E27FC236}">
                <a16:creationId xmlns:a16="http://schemas.microsoft.com/office/drawing/2014/main" id="{D3282B4D-1340-42D8-80BB-74AEFA9143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180" y="14090206"/>
            <a:ext cx="757898" cy="60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6" name="Picture 26" descr="Image result for time to shine">
            <a:extLst>
              <a:ext uri="{FF2B5EF4-FFF2-40B4-BE49-F238E27FC236}">
                <a16:creationId xmlns:a16="http://schemas.microsoft.com/office/drawing/2014/main" id="{2E6FB6D3-5A30-4E09-A692-CCFCCE2A8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359" y="14065915"/>
            <a:ext cx="605282" cy="35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Image result for glacier black and white">
            <a:extLst>
              <a:ext uri="{FF2B5EF4-FFF2-40B4-BE49-F238E27FC236}">
                <a16:creationId xmlns:a16="http://schemas.microsoft.com/office/drawing/2014/main" id="{2D3109A1-A6CA-4890-B049-7DCCAACD2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864" y="13549579"/>
            <a:ext cx="913341" cy="63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" name="Picture 338" descr="A close up of a logo&#10;&#10;Description automatically generated">
            <a:extLst>
              <a:ext uri="{FF2B5EF4-FFF2-40B4-BE49-F238E27FC236}">
                <a16:creationId xmlns:a16="http://schemas.microsoft.com/office/drawing/2014/main" id="{35C095F9-EAC1-4376-95C2-8297B4DF4FAE}"/>
              </a:ext>
            </a:extLst>
          </p:cNvPr>
          <p:cNvPicPr>
            <a:picLocks noChangeAspect="1"/>
          </p:cNvPicPr>
          <p:nvPr/>
        </p:nvPicPr>
        <p:blipFill rotWithShape="1"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38"/>
          <a:stretch/>
        </p:blipFill>
        <p:spPr>
          <a:xfrm>
            <a:off x="8800641" y="11053258"/>
            <a:ext cx="726727" cy="614533"/>
          </a:xfrm>
          <a:prstGeom prst="rect">
            <a:avLst/>
          </a:prstGeom>
        </p:spPr>
      </p:pic>
      <p:pic>
        <p:nvPicPr>
          <p:cNvPr id="1088" name="Picture 64" descr="Image result for Haiti black and white">
            <a:extLst>
              <a:ext uri="{FF2B5EF4-FFF2-40B4-BE49-F238E27FC236}">
                <a16:creationId xmlns:a16="http://schemas.microsoft.com/office/drawing/2014/main" id="{AB9C7AB7-8CAF-4DBC-BCB3-45A3F932E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610" y="12037632"/>
            <a:ext cx="725674" cy="56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Image result for hot desert black and white">
            <a:extLst>
              <a:ext uri="{FF2B5EF4-FFF2-40B4-BE49-F238E27FC236}">
                <a16:creationId xmlns:a16="http://schemas.microsoft.com/office/drawing/2014/main" id="{6E65CF2D-04C9-4EAD-A4C6-0128047C9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741" y="10554624"/>
            <a:ext cx="517786" cy="51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 descr="Image result for cactus black and white">
            <a:extLst>
              <a:ext uri="{FF2B5EF4-FFF2-40B4-BE49-F238E27FC236}">
                <a16:creationId xmlns:a16="http://schemas.microsoft.com/office/drawing/2014/main" id="{3EA037BD-823D-463A-BB2E-8D73B57FA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000" y="12215358"/>
            <a:ext cx="713429" cy="71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Image result for deserification black and white">
            <a:extLst>
              <a:ext uri="{FF2B5EF4-FFF2-40B4-BE49-F238E27FC236}">
                <a16:creationId xmlns:a16="http://schemas.microsoft.com/office/drawing/2014/main" id="{157AE6B6-1B14-453A-AD1C-AF5A75163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87" y="10207822"/>
            <a:ext cx="587850" cy="58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7" name="Picture 26" descr="Image result for time to shine">
            <a:extLst>
              <a:ext uri="{FF2B5EF4-FFF2-40B4-BE49-F238E27FC236}">
                <a16:creationId xmlns:a16="http://schemas.microsoft.com/office/drawing/2014/main" id="{A265EC0C-5874-46C6-B3FA-5B9A17C96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417" y="10696758"/>
            <a:ext cx="605282" cy="35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72" descr="Image result for tree black and white">
            <a:extLst>
              <a:ext uri="{FF2B5EF4-FFF2-40B4-BE49-F238E27FC236}">
                <a16:creationId xmlns:a16="http://schemas.microsoft.com/office/drawing/2014/main" id="{F795596E-9FA6-449D-B0A6-9D3E94618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80" y="12294163"/>
            <a:ext cx="546564" cy="54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74" descr="Image result for tribe black and white">
            <a:extLst>
              <a:ext uri="{FF2B5EF4-FFF2-40B4-BE49-F238E27FC236}">
                <a16:creationId xmlns:a16="http://schemas.microsoft.com/office/drawing/2014/main" id="{B6B12C0A-63F3-4A7F-9B9D-1E8B75FFD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878" y="10185795"/>
            <a:ext cx="576086" cy="69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1" name="Picture 26" descr="Image result for time to shine">
            <a:extLst>
              <a:ext uri="{FF2B5EF4-FFF2-40B4-BE49-F238E27FC236}">
                <a16:creationId xmlns:a16="http://schemas.microsoft.com/office/drawing/2014/main" id="{92389040-30C2-46AE-8A4A-A36E566F3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351" y="12077218"/>
            <a:ext cx="605282" cy="35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2" name="Picture 78" descr="Image result for eco and white">
            <a:extLst>
              <a:ext uri="{FF2B5EF4-FFF2-40B4-BE49-F238E27FC236}">
                <a16:creationId xmlns:a16="http://schemas.microsoft.com/office/drawing/2014/main" id="{3111B076-4AAC-4272-9B97-0C14467A8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424" y="5244657"/>
            <a:ext cx="880034" cy="88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4" name="Picture 80" descr="Image result for russia black and white">
            <a:extLst>
              <a:ext uri="{FF2B5EF4-FFF2-40B4-BE49-F238E27FC236}">
                <a16:creationId xmlns:a16="http://schemas.microsoft.com/office/drawing/2014/main" id="{A831A1BB-EACC-4EF5-AB78-C3ADF6A16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0" y="10212354"/>
            <a:ext cx="616262" cy="61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0" name="Picture 86" descr="Image result for work black and white">
            <a:extLst>
              <a:ext uri="{FF2B5EF4-FFF2-40B4-BE49-F238E27FC236}">
                <a16:creationId xmlns:a16="http://schemas.microsoft.com/office/drawing/2014/main" id="{D048FC4E-9109-49D1-8570-ED523011B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122" y="8267062"/>
            <a:ext cx="724107" cy="72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" name="Picture 26" descr="Image result for time to shine">
            <a:extLst>
              <a:ext uri="{FF2B5EF4-FFF2-40B4-BE49-F238E27FC236}">
                <a16:creationId xmlns:a16="http://schemas.microsoft.com/office/drawing/2014/main" id="{0521A081-D6F2-4D8C-A5A2-C8294841D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78" y="8189591"/>
            <a:ext cx="605282" cy="35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" name="Picture 26" descr="Image result for time to shine">
            <a:extLst>
              <a:ext uri="{FF2B5EF4-FFF2-40B4-BE49-F238E27FC236}">
                <a16:creationId xmlns:a16="http://schemas.microsoft.com/office/drawing/2014/main" id="{B06A6229-8524-4588-B728-A45E6359F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772" y="9841462"/>
            <a:ext cx="605282" cy="35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8" name="Picture 94" descr="Image result for climate change black and white">
            <a:extLst>
              <a:ext uri="{FF2B5EF4-FFF2-40B4-BE49-F238E27FC236}">
                <a16:creationId xmlns:a16="http://schemas.microsoft.com/office/drawing/2014/main" id="{534364A1-CD5A-43D0-BA62-CC569BC6E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360" y="8783428"/>
            <a:ext cx="705117" cy="69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0" name="Picture 96" descr="Image result for rising sea levels black and white">
            <a:extLst>
              <a:ext uri="{FF2B5EF4-FFF2-40B4-BE49-F238E27FC236}">
                <a16:creationId xmlns:a16="http://schemas.microsoft.com/office/drawing/2014/main" id="{9287EF1C-C72F-4F74-AB73-B827E3FE1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936" y="7309371"/>
            <a:ext cx="735934" cy="73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2" name="Picture 98" descr="Image result for carbon dioxide black and white">
            <a:extLst>
              <a:ext uri="{FF2B5EF4-FFF2-40B4-BE49-F238E27FC236}">
                <a16:creationId xmlns:a16="http://schemas.microsoft.com/office/drawing/2014/main" id="{336761C4-E823-4BE6-8387-DFC4128AF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876" y="6302142"/>
            <a:ext cx="793679" cy="79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0" name="TextBox 589">
            <a:extLst>
              <a:ext uri="{FF2B5EF4-FFF2-40B4-BE49-F238E27FC236}">
                <a16:creationId xmlns:a16="http://schemas.microsoft.com/office/drawing/2014/main" id="{4AAF7390-BA48-4AA6-AAC1-67C46C54C0E8}"/>
              </a:ext>
            </a:extLst>
          </p:cNvPr>
          <p:cNvSpPr txBox="1"/>
          <p:nvPr/>
        </p:nvSpPr>
        <p:spPr>
          <a:xfrm>
            <a:off x="8018757" y="6275242"/>
            <a:ext cx="966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Why are levels of carbon dioxide increasing in our atmosphere?</a:t>
            </a:r>
          </a:p>
        </p:txBody>
      </p:sp>
      <p:sp>
        <p:nvSpPr>
          <p:cNvPr id="589" name="TextBox 588">
            <a:extLst>
              <a:ext uri="{FF2B5EF4-FFF2-40B4-BE49-F238E27FC236}">
                <a16:creationId xmlns:a16="http://schemas.microsoft.com/office/drawing/2014/main" id="{0B123999-9F0C-4112-B28A-C1DAD7A55724}"/>
              </a:ext>
            </a:extLst>
          </p:cNvPr>
          <p:cNvSpPr txBox="1"/>
          <p:nvPr/>
        </p:nvSpPr>
        <p:spPr>
          <a:xfrm>
            <a:off x="8582391" y="6969770"/>
            <a:ext cx="966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What is the evidence for climate change?</a:t>
            </a:r>
          </a:p>
        </p:txBody>
      </p:sp>
      <p:pic>
        <p:nvPicPr>
          <p:cNvPr id="1124" name="Picture 100" descr="Image result for wind turbine black and white">
            <a:extLst>
              <a:ext uri="{FF2B5EF4-FFF2-40B4-BE49-F238E27FC236}">
                <a16:creationId xmlns:a16="http://schemas.microsoft.com/office/drawing/2014/main" id="{4281C753-2B3F-4142-8F68-667DE1511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302" y="7538362"/>
            <a:ext cx="714940" cy="71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" name="Picture 102" descr="Image result for extreme weather black and white">
            <a:extLst>
              <a:ext uri="{FF2B5EF4-FFF2-40B4-BE49-F238E27FC236}">
                <a16:creationId xmlns:a16="http://schemas.microsoft.com/office/drawing/2014/main" id="{43A2383A-518C-4932-96F1-01F132F45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770" y="6083927"/>
            <a:ext cx="668029" cy="65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" name="Picture 26" descr="Image result for time to shine">
            <a:extLst>
              <a:ext uri="{FF2B5EF4-FFF2-40B4-BE49-F238E27FC236}">
                <a16:creationId xmlns:a16="http://schemas.microsoft.com/office/drawing/2014/main" id="{4A58E80D-1D1A-4925-9EDC-5D0D1955E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165" y="6371055"/>
            <a:ext cx="605282" cy="35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" name="Picture 104" descr="Image result for development geography black and white">
            <a:extLst>
              <a:ext uri="{FF2B5EF4-FFF2-40B4-BE49-F238E27FC236}">
                <a16:creationId xmlns:a16="http://schemas.microsoft.com/office/drawing/2014/main" id="{89D4E402-1C6A-4D85-8FC0-075B4E4A4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392" y="7514313"/>
            <a:ext cx="560367" cy="56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2" name="Picture 108" descr="Image result for international aid black and white">
            <a:extLst>
              <a:ext uri="{FF2B5EF4-FFF2-40B4-BE49-F238E27FC236}">
                <a16:creationId xmlns:a16="http://schemas.microsoft.com/office/drawing/2014/main" id="{4545711C-FDD4-4968-B891-AAD99C732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16" y="7517369"/>
            <a:ext cx="505317" cy="50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" name="Picture 26" descr="Image result for time to shine">
            <a:extLst>
              <a:ext uri="{FF2B5EF4-FFF2-40B4-BE49-F238E27FC236}">
                <a16:creationId xmlns:a16="http://schemas.microsoft.com/office/drawing/2014/main" id="{FEFE95B5-E130-4265-96BF-843D25015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719" y="6080429"/>
            <a:ext cx="605282" cy="35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4" name="Picture 110" descr="Image result for slum black and white">
            <a:extLst>
              <a:ext uri="{FF2B5EF4-FFF2-40B4-BE49-F238E27FC236}">
                <a16:creationId xmlns:a16="http://schemas.microsoft.com/office/drawing/2014/main" id="{1EBF6DF6-C016-43C1-83E5-A36DD9937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62" y="5347112"/>
            <a:ext cx="709669" cy="70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" name="Picture 26" descr="Image result for time to shine">
            <a:extLst>
              <a:ext uri="{FF2B5EF4-FFF2-40B4-BE49-F238E27FC236}">
                <a16:creationId xmlns:a16="http://schemas.microsoft.com/office/drawing/2014/main" id="{151CF97B-C929-4300-AAB0-3141F00C1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55" y="4232478"/>
            <a:ext cx="605282" cy="35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9A26352-9DB4-4886-95E1-83AD0011A576}"/>
              </a:ext>
            </a:extLst>
          </p:cNvPr>
          <p:cNvSpPr/>
          <p:nvPr/>
        </p:nvSpPr>
        <p:spPr>
          <a:xfrm>
            <a:off x="2055055" y="3724571"/>
            <a:ext cx="14964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GCSE Geography</a:t>
            </a:r>
          </a:p>
        </p:txBody>
      </p:sp>
      <p:pic>
        <p:nvPicPr>
          <p:cNvPr id="1136" name="Picture 112" descr="Image result for tropical storm black and white">
            <a:extLst>
              <a:ext uri="{FF2B5EF4-FFF2-40B4-BE49-F238E27FC236}">
                <a16:creationId xmlns:a16="http://schemas.microsoft.com/office/drawing/2014/main" id="{61C46257-DFB0-43A7-9111-5AE1D9B84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814" y="5632208"/>
            <a:ext cx="569308" cy="56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8" name="Picture 114" descr="Image result for philippines black and white">
            <a:extLst>
              <a:ext uri="{FF2B5EF4-FFF2-40B4-BE49-F238E27FC236}">
                <a16:creationId xmlns:a16="http://schemas.microsoft.com/office/drawing/2014/main" id="{3621C4A2-6E80-4BAE-8D85-03FEAE5FA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413" y="3954114"/>
            <a:ext cx="660900" cy="6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0" name="Picture 116" descr="Image result for climate change black and white">
            <a:extLst>
              <a:ext uri="{FF2B5EF4-FFF2-40B4-BE49-F238E27FC236}">
                <a16:creationId xmlns:a16="http://schemas.microsoft.com/office/drawing/2014/main" id="{50746E57-73F6-4FDF-9CC4-3D4AC9A52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992" y="5242007"/>
            <a:ext cx="832596" cy="83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2" name="Picture 118" descr="Image result for ecosytem black and white">
            <a:extLst>
              <a:ext uri="{FF2B5EF4-FFF2-40B4-BE49-F238E27FC236}">
                <a16:creationId xmlns:a16="http://schemas.microsoft.com/office/drawing/2014/main" id="{1AD15F0A-60AA-49D9-8AE5-EE32EE88D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889" y="4015068"/>
            <a:ext cx="795410" cy="63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" name="Picture 122" descr="Image result for deforestation black and white">
            <a:extLst>
              <a:ext uri="{FF2B5EF4-FFF2-40B4-BE49-F238E27FC236}">
                <a16:creationId xmlns:a16="http://schemas.microsoft.com/office/drawing/2014/main" id="{F4E41E81-C528-4D24-9D6D-C0C4308A7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559" y="5303002"/>
            <a:ext cx="751325" cy="75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0" name="Picture 126" descr="Image result for management black and white">
            <a:extLst>
              <a:ext uri="{FF2B5EF4-FFF2-40B4-BE49-F238E27FC236}">
                <a16:creationId xmlns:a16="http://schemas.microsoft.com/office/drawing/2014/main" id="{0DB33E35-7621-405D-8417-946C9A35E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336" y="2566882"/>
            <a:ext cx="768393" cy="76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2" name="Picture 128" descr="Image result for rio de janeiro black and white">
            <a:extLst>
              <a:ext uri="{FF2B5EF4-FFF2-40B4-BE49-F238E27FC236}">
                <a16:creationId xmlns:a16="http://schemas.microsoft.com/office/drawing/2014/main" id="{3C16611C-31AB-44AA-BF86-410101F11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304" y="3352973"/>
            <a:ext cx="851733" cy="62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4" name="Picture 130" descr="Image result for liver bird black and white">
            <a:extLst>
              <a:ext uri="{FF2B5EF4-FFF2-40B4-BE49-F238E27FC236}">
                <a16:creationId xmlns:a16="http://schemas.microsoft.com/office/drawing/2014/main" id="{8EEC843D-DB78-4CEB-AB19-6A45553A83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2"/>
          <a:stretch/>
        </p:blipFill>
        <p:spPr bwMode="auto">
          <a:xfrm>
            <a:off x="4166418" y="1369741"/>
            <a:ext cx="749725" cy="72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6" name="Picture 132" descr="Image result for well black and white">
            <a:extLst>
              <a:ext uri="{FF2B5EF4-FFF2-40B4-BE49-F238E27FC236}">
                <a16:creationId xmlns:a16="http://schemas.microsoft.com/office/drawing/2014/main" id="{3A2D5341-3C4C-4A87-B775-7995B78E8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70" y="1672881"/>
            <a:ext cx="773162" cy="39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" name="Picture 26" descr="Image result for time to shine">
            <a:extLst>
              <a:ext uri="{FF2B5EF4-FFF2-40B4-BE49-F238E27FC236}">
                <a16:creationId xmlns:a16="http://schemas.microsoft.com/office/drawing/2014/main" id="{30EE15EF-3051-49F9-B5F7-300615831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820" y="10139580"/>
            <a:ext cx="605282" cy="35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actory Clipart Black And White Png">
            <a:extLst>
              <a:ext uri="{FF2B5EF4-FFF2-40B4-BE49-F238E27FC236}">
                <a16:creationId xmlns:a16="http://schemas.microsoft.com/office/drawing/2014/main" id="{97E6C034-F814-4E11-BBC9-ADC27A817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02" y="8419352"/>
            <a:ext cx="890142" cy="79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4" name="TextBox 303">
            <a:extLst>
              <a:ext uri="{FF2B5EF4-FFF2-40B4-BE49-F238E27FC236}">
                <a16:creationId xmlns:a16="http://schemas.microsoft.com/office/drawing/2014/main" id="{81A89924-CBEF-4486-B126-DDA49CB310BF}"/>
              </a:ext>
            </a:extLst>
          </p:cNvPr>
          <p:cNvSpPr txBox="1"/>
          <p:nvPr/>
        </p:nvSpPr>
        <p:spPr>
          <a:xfrm>
            <a:off x="4983829" y="8494654"/>
            <a:ext cx="1123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Why did the TVR car factory close in Blackpool?</a:t>
            </a:r>
          </a:p>
        </p:txBody>
      </p: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FB262F20-CA10-4C52-87FB-D7DCCDBDF121}"/>
              </a:ext>
            </a:extLst>
          </p:cNvPr>
          <p:cNvCxnSpPr>
            <a:cxnSpLocks/>
          </p:cNvCxnSpPr>
          <p:nvPr/>
        </p:nvCxnSpPr>
        <p:spPr>
          <a:xfrm flipH="1">
            <a:off x="5764576" y="8758404"/>
            <a:ext cx="6936" cy="43586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 descr="British Antarctic Survey logo usage - British Antarctic Survey">
            <a:extLst>
              <a:ext uri="{FF2B5EF4-FFF2-40B4-BE49-F238E27FC236}">
                <a16:creationId xmlns:a16="http://schemas.microsoft.com/office/drawing/2014/main" id="{3A469FE2-1B8E-44B1-857F-DC4BA1911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76" y="8404457"/>
            <a:ext cx="1178450" cy="26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lackpool Stock Vectors, Royalty Free Blackpool Illustrations ...">
            <a:extLst>
              <a:ext uri="{FF2B5EF4-FFF2-40B4-BE49-F238E27FC236}">
                <a16:creationId xmlns:a16="http://schemas.microsoft.com/office/drawing/2014/main" id="{288887F5-A73D-4136-9B59-883AB1F1DD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7"/>
          <a:stretch/>
        </p:blipFill>
        <p:spPr bwMode="auto">
          <a:xfrm>
            <a:off x="6199157" y="9673989"/>
            <a:ext cx="460465" cy="44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18731</TotalTime>
  <Words>777</Words>
  <Application>Microsoft Office PowerPoint</Application>
  <PresentationFormat>Custom</PresentationFormat>
  <Paragraphs>106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Leonie Stevenson</cp:lastModifiedBy>
  <cp:revision>263</cp:revision>
  <cp:lastPrinted>2018-09-02T17:44:52Z</cp:lastPrinted>
  <dcterms:created xsi:type="dcterms:W3CDTF">2018-02-08T08:28:53Z</dcterms:created>
  <dcterms:modified xsi:type="dcterms:W3CDTF">2021-06-11T09:01:14Z</dcterms:modified>
</cp:coreProperties>
</file>