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jXBgjXId/Eo+Ct7wewIHsqjRxT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32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23492" y="-9884"/>
            <a:ext cx="9366739" cy="17839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dirty="0"/>
              <a:t>Voyages et </a:t>
            </a:r>
            <a:r>
              <a:rPr lang="en-GB" altLang="ja-JP" dirty="0" err="1"/>
              <a:t>VacanceHolidays</a:t>
            </a:r>
            <a:r>
              <a:rPr lang="en-GB" altLang="ja-JP" dirty="0"/>
              <a:t> and Travel </a:t>
            </a:r>
            <a:endParaRPr lang="en-GB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41871" y="13625001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02351" y="15483503"/>
            <a:ext cx="635941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45213" y="11375552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38165" y="13327905"/>
            <a:ext cx="5942715" cy="621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80150" y="7050599"/>
            <a:ext cx="2817087" cy="233963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01903" y="2771424"/>
            <a:ext cx="2828114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49536" y="4685534"/>
            <a:ext cx="5733212" cy="6041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130225" y="8672472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3317742" y="888723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897337" y="12984251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090165" y="1319182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6390" y="2459522"/>
            <a:ext cx="5851869" cy="622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2311828" y="428735"/>
            <a:ext cx="938427" cy="735967"/>
          </a:xfrm>
          <a:prstGeom prst="triangle">
            <a:avLst>
              <a:gd name="adj" fmla="val 45360"/>
            </a:avLst>
          </a:prstGeom>
          <a:gradFill>
            <a:gsLst>
              <a:gs pos="100000">
                <a:schemeClr val="tx1"/>
              </a:gs>
              <a:gs pos="55000">
                <a:schemeClr val="accent1">
                  <a:lumMod val="45000"/>
                  <a:lumOff val="55000"/>
                </a:schemeClr>
              </a:gs>
              <a:gs pos="27000">
                <a:srgbClr val="9900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6108034" y="133002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6121431" y="1334063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3289422" y="898931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3320205" y="902883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182402" y="6310628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372788" y="650365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367916" y="657530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249978" y="6654359"/>
            <a:ext cx="103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371444" y="15009324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73949" y="1520959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607502" y="15364769"/>
            <a:ext cx="0" cy="4021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H="1">
            <a:off x="4913832" y="15312106"/>
            <a:ext cx="2311" cy="4108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>
            <a:off x="4064878" y="11370384"/>
            <a:ext cx="8724" cy="4503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929478" y="12357473"/>
            <a:ext cx="644922" cy="60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>
            <a:off x="8284714" y="13595226"/>
            <a:ext cx="11113" cy="7316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955909" y="10900242"/>
            <a:ext cx="331303" cy="2804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 flipV="1">
            <a:off x="8080899" y="5053259"/>
            <a:ext cx="1" cy="3127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 flipH="1">
            <a:off x="8152000" y="2640408"/>
            <a:ext cx="239712" cy="2121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5169554" y="2885848"/>
            <a:ext cx="0" cy="2627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>
            <a:off x="3616647" y="2358651"/>
            <a:ext cx="0" cy="4054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5297311" y="186286"/>
            <a:ext cx="414451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Blackpool Aspire Academy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MFL Department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Learning Journey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-825811" y="16908877"/>
            <a:ext cx="10088187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600" dirty="0">
                <a:latin typeface="Freestyle Script" panose="030804020302050B04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If you talk to a man in a language he understands that goes to his head.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600" dirty="0">
                <a:latin typeface="Freestyle Script" panose="030804020302050B04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If you talk to him in his language that goes to his heart.”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Nelson Mandela                                                                                            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591160" y="1538636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87399" y="1531212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2852302" y="15872301"/>
            <a:ext cx="0" cy="6787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7060DFD-A38E-40F8-BEFA-BC2D5DA4D4D8}"/>
              </a:ext>
            </a:extLst>
          </p:cNvPr>
          <p:cNvCxnSpPr>
            <a:cxnSpLocks/>
          </p:cNvCxnSpPr>
          <p:nvPr/>
        </p:nvCxnSpPr>
        <p:spPr>
          <a:xfrm>
            <a:off x="1339830" y="14326832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70C0AA5-ED89-4EB0-B167-A719E81A435C}"/>
              </a:ext>
            </a:extLst>
          </p:cNvPr>
          <p:cNvCxnSpPr>
            <a:cxnSpLocks/>
          </p:cNvCxnSpPr>
          <p:nvPr/>
        </p:nvCxnSpPr>
        <p:spPr>
          <a:xfrm>
            <a:off x="3141476" y="13267051"/>
            <a:ext cx="5613" cy="4789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7E9AE4-66B6-4167-8CB1-2370B4DFB57F}"/>
              </a:ext>
            </a:extLst>
          </p:cNvPr>
          <p:cNvCxnSpPr>
            <a:cxnSpLocks/>
          </p:cNvCxnSpPr>
          <p:nvPr/>
        </p:nvCxnSpPr>
        <p:spPr>
          <a:xfrm flipV="1">
            <a:off x="4832639" y="13629157"/>
            <a:ext cx="5411" cy="460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19A806D4-570C-4CFC-AB84-3071701CD273}"/>
              </a:ext>
            </a:extLst>
          </p:cNvPr>
          <p:cNvSpPr txBox="1"/>
          <p:nvPr/>
        </p:nvSpPr>
        <p:spPr>
          <a:xfrm>
            <a:off x="6213749" y="16584534"/>
            <a:ext cx="151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Mon autoportrait  </a:t>
            </a:r>
          </a:p>
          <a:p>
            <a:pPr algn="ctr"/>
            <a:r>
              <a:rPr lang="fr-FR" sz="1000" b="1" dirty="0"/>
              <a:t>All about me</a:t>
            </a:r>
            <a:endParaRPr lang="en-US" sz="1000" b="1" dirty="0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7C4CA3BD-478D-4E6D-9522-DA02CAB5E9CF}"/>
              </a:ext>
            </a:extLst>
          </p:cNvPr>
          <p:cNvSpPr txBox="1"/>
          <p:nvPr/>
        </p:nvSpPr>
        <p:spPr>
          <a:xfrm>
            <a:off x="4584397" y="16269782"/>
            <a:ext cx="172311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Become a member of the </a:t>
            </a:r>
          </a:p>
          <a:p>
            <a:pPr algn="ctr"/>
            <a:r>
              <a:rPr lang="en-US" sz="1000" b="1" dirty="0"/>
              <a:t>Aspire Chinese club</a:t>
            </a:r>
          </a:p>
          <a:p>
            <a:pPr algn="ctr"/>
            <a:r>
              <a:rPr lang="ja-JP" altLang="en-US" sz="1600" dirty="0"/>
              <a:t>普通话</a:t>
            </a:r>
            <a:endParaRPr lang="en-US" sz="1600" dirty="0"/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 flipH="1">
            <a:off x="7158782" y="10712600"/>
            <a:ext cx="110683" cy="558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Box 475">
            <a:extLst>
              <a:ext uri="{FF2B5EF4-FFF2-40B4-BE49-F238E27FC236}">
                <a16:creationId xmlns:a16="http://schemas.microsoft.com/office/drawing/2014/main" id="{0DE55340-7E21-473A-8887-C8BC9BB44D37}"/>
              </a:ext>
            </a:extLst>
          </p:cNvPr>
          <p:cNvSpPr txBox="1"/>
          <p:nvPr/>
        </p:nvSpPr>
        <p:spPr>
          <a:xfrm>
            <a:off x="4330183" y="14129055"/>
            <a:ext cx="93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Ma zone</a:t>
            </a:r>
            <a:r>
              <a:rPr lang="en-GB" sz="1000" dirty="0"/>
              <a:t>  </a:t>
            </a:r>
            <a:r>
              <a:rPr lang="en-GB" sz="1000" b="1" dirty="0"/>
              <a:t>Where I live </a:t>
            </a:r>
            <a:endParaRPr lang="en-US" sz="1000" b="1" dirty="0"/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064253" y="11421033"/>
            <a:ext cx="0" cy="5138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936AAC96-3E7D-4CE0-8F85-D65DADB8C6B3}"/>
              </a:ext>
            </a:extLst>
          </p:cNvPr>
          <p:cNvSpPr txBox="1"/>
          <p:nvPr/>
        </p:nvSpPr>
        <p:spPr>
          <a:xfrm>
            <a:off x="4468937" y="14936852"/>
            <a:ext cx="84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 </a:t>
            </a:r>
            <a:r>
              <a:rPr lang="en-US" sz="1000" dirty="0" err="1"/>
              <a:t>Famille</a:t>
            </a:r>
            <a:r>
              <a:rPr lang="en-US" sz="1000" dirty="0"/>
              <a:t>  My Family </a:t>
            </a:r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 flipV="1">
            <a:off x="5460218" y="15817080"/>
            <a:ext cx="0" cy="452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>
            <a:extLst>
              <a:ext uri="{FF2B5EF4-FFF2-40B4-BE49-F238E27FC236}">
                <a16:creationId xmlns:a16="http://schemas.microsoft.com/office/drawing/2014/main" id="{E6A02E47-62B9-4763-8A84-9E7F125AC24D}"/>
              </a:ext>
            </a:extLst>
          </p:cNvPr>
          <p:cNvSpPr txBox="1"/>
          <p:nvPr/>
        </p:nvSpPr>
        <p:spPr>
          <a:xfrm>
            <a:off x="1879132" y="14114929"/>
            <a:ext cx="128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Mes</a:t>
            </a:r>
            <a:r>
              <a:rPr lang="en-US" sz="1000" b="1" dirty="0"/>
              <a:t> </a:t>
            </a:r>
            <a:r>
              <a:rPr lang="en-US" sz="1000" b="1" dirty="0" err="1"/>
              <a:t>passe</a:t>
            </a:r>
            <a:r>
              <a:rPr lang="en-US" sz="1000" b="1" dirty="0"/>
              <a:t>-temps </a:t>
            </a:r>
          </a:p>
          <a:p>
            <a:pPr algn="ctr"/>
            <a:r>
              <a:rPr lang="en-US" sz="1000" b="1" dirty="0"/>
              <a:t>My hobbies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97595" y="10986398"/>
            <a:ext cx="0" cy="5358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04D80602-4DB8-4783-8974-4FC97336C2F8}"/>
              </a:ext>
            </a:extLst>
          </p:cNvPr>
          <p:cNvSpPr txBox="1"/>
          <p:nvPr/>
        </p:nvSpPr>
        <p:spPr>
          <a:xfrm>
            <a:off x="2574462" y="12902397"/>
            <a:ext cx="116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/>
              <a:t>Partez</a:t>
            </a:r>
            <a:r>
              <a:rPr lang="en-GB" sz="1000" b="1" dirty="0"/>
              <a:t>!</a:t>
            </a:r>
          </a:p>
          <a:p>
            <a:pPr algn="ctr"/>
            <a:r>
              <a:rPr lang="en-GB" sz="1000" b="1" dirty="0"/>
              <a:t>Holidays</a:t>
            </a:r>
            <a:endParaRPr lang="en-US" sz="1000" b="1" dirty="0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95CC6F4C-79DE-41EC-B47F-1F2104C3FDFA}"/>
              </a:ext>
            </a:extLst>
          </p:cNvPr>
          <p:cNvSpPr txBox="1"/>
          <p:nvPr/>
        </p:nvSpPr>
        <p:spPr>
          <a:xfrm>
            <a:off x="4419447" y="11868980"/>
            <a:ext cx="1274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Mon </a:t>
            </a:r>
            <a:r>
              <a:rPr lang="en-US" sz="1000" b="1" dirty="0" err="1"/>
              <a:t>Identité</a:t>
            </a:r>
            <a:r>
              <a:rPr lang="en-US" sz="1000" b="1" dirty="0"/>
              <a:t>  </a:t>
            </a:r>
          </a:p>
          <a:p>
            <a:pPr algn="ctr"/>
            <a:r>
              <a:rPr lang="en-US" sz="1000" b="1" dirty="0"/>
              <a:t>Myself, my likes,  and my style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077580CC-6314-4277-975A-65625BF34AC7}"/>
              </a:ext>
            </a:extLst>
          </p:cNvPr>
          <p:cNvSpPr txBox="1"/>
          <p:nvPr/>
        </p:nvSpPr>
        <p:spPr>
          <a:xfrm>
            <a:off x="2232677" y="16551096"/>
            <a:ext cx="113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Mon </a:t>
            </a:r>
            <a:r>
              <a:rPr lang="en-US" sz="1000" b="1" dirty="0" err="1"/>
              <a:t>collège</a:t>
            </a:r>
            <a:endParaRPr lang="en-US" sz="1000" b="1" dirty="0"/>
          </a:p>
          <a:p>
            <a:pPr algn="ctr"/>
            <a:r>
              <a:rPr lang="en-US" sz="1000" b="1" dirty="0"/>
              <a:t> My school 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2F98BA5F-BA3E-4B10-A4D2-7F75684A266E}"/>
              </a:ext>
            </a:extLst>
          </p:cNvPr>
          <p:cNvSpPr txBox="1"/>
          <p:nvPr/>
        </p:nvSpPr>
        <p:spPr>
          <a:xfrm>
            <a:off x="1160572" y="8545497"/>
            <a:ext cx="13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Quel</a:t>
            </a:r>
            <a:r>
              <a:rPr lang="en-US" sz="1000" b="1" dirty="0"/>
              <a:t> talent! </a:t>
            </a:r>
          </a:p>
          <a:p>
            <a:pPr algn="ctr"/>
            <a:r>
              <a:rPr lang="en-US" sz="1000" b="1" dirty="0"/>
              <a:t>What a talent!</a:t>
            </a:r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1313492" y="9117514"/>
            <a:ext cx="208619" cy="2344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id="{56BFC517-DBE3-4EEB-8E6B-FFCF1C241728}"/>
              </a:ext>
            </a:extLst>
          </p:cNvPr>
          <p:cNvSpPr txBox="1"/>
          <p:nvPr/>
        </p:nvSpPr>
        <p:spPr>
          <a:xfrm>
            <a:off x="6855494" y="7828674"/>
            <a:ext cx="143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 </a:t>
            </a:r>
            <a:r>
              <a:rPr lang="en-GB" sz="1000" b="1" dirty="0" err="1"/>
              <a:t>l’horizon</a:t>
            </a:r>
            <a:endParaRPr lang="en-GB" sz="1000" b="1" dirty="0"/>
          </a:p>
          <a:p>
            <a:pPr algn="ctr"/>
            <a:r>
              <a:rPr lang="en-GB" sz="1000" b="1" dirty="0"/>
              <a:t>On the horizon</a:t>
            </a:r>
            <a:endParaRPr lang="en-US" sz="1000" b="1" dirty="0"/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B86AFE16-E45E-4486-8C88-00D3C77F31D9}"/>
              </a:ext>
            </a:extLst>
          </p:cNvPr>
          <p:cNvSpPr txBox="1"/>
          <p:nvPr/>
        </p:nvSpPr>
        <p:spPr>
          <a:xfrm>
            <a:off x="1664950" y="9908632"/>
            <a:ext cx="148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Chez </a:t>
            </a:r>
            <a:r>
              <a:rPr lang="en-US" sz="1000" b="1" dirty="0" err="1"/>
              <a:t>moi</a:t>
            </a:r>
            <a:r>
              <a:rPr lang="en-US" sz="1000" b="1" dirty="0"/>
              <a:t> chez </a:t>
            </a:r>
            <a:r>
              <a:rPr lang="en-US" sz="1000" b="1" dirty="0" err="1"/>
              <a:t>toi</a:t>
            </a:r>
            <a:endParaRPr lang="en-US" sz="1000" b="1" dirty="0"/>
          </a:p>
          <a:p>
            <a:pPr algn="ctr"/>
            <a:r>
              <a:rPr lang="en-US" sz="1000" dirty="0"/>
              <a:t>My house, your house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718207F3-8ABB-40BA-A359-8EF9604600D8}"/>
              </a:ext>
            </a:extLst>
          </p:cNvPr>
          <p:cNvSpPr txBox="1"/>
          <p:nvPr/>
        </p:nvSpPr>
        <p:spPr>
          <a:xfrm>
            <a:off x="8316606" y="10697978"/>
            <a:ext cx="116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Paris, je t’adore</a:t>
            </a:r>
          </a:p>
          <a:p>
            <a:pPr algn="ctr"/>
            <a:r>
              <a:rPr lang="fr-FR" sz="1000" b="1" dirty="0"/>
              <a:t>I      Paris! </a:t>
            </a:r>
            <a:endParaRPr lang="en-US" sz="1000" dirty="0"/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>
            <a:off x="4492970" y="8585795"/>
            <a:ext cx="0" cy="6148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3553640" y="8163342"/>
            <a:ext cx="147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Bien dans </a:t>
            </a:r>
            <a:r>
              <a:rPr lang="en-GB" sz="1000" b="1" dirty="0" err="1"/>
              <a:t>sa</a:t>
            </a:r>
            <a:r>
              <a:rPr lang="en-GB" sz="1000" b="1" dirty="0"/>
              <a:t> </a:t>
            </a:r>
            <a:r>
              <a:rPr lang="en-GB" sz="1000" b="1" dirty="0" err="1"/>
              <a:t>peau</a:t>
            </a:r>
            <a:endParaRPr lang="en-GB" sz="1000" b="1" dirty="0"/>
          </a:p>
          <a:p>
            <a:pPr algn="ctr"/>
            <a:r>
              <a:rPr lang="en-GB" sz="1000" b="1" dirty="0"/>
              <a:t>Healthy Lifestyle</a:t>
            </a:r>
            <a:endParaRPr lang="en-US" sz="1000" b="1" dirty="0"/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87322" y="697013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H="1">
            <a:off x="7773937" y="6626123"/>
            <a:ext cx="271617" cy="5125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>
            <a:off x="8592395" y="8824757"/>
            <a:ext cx="193475" cy="4661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6224791" y="6719143"/>
            <a:ext cx="0" cy="4390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963642" y="2921286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157293" y="313070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050934" y="3289525"/>
            <a:ext cx="1039993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8184803" y="316716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2883686" y="6725079"/>
            <a:ext cx="0" cy="2696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 flipV="1">
            <a:off x="4397238" y="7158205"/>
            <a:ext cx="11250" cy="4264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TextBox 629">
            <a:extLst>
              <a:ext uri="{FF2B5EF4-FFF2-40B4-BE49-F238E27FC236}">
                <a16:creationId xmlns:a16="http://schemas.microsoft.com/office/drawing/2014/main" id="{6687BAFA-58F5-4685-9DD2-85AD70EC80C4}"/>
              </a:ext>
            </a:extLst>
          </p:cNvPr>
          <p:cNvSpPr txBox="1"/>
          <p:nvPr/>
        </p:nvSpPr>
        <p:spPr>
          <a:xfrm>
            <a:off x="2361354" y="5969409"/>
            <a:ext cx="1094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Les </a:t>
            </a:r>
            <a:r>
              <a:rPr lang="en-US" sz="1000" b="1" dirty="0" err="1"/>
              <a:t>Choristes</a:t>
            </a:r>
            <a:endParaRPr lang="en-US" sz="1000" b="1" dirty="0"/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0341959C-33C0-4390-BEBD-7C152AA7C771}"/>
              </a:ext>
            </a:extLst>
          </p:cNvPr>
          <p:cNvSpPr txBox="1"/>
          <p:nvPr/>
        </p:nvSpPr>
        <p:spPr>
          <a:xfrm>
            <a:off x="229917" y="4683158"/>
            <a:ext cx="995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Qui suis-je? </a:t>
            </a:r>
            <a:r>
              <a:rPr lang="fr-FR" sz="1000" dirty="0"/>
              <a:t>  Family, </a:t>
            </a:r>
            <a:r>
              <a:rPr lang="fr-FR" sz="1000" dirty="0" err="1"/>
              <a:t>friends</a:t>
            </a:r>
            <a:r>
              <a:rPr lang="fr-FR" sz="1000" dirty="0"/>
              <a:t>, </a:t>
            </a:r>
            <a:r>
              <a:rPr lang="fr-FR" sz="1000" dirty="0" err="1"/>
              <a:t>relationships</a:t>
            </a:r>
            <a:r>
              <a:rPr lang="fr-FR" sz="1000" dirty="0"/>
              <a:t> and talents</a:t>
            </a:r>
            <a:endParaRPr lang="en-US" sz="1000" dirty="0"/>
          </a:p>
        </p:txBody>
      </p: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>
            <a:off x="949610" y="5628751"/>
            <a:ext cx="306675" cy="458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>
            <a:off x="2686901" y="4240881"/>
            <a:ext cx="0" cy="6268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>
            <a:off x="4561703" y="4555730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6FC1E7A0-0494-4938-B1B0-760EC9273BEA}"/>
              </a:ext>
            </a:extLst>
          </p:cNvPr>
          <p:cNvSpPr txBox="1"/>
          <p:nvPr/>
        </p:nvSpPr>
        <p:spPr>
          <a:xfrm>
            <a:off x="1718844" y="3860468"/>
            <a:ext cx="207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Jours ordinaires, jours de fête</a:t>
            </a:r>
          </a:p>
          <a:p>
            <a:pPr algn="ctr"/>
            <a:r>
              <a:rPr lang="fr-FR" sz="1000" dirty="0"/>
              <a:t>Festivals and </a:t>
            </a:r>
            <a:r>
              <a:rPr lang="fr-FR" sz="1000" dirty="0" err="1"/>
              <a:t>events</a:t>
            </a:r>
            <a:endParaRPr lang="en-US" sz="1000" dirty="0"/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CFA510C2-7B12-450D-A605-372E594590DB}"/>
              </a:ext>
            </a:extLst>
          </p:cNvPr>
          <p:cNvSpPr txBox="1"/>
          <p:nvPr/>
        </p:nvSpPr>
        <p:spPr>
          <a:xfrm>
            <a:off x="3937388" y="4010562"/>
            <a:ext cx="1211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/>
              <a:t>Où</a:t>
            </a:r>
            <a:r>
              <a:rPr lang="en-GB" sz="1000" b="1" dirty="0"/>
              <a:t> </a:t>
            </a:r>
            <a:r>
              <a:rPr lang="en-GB" sz="1000" b="1" dirty="0" err="1"/>
              <a:t>j'habite</a:t>
            </a:r>
            <a:r>
              <a:rPr lang="en-GB" sz="1000" b="1" dirty="0"/>
              <a:t> </a:t>
            </a:r>
          </a:p>
          <a:p>
            <a:pPr algn="ctr"/>
            <a:r>
              <a:rPr lang="en-GB" sz="1000" dirty="0"/>
              <a:t> Home and local area</a:t>
            </a:r>
            <a:endParaRPr lang="en-US" sz="1000" dirty="0"/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>
            <a:off x="6023654" y="4607618"/>
            <a:ext cx="9096" cy="353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C87F4E65-B9C4-4118-8A17-2F0A70243848}"/>
              </a:ext>
            </a:extLst>
          </p:cNvPr>
          <p:cNvSpPr txBox="1"/>
          <p:nvPr/>
        </p:nvSpPr>
        <p:spPr>
          <a:xfrm>
            <a:off x="6981085" y="4050359"/>
            <a:ext cx="114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Le Grand Large  </a:t>
            </a:r>
          </a:p>
          <a:p>
            <a:pPr algn="ctr"/>
            <a:r>
              <a:rPr lang="en-GB" sz="1000" dirty="0"/>
              <a:t>Tourism</a:t>
            </a:r>
            <a:endParaRPr lang="en-US" sz="1000" dirty="0"/>
          </a:p>
        </p:txBody>
      </p: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>
            <a:off x="7543881" y="4447090"/>
            <a:ext cx="0" cy="476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9" name="TextBox 678">
            <a:extLst>
              <a:ext uri="{FF2B5EF4-FFF2-40B4-BE49-F238E27FC236}">
                <a16:creationId xmlns:a16="http://schemas.microsoft.com/office/drawing/2014/main" id="{B6CAF9F9-8C73-4B3D-9456-24D557941FA7}"/>
              </a:ext>
            </a:extLst>
          </p:cNvPr>
          <p:cNvSpPr txBox="1"/>
          <p:nvPr/>
        </p:nvSpPr>
        <p:spPr>
          <a:xfrm>
            <a:off x="1624762" y="1511705"/>
            <a:ext cx="907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2B9BFBB5-86F1-4A44-A8F7-08A581107616}"/>
              </a:ext>
            </a:extLst>
          </p:cNvPr>
          <p:cNvSpPr txBox="1"/>
          <p:nvPr/>
        </p:nvSpPr>
        <p:spPr>
          <a:xfrm>
            <a:off x="2869752" y="1817621"/>
            <a:ext cx="1539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Preparation and revision </a:t>
            </a:r>
            <a:r>
              <a:rPr lang="en-US" sz="1000" dirty="0"/>
              <a:t>for GCSE Paper 2 speaking exam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C61CE08E-6B65-49EB-B391-7B49C618905C}"/>
              </a:ext>
            </a:extLst>
          </p:cNvPr>
          <p:cNvSpPr txBox="1"/>
          <p:nvPr/>
        </p:nvSpPr>
        <p:spPr>
          <a:xfrm>
            <a:off x="8348705" y="2088716"/>
            <a:ext cx="1351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Au </a:t>
            </a:r>
            <a:r>
              <a:rPr lang="en-GB" sz="1000" b="1" dirty="0" err="1"/>
              <a:t>collège</a:t>
            </a:r>
            <a:endParaRPr lang="en-GB" sz="1000" b="1" dirty="0"/>
          </a:p>
          <a:p>
            <a:pPr algn="ctr"/>
            <a:r>
              <a:rPr lang="en-GB" sz="1000" b="1" dirty="0"/>
              <a:t>Bon Travail </a:t>
            </a:r>
          </a:p>
          <a:p>
            <a:pPr algn="ctr"/>
            <a:r>
              <a:rPr lang="en-GB" sz="1000" dirty="0"/>
              <a:t>Current and future study and employment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791BA37E-B81D-46F0-8EBE-B7F11330C1B2}"/>
              </a:ext>
            </a:extLst>
          </p:cNvPr>
          <p:cNvSpPr txBox="1"/>
          <p:nvPr/>
        </p:nvSpPr>
        <p:spPr>
          <a:xfrm>
            <a:off x="4964140" y="1520076"/>
            <a:ext cx="1321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Un </a:t>
            </a:r>
            <a:r>
              <a:rPr lang="fr-FR" sz="1000" b="1" dirty="0" err="1"/>
              <a:t>oeil</a:t>
            </a:r>
            <a:r>
              <a:rPr lang="fr-FR" sz="1000" b="1" dirty="0"/>
              <a:t> sur le monde </a:t>
            </a:r>
          </a:p>
          <a:p>
            <a:pPr algn="ctr"/>
            <a:r>
              <a:rPr lang="fr-FR" sz="1000" dirty="0"/>
              <a:t>  Global, social and </a:t>
            </a:r>
            <a:r>
              <a:rPr lang="fr-FR" sz="1000" dirty="0" err="1"/>
              <a:t>environmental</a:t>
            </a:r>
            <a:r>
              <a:rPr lang="fr-FR" sz="1000" dirty="0"/>
              <a:t> issues </a:t>
            </a:r>
            <a:endParaRPr lang="en-US" sz="1000" dirty="0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32699" y="482122"/>
            <a:ext cx="462817" cy="611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026521" y="199990"/>
            <a:ext cx="1284972" cy="1047535"/>
          </a:xfrm>
          <a:prstGeom prst="rect">
            <a:avLst/>
          </a:prstGeom>
        </p:spPr>
      </p:pic>
      <p:pic>
        <p:nvPicPr>
          <p:cNvPr id="1026" name="Picture 2" descr="Image result for blackpool aspire academy logo">
            <a:extLst>
              <a:ext uri="{FF2B5EF4-FFF2-40B4-BE49-F238E27FC236}">
                <a16:creationId xmlns:a16="http://schemas.microsoft.com/office/drawing/2014/main" id="{A493F113-C0BD-49C1-B886-A61AF1F7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81" y="16506994"/>
            <a:ext cx="1825086" cy="843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7F162-01B7-4A09-9C6E-4C08033250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2" r="10408" b="18913"/>
          <a:stretch/>
        </p:blipFill>
        <p:spPr>
          <a:xfrm>
            <a:off x="4258076" y="386428"/>
            <a:ext cx="915148" cy="846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4F979F-2A23-4E39-9ACE-0301F8F0F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944" y="14792946"/>
            <a:ext cx="926164" cy="661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124674-D72C-4D7C-BFA7-C5380B5049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861"/>
          <a:stretch/>
        </p:blipFill>
        <p:spPr>
          <a:xfrm>
            <a:off x="6867212" y="16108228"/>
            <a:ext cx="367210" cy="400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ACABC1-2640-4B96-9291-E91E63B92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62" y="15994995"/>
            <a:ext cx="935190" cy="9351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DDF080-7064-4222-B07D-9D5B9CA7C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1386" y="14501754"/>
            <a:ext cx="1278926" cy="9169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6E5B81-2508-4523-8949-89066315B0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6205" y="14486211"/>
            <a:ext cx="408793" cy="3406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91347B-702A-4486-A576-6319D7DE223A}"/>
              </a:ext>
            </a:extLst>
          </p:cNvPr>
          <p:cNvSpPr txBox="1"/>
          <p:nvPr/>
        </p:nvSpPr>
        <p:spPr>
          <a:xfrm>
            <a:off x="7495449" y="14345602"/>
            <a:ext cx="1906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T’es branché?</a:t>
            </a:r>
          </a:p>
          <a:p>
            <a:pPr algn="ctr"/>
            <a:r>
              <a:rPr lang="fr-FR" sz="1050" b="1" dirty="0"/>
              <a:t>Are </a:t>
            </a:r>
            <a:r>
              <a:rPr lang="fr-FR" sz="1050" b="1" dirty="0" err="1"/>
              <a:t>you</a:t>
            </a:r>
            <a:r>
              <a:rPr lang="fr-FR" sz="1050" b="1" dirty="0"/>
              <a:t> </a:t>
            </a:r>
            <a:r>
              <a:rPr lang="fr-FR" sz="1050" b="1" dirty="0" err="1"/>
              <a:t>tuned</a:t>
            </a:r>
            <a:r>
              <a:rPr lang="fr-FR" sz="1050" b="1" dirty="0"/>
              <a:t> in?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47DDC8E-58C4-42EC-B0F7-0D575C9C5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18230">
            <a:off x="8684884" y="15482065"/>
            <a:ext cx="692761" cy="721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B1E96E-A00F-4E3A-97A3-1CD955B83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995" y="10253762"/>
            <a:ext cx="567000" cy="567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F1538D-3A55-43B8-B22C-CB29FF9D057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82" r="693" b="12031"/>
          <a:stretch/>
        </p:blipFill>
        <p:spPr>
          <a:xfrm>
            <a:off x="4045320" y="12725696"/>
            <a:ext cx="661643" cy="585882"/>
          </a:xfrm>
          <a:prstGeom prst="rect">
            <a:avLst/>
          </a:prstGeom>
        </p:spPr>
      </p:pic>
      <p:sp>
        <p:nvSpPr>
          <p:cNvPr id="345" name="TextBox 344">
            <a:extLst>
              <a:ext uri="{FF2B5EF4-FFF2-40B4-BE49-F238E27FC236}">
                <a16:creationId xmlns:a16="http://schemas.microsoft.com/office/drawing/2014/main" id="{B1ED8076-9233-4CAA-BEC9-3EAFD15F331B}"/>
              </a:ext>
            </a:extLst>
          </p:cNvPr>
          <p:cNvSpPr txBox="1"/>
          <p:nvPr/>
        </p:nvSpPr>
        <p:spPr>
          <a:xfrm>
            <a:off x="6241694" y="12341927"/>
            <a:ext cx="1625262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26 September</a:t>
            </a:r>
          </a:p>
          <a:p>
            <a:pPr algn="ctr"/>
            <a:r>
              <a:rPr lang="en-US" sz="1000" b="1" dirty="0"/>
              <a:t>Celebrate European Day of Languages!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B67489-6862-47B4-BEF7-D84B54823D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1223" y="12649284"/>
            <a:ext cx="439459" cy="4394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0C1073-E06E-4368-84D4-33CCDAC7F1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6210" y="10421399"/>
            <a:ext cx="649525" cy="6495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68D8FA9-365B-4B28-B1ED-FD3287FB9B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3062" y="8375338"/>
            <a:ext cx="549708" cy="5497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5801C4F-236E-4812-AA7D-480C09629C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0130" y="13791842"/>
            <a:ext cx="1028789" cy="5409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7111F82-8371-4FDD-A0DD-23E7739C3F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778416">
            <a:off x="8946317" y="12456823"/>
            <a:ext cx="564559" cy="5645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423C75E-F8DF-45EE-9472-37436DBF7FE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0257" t="10027"/>
          <a:stretch/>
        </p:blipFill>
        <p:spPr>
          <a:xfrm rot="19316724">
            <a:off x="480056" y="12037298"/>
            <a:ext cx="698185" cy="6999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6B2F6E9-711B-4F6E-9AC0-B3BD63D2874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02253" y="12479514"/>
            <a:ext cx="467071" cy="46707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2ABD703-8D50-4F6F-BE2D-85FEC30F9E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9641" y="10412125"/>
            <a:ext cx="641548" cy="64154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5BB3917-A2C2-40A9-8A90-3240E32CEB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6754" y="10128932"/>
            <a:ext cx="623611" cy="62361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08706B-A84B-4A35-B2F7-158A2F3BB87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5847" b="21744"/>
          <a:stretch/>
        </p:blipFill>
        <p:spPr>
          <a:xfrm>
            <a:off x="6916729" y="9646670"/>
            <a:ext cx="1781597" cy="111187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3EA441F-BF4D-4E43-84E1-73CD0F919B2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59998" y="6094422"/>
            <a:ext cx="876740" cy="83480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04EDAC3-E3D0-4918-BD69-5403B0091C8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5247" y="8237639"/>
            <a:ext cx="678531" cy="67853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ECDBCD8-D800-4849-B695-C0266B2B875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33163" y="8828405"/>
            <a:ext cx="461665" cy="432554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EE212E76-DF60-4376-899F-9D429EFC1A67}"/>
              </a:ext>
            </a:extLst>
          </p:cNvPr>
          <p:cNvSpPr txBox="1"/>
          <p:nvPr/>
        </p:nvSpPr>
        <p:spPr>
          <a:xfrm>
            <a:off x="6411783" y="6278639"/>
            <a:ext cx="142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Spécial</a:t>
            </a:r>
            <a:r>
              <a:rPr lang="en-US" sz="1000" b="1" dirty="0"/>
              <a:t> </a:t>
            </a:r>
            <a:r>
              <a:rPr lang="en-US" sz="1000" b="1" dirty="0" err="1"/>
              <a:t>Vacances</a:t>
            </a:r>
            <a:endParaRPr lang="en-US" sz="1000" b="1" dirty="0"/>
          </a:p>
          <a:p>
            <a:pPr algn="ctr"/>
            <a:r>
              <a:rPr lang="en-US" sz="1000" b="1" dirty="0"/>
              <a:t>Holidays</a:t>
            </a:r>
            <a:endParaRPr lang="en-US" sz="1000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1F14055-AA3E-445F-8C71-5FF02FFBAED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65516" y="5278166"/>
            <a:ext cx="960869" cy="59675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BAD0B96-2363-4289-8602-765F435849D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21048" y="5684367"/>
            <a:ext cx="862339" cy="62626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C9FBBB5-6450-483C-A844-652C4B8771A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61040" y="6078624"/>
            <a:ext cx="521597" cy="61230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E225F62-5210-47BA-9AAA-67C62292A8A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96" r="20414"/>
          <a:stretch/>
        </p:blipFill>
        <p:spPr>
          <a:xfrm>
            <a:off x="3457279" y="5895880"/>
            <a:ext cx="682593" cy="844878"/>
          </a:xfrm>
          <a:prstGeom prst="rect">
            <a:avLst/>
          </a:prstGeom>
        </p:spPr>
      </p:pic>
      <p:sp>
        <p:nvSpPr>
          <p:cNvPr id="393" name="TextBox 392">
            <a:extLst>
              <a:ext uri="{FF2B5EF4-FFF2-40B4-BE49-F238E27FC236}">
                <a16:creationId xmlns:a16="http://schemas.microsoft.com/office/drawing/2014/main" id="{E1711EAD-D896-433B-B54A-717C93AADB97}"/>
              </a:ext>
            </a:extLst>
          </p:cNvPr>
          <p:cNvSpPr txBox="1"/>
          <p:nvPr/>
        </p:nvSpPr>
        <p:spPr>
          <a:xfrm>
            <a:off x="2934292" y="7585345"/>
            <a:ext cx="1845078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GCSE options evening </a:t>
            </a:r>
          </a:p>
          <a:p>
            <a:pPr algn="ctr"/>
            <a:r>
              <a:rPr lang="en-US" sz="1000" b="1" dirty="0"/>
              <a:t>GCSE choices submitted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B27DEE8-85D4-47A2-A206-6D7F193D97C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86215" y="14031957"/>
            <a:ext cx="810838" cy="810838"/>
          </a:xfrm>
          <a:prstGeom prst="rect">
            <a:avLst/>
          </a:prstGeom>
        </p:spPr>
      </p:pic>
      <p:sp>
        <p:nvSpPr>
          <p:cNvPr id="395" name="TextBox 394">
            <a:extLst>
              <a:ext uri="{FF2B5EF4-FFF2-40B4-BE49-F238E27FC236}">
                <a16:creationId xmlns:a16="http://schemas.microsoft.com/office/drawing/2014/main" id="{BE31AD2A-8490-4AFC-A3DE-0C8984D62D44}"/>
              </a:ext>
            </a:extLst>
          </p:cNvPr>
          <p:cNvSpPr txBox="1"/>
          <p:nvPr/>
        </p:nvSpPr>
        <p:spPr>
          <a:xfrm>
            <a:off x="83401" y="6519436"/>
            <a:ext cx="1182060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GCSE French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B956124-C181-46B0-BF62-C88176B62EE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7670" y="6180540"/>
            <a:ext cx="554784" cy="32311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58926DA-232B-4846-BBBC-BB65A2ED14B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4242" y="3910482"/>
            <a:ext cx="1038646" cy="74469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C3189ED-2ECD-4F4C-8607-A78D715EE4F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40360" y="3112204"/>
            <a:ext cx="786653" cy="72848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B17CDC5-1BAA-48E0-82DA-9CDE595F08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33831" y="3477295"/>
            <a:ext cx="1171878" cy="616181"/>
          </a:xfrm>
          <a:prstGeom prst="rect">
            <a:avLst/>
          </a:prstGeom>
        </p:spPr>
      </p:pic>
      <p:sp>
        <p:nvSpPr>
          <p:cNvPr id="431" name="TextBox 430">
            <a:extLst>
              <a:ext uri="{FF2B5EF4-FFF2-40B4-BE49-F238E27FC236}">
                <a16:creationId xmlns:a16="http://schemas.microsoft.com/office/drawing/2014/main" id="{1488A483-0FCE-4205-8C36-0C46F3036742}"/>
              </a:ext>
            </a:extLst>
          </p:cNvPr>
          <p:cNvSpPr txBox="1"/>
          <p:nvPr/>
        </p:nvSpPr>
        <p:spPr>
          <a:xfrm>
            <a:off x="7406158" y="5402732"/>
            <a:ext cx="1845078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 </a:t>
            </a:r>
            <a:r>
              <a:rPr lang="en-US" sz="1000" b="1" dirty="0" err="1"/>
              <a:t>Yr</a:t>
            </a:r>
            <a:r>
              <a:rPr lang="en-US" sz="1000" b="1" dirty="0"/>
              <a:t> 10 </a:t>
            </a:r>
          </a:p>
          <a:p>
            <a:pPr algn="ctr"/>
            <a:r>
              <a:rPr lang="en-US" sz="1000" b="1" dirty="0" err="1"/>
              <a:t>Yr</a:t>
            </a:r>
            <a:r>
              <a:rPr lang="en-US" sz="1000" b="1" dirty="0"/>
              <a:t> 11 Entrance exam</a:t>
            </a:r>
          </a:p>
          <a:p>
            <a:pPr algn="ctr"/>
            <a:r>
              <a:rPr lang="en-US" sz="1000" b="1" dirty="0"/>
              <a:t> in Speaking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461B00FF-C744-482F-BE99-CE1E62651F5D}"/>
              </a:ext>
            </a:extLst>
          </p:cNvPr>
          <p:cNvSpPr txBox="1"/>
          <p:nvPr/>
        </p:nvSpPr>
        <p:spPr>
          <a:xfrm>
            <a:off x="5186492" y="4036768"/>
            <a:ext cx="1845078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Yr</a:t>
            </a:r>
            <a:r>
              <a:rPr lang="en-US" sz="1000" b="1" dirty="0"/>
              <a:t> 10 </a:t>
            </a:r>
          </a:p>
          <a:p>
            <a:pPr algn="ctr"/>
            <a:r>
              <a:rPr lang="en-US" sz="1000" b="1" dirty="0" err="1"/>
              <a:t>Yr</a:t>
            </a:r>
            <a:r>
              <a:rPr lang="en-US" sz="1000" b="1" dirty="0"/>
              <a:t> 11 Entrance exams in </a:t>
            </a:r>
          </a:p>
          <a:p>
            <a:pPr algn="ctr"/>
            <a:r>
              <a:rPr lang="en-US" sz="1000" b="1" dirty="0"/>
              <a:t>Listening, Reading, Writing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59A098E-9FE5-453C-BE14-603B5DADEEEC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16817" t="13718" r="15693" b="16898"/>
          <a:stretch/>
        </p:blipFill>
        <p:spPr>
          <a:xfrm>
            <a:off x="7124904" y="3483844"/>
            <a:ext cx="830505" cy="532132"/>
          </a:xfrm>
          <a:prstGeom prst="rect">
            <a:avLst/>
          </a:prstGeom>
        </p:spPr>
      </p:pic>
      <p:sp>
        <p:nvSpPr>
          <p:cNvPr id="434" name="TextBox 433">
            <a:extLst>
              <a:ext uri="{FF2B5EF4-FFF2-40B4-BE49-F238E27FC236}">
                <a16:creationId xmlns:a16="http://schemas.microsoft.com/office/drawing/2014/main" id="{4D89AD7C-FE21-4920-8E90-F94996D8E313}"/>
              </a:ext>
            </a:extLst>
          </p:cNvPr>
          <p:cNvSpPr txBox="1"/>
          <p:nvPr/>
        </p:nvSpPr>
        <p:spPr>
          <a:xfrm>
            <a:off x="247191" y="2693665"/>
            <a:ext cx="101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Revision </a:t>
            </a:r>
            <a:r>
              <a:rPr lang="en-US" sz="1000" dirty="0"/>
              <a:t>for GCSE papers 1, 3 and 4: listening, reading and writing exams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9E5CF93A-16BB-4725-B99B-5834DDA0766A}"/>
              </a:ext>
            </a:extLst>
          </p:cNvPr>
          <p:cNvCxnSpPr>
            <a:cxnSpLocks/>
          </p:cNvCxnSpPr>
          <p:nvPr/>
        </p:nvCxnSpPr>
        <p:spPr>
          <a:xfrm flipV="1">
            <a:off x="1110313" y="2699097"/>
            <a:ext cx="602924" cy="4228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52BDA35D-1824-4AF4-A3B8-17E7C120B127}"/>
              </a:ext>
            </a:extLst>
          </p:cNvPr>
          <p:cNvSpPr txBox="1"/>
          <p:nvPr/>
        </p:nvSpPr>
        <p:spPr>
          <a:xfrm>
            <a:off x="6122233" y="3175615"/>
            <a:ext cx="1755213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Autumn term </a:t>
            </a:r>
            <a:r>
              <a:rPr lang="en-US" sz="1000" b="1" dirty="0" err="1"/>
              <a:t>Yr</a:t>
            </a:r>
            <a:r>
              <a:rPr lang="en-US" sz="1000" b="1" dirty="0"/>
              <a:t> 11 PPE 1 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71DEE898-F1A5-4E22-AB60-0C96FC7F3AB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506489" y="1371892"/>
            <a:ext cx="562845" cy="55044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5C78F24B-C670-4E83-93EC-3748DB5ED42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59698" y="1484267"/>
            <a:ext cx="631622" cy="63162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42B7E0B2-68D7-4C19-9352-3180EE70676A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4524" t="14689" r="17678" b="28652"/>
          <a:stretch/>
        </p:blipFill>
        <p:spPr>
          <a:xfrm>
            <a:off x="3327991" y="1397684"/>
            <a:ext cx="502936" cy="453381"/>
          </a:xfrm>
          <a:prstGeom prst="rect">
            <a:avLst/>
          </a:prstGeom>
        </p:spPr>
      </p:pic>
      <p:sp>
        <p:nvSpPr>
          <p:cNvPr id="441" name="TextBox 440">
            <a:extLst>
              <a:ext uri="{FF2B5EF4-FFF2-40B4-BE49-F238E27FC236}">
                <a16:creationId xmlns:a16="http://schemas.microsoft.com/office/drawing/2014/main" id="{EBDA33E1-4258-4FC5-A04B-3C4890D1C0C9}"/>
              </a:ext>
            </a:extLst>
          </p:cNvPr>
          <p:cNvSpPr txBox="1"/>
          <p:nvPr/>
        </p:nvSpPr>
        <p:spPr>
          <a:xfrm>
            <a:off x="54540" y="711140"/>
            <a:ext cx="121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GCSE Examinations</a:t>
            </a:r>
            <a:endParaRPr lang="en-US" sz="1000" b="1" dirty="0"/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051557B7-D332-408B-83C9-458AA3470CDD}"/>
              </a:ext>
            </a:extLst>
          </p:cNvPr>
          <p:cNvCxnSpPr>
            <a:cxnSpLocks/>
          </p:cNvCxnSpPr>
          <p:nvPr/>
        </p:nvCxnSpPr>
        <p:spPr>
          <a:xfrm>
            <a:off x="881313" y="1240687"/>
            <a:ext cx="354925" cy="3476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4" name="Picture 443">
            <a:extLst>
              <a:ext uri="{FF2B5EF4-FFF2-40B4-BE49-F238E27FC236}">
                <a16:creationId xmlns:a16="http://schemas.microsoft.com/office/drawing/2014/main" id="{6D772E6C-0989-492E-A808-125EE38DEBB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2100" y="1053988"/>
            <a:ext cx="554784" cy="323116"/>
          </a:xfrm>
          <a:prstGeom prst="rect">
            <a:avLst/>
          </a:prstGeom>
        </p:spPr>
      </p:pic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E4855DD-AA68-4ABD-A6E5-FD9393BD30BB}"/>
              </a:ext>
            </a:extLst>
          </p:cNvPr>
          <p:cNvCxnSpPr>
            <a:cxnSpLocks/>
          </p:cNvCxnSpPr>
          <p:nvPr/>
        </p:nvCxnSpPr>
        <p:spPr>
          <a:xfrm flipV="1">
            <a:off x="7009999" y="2831962"/>
            <a:ext cx="0" cy="3557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775555AC-8AB1-4CF2-BC20-B75D5BCB98F1}"/>
              </a:ext>
            </a:extLst>
          </p:cNvPr>
          <p:cNvSpPr txBox="1"/>
          <p:nvPr/>
        </p:nvSpPr>
        <p:spPr>
          <a:xfrm>
            <a:off x="3112483" y="3217664"/>
            <a:ext cx="1670805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Spring term </a:t>
            </a:r>
            <a:r>
              <a:rPr lang="en-US" sz="1000" b="1" dirty="0" err="1"/>
              <a:t>Yr</a:t>
            </a:r>
            <a:r>
              <a:rPr lang="en-US" sz="1000" b="1" dirty="0"/>
              <a:t> 11 PPE 2 </a:t>
            </a: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9977EBD-9300-45AB-AD9F-F88BC509693C}"/>
              </a:ext>
            </a:extLst>
          </p:cNvPr>
          <p:cNvCxnSpPr>
            <a:cxnSpLocks/>
          </p:cNvCxnSpPr>
          <p:nvPr/>
        </p:nvCxnSpPr>
        <p:spPr>
          <a:xfrm flipV="1">
            <a:off x="4311493" y="2852598"/>
            <a:ext cx="0" cy="3350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BD755569-B24D-4999-BF1E-B24677280FE7}"/>
              </a:ext>
            </a:extLst>
          </p:cNvPr>
          <p:cNvSpPr txBox="1"/>
          <p:nvPr/>
        </p:nvSpPr>
        <p:spPr>
          <a:xfrm>
            <a:off x="1713973" y="1264066"/>
            <a:ext cx="1189264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Your language skills will open opportunities in the world of work and travel.  </a:t>
            </a:r>
          </a:p>
          <a:p>
            <a:pPr algn="ctr"/>
            <a:r>
              <a:rPr lang="en-US" sz="1000" dirty="0"/>
              <a:t>Enjoy!</a:t>
            </a: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D37C1BD3-7BBD-48A9-BD96-C345887C275D}"/>
              </a:ext>
            </a:extLst>
          </p:cNvPr>
          <p:cNvCxnSpPr>
            <a:cxnSpLocks/>
          </p:cNvCxnSpPr>
          <p:nvPr/>
        </p:nvCxnSpPr>
        <p:spPr>
          <a:xfrm flipV="1">
            <a:off x="2029899" y="819264"/>
            <a:ext cx="0" cy="4568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AEEC4EC9-33E9-48C3-9BD4-109E07D6F864}"/>
              </a:ext>
            </a:extLst>
          </p:cNvPr>
          <p:cNvSpPr txBox="1"/>
          <p:nvPr/>
        </p:nvSpPr>
        <p:spPr>
          <a:xfrm>
            <a:off x="257318" y="159395"/>
            <a:ext cx="1581577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Consider continuing your language learning</a:t>
            </a:r>
            <a:r>
              <a:rPr lang="en-GB" sz="1000" b="1" dirty="0"/>
              <a:t> </a:t>
            </a:r>
          </a:p>
          <a:p>
            <a:pPr algn="ctr"/>
            <a:r>
              <a:rPr lang="en-GB" sz="1000" dirty="0"/>
              <a:t>at A Level and beyond…</a:t>
            </a:r>
            <a:endParaRPr lang="en-US" sz="1000" dirty="0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896DC92D-407D-4523-838C-425920CE07DA}"/>
              </a:ext>
            </a:extLst>
          </p:cNvPr>
          <p:cNvCxnSpPr>
            <a:cxnSpLocks/>
          </p:cNvCxnSpPr>
          <p:nvPr/>
        </p:nvCxnSpPr>
        <p:spPr>
          <a:xfrm>
            <a:off x="1168168" y="735096"/>
            <a:ext cx="167209" cy="1611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BB1819B-28E0-486C-A3DA-333C28715B0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0882568">
            <a:off x="3563447" y="429632"/>
            <a:ext cx="344070" cy="347115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51312513-4323-42BA-B904-4183D6424B6C}"/>
              </a:ext>
            </a:extLst>
          </p:cNvPr>
          <p:cNvSpPr txBox="1"/>
          <p:nvPr/>
        </p:nvSpPr>
        <p:spPr>
          <a:xfrm>
            <a:off x="6141172" y="14865765"/>
            <a:ext cx="151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introduce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name</a:t>
            </a:r>
            <a:r>
              <a:rPr lang="fr-FR" sz="800" dirty="0"/>
              <a:t>, </a:t>
            </a:r>
            <a:r>
              <a:rPr lang="fr-FR" sz="800" dirty="0" err="1"/>
              <a:t>age</a:t>
            </a:r>
            <a:r>
              <a:rPr lang="fr-FR" sz="800" dirty="0"/>
              <a:t>, </a:t>
            </a:r>
            <a:r>
              <a:rPr lang="fr-FR" sz="800" dirty="0" err="1"/>
              <a:t>birthday</a:t>
            </a:r>
            <a:r>
              <a:rPr lang="fr-FR" sz="800" dirty="0"/>
              <a:t> and talk about </a:t>
            </a:r>
            <a:r>
              <a:rPr lang="fr-FR" sz="800" dirty="0" err="1"/>
              <a:t>my</a:t>
            </a:r>
            <a:r>
              <a:rPr lang="fr-FR" sz="800" dirty="0"/>
              <a:t> likes and dislikes?</a:t>
            </a:r>
            <a:endParaRPr lang="en-US" sz="800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DBC28EC-5C20-4B37-8AA2-EE3092C9FE22}"/>
              </a:ext>
            </a:extLst>
          </p:cNvPr>
          <p:cNvCxnSpPr>
            <a:cxnSpLocks/>
          </p:cNvCxnSpPr>
          <p:nvPr/>
        </p:nvCxnSpPr>
        <p:spPr>
          <a:xfrm flipH="1" flipV="1">
            <a:off x="7269465" y="15911842"/>
            <a:ext cx="200" cy="4152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6E512D82-9715-4BC8-8EF9-A7E8E8EDD07A}"/>
              </a:ext>
            </a:extLst>
          </p:cNvPr>
          <p:cNvSpPr txBox="1"/>
          <p:nvPr/>
        </p:nvSpPr>
        <p:spPr>
          <a:xfrm>
            <a:off x="2980759" y="16276873"/>
            <a:ext cx="151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describe</a:t>
            </a:r>
            <a:r>
              <a:rPr lang="fr-FR" sz="800" dirty="0"/>
              <a:t>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family</a:t>
            </a:r>
            <a:r>
              <a:rPr lang="fr-FR" sz="800" dirty="0"/>
              <a:t> are like?</a:t>
            </a:r>
            <a:endParaRPr lang="en-US" sz="80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D537956-F808-4874-8D02-A39D42C89C0D}"/>
              </a:ext>
            </a:extLst>
          </p:cNvPr>
          <p:cNvCxnSpPr>
            <a:cxnSpLocks/>
          </p:cNvCxnSpPr>
          <p:nvPr/>
        </p:nvCxnSpPr>
        <p:spPr>
          <a:xfrm flipV="1">
            <a:off x="3746936" y="15833114"/>
            <a:ext cx="0" cy="452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1F6B778-DCA1-4899-853A-017B4E9F85F4}"/>
              </a:ext>
            </a:extLst>
          </p:cNvPr>
          <p:cNvCxnSpPr>
            <a:cxnSpLocks/>
          </p:cNvCxnSpPr>
          <p:nvPr/>
        </p:nvCxnSpPr>
        <p:spPr>
          <a:xfrm>
            <a:off x="3939743" y="15293498"/>
            <a:ext cx="0" cy="3323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5706D5E-A21B-4A09-BBC5-B9971085E913}"/>
              </a:ext>
            </a:extLst>
          </p:cNvPr>
          <p:cNvSpPr txBox="1"/>
          <p:nvPr/>
        </p:nvSpPr>
        <p:spPr>
          <a:xfrm>
            <a:off x="3172923" y="14983098"/>
            <a:ext cx="151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</a:t>
            </a:r>
            <a:r>
              <a:rPr lang="fr-FR" sz="800" dirty="0" err="1"/>
              <a:t>is</a:t>
            </a:r>
            <a:r>
              <a:rPr lang="fr-FR" sz="800" dirty="0"/>
              <a:t> Christmas </a:t>
            </a:r>
          </a:p>
          <a:p>
            <a:pPr algn="ctr"/>
            <a:r>
              <a:rPr lang="fr-FR" sz="800" dirty="0" err="1"/>
              <a:t>celebrated</a:t>
            </a:r>
            <a:r>
              <a:rPr lang="fr-FR" sz="800" dirty="0"/>
              <a:t> in France?</a:t>
            </a:r>
            <a:endParaRPr lang="en-US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55A9936-F5AB-4474-989E-AF471D12655C}"/>
              </a:ext>
            </a:extLst>
          </p:cNvPr>
          <p:cNvSpPr txBox="1"/>
          <p:nvPr/>
        </p:nvSpPr>
        <p:spPr>
          <a:xfrm>
            <a:off x="284242" y="15526719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do I </a:t>
            </a:r>
            <a:r>
              <a:rPr lang="fr-FR" sz="800" dirty="0" err="1"/>
              <a:t>enjoy</a:t>
            </a:r>
            <a:r>
              <a:rPr lang="fr-FR" sz="800" dirty="0"/>
              <a:t> at </a:t>
            </a:r>
            <a:r>
              <a:rPr lang="fr-FR" sz="800" dirty="0" err="1"/>
              <a:t>school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C5E8ACB-E421-43D7-82A4-2778B775C984}"/>
              </a:ext>
            </a:extLst>
          </p:cNvPr>
          <p:cNvCxnSpPr>
            <a:cxnSpLocks/>
          </p:cNvCxnSpPr>
          <p:nvPr/>
        </p:nvCxnSpPr>
        <p:spPr>
          <a:xfrm flipH="1">
            <a:off x="1081981" y="15415839"/>
            <a:ext cx="264472" cy="2294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033A4BE-1BA2-4948-8A3F-2D626F7AFF6A}"/>
              </a:ext>
            </a:extLst>
          </p:cNvPr>
          <p:cNvCxnSpPr>
            <a:cxnSpLocks/>
          </p:cNvCxnSpPr>
          <p:nvPr/>
        </p:nvCxnSpPr>
        <p:spPr>
          <a:xfrm flipH="1">
            <a:off x="878229" y="15073177"/>
            <a:ext cx="37292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3BEC10B4-62A8-436D-BBE7-AFF9CEC13585}"/>
              </a:ext>
            </a:extLst>
          </p:cNvPr>
          <p:cNvSpPr txBox="1"/>
          <p:nvPr/>
        </p:nvSpPr>
        <p:spPr>
          <a:xfrm>
            <a:off x="140291" y="14338116"/>
            <a:ext cx="893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the </a:t>
            </a:r>
            <a:r>
              <a:rPr lang="fr-FR" sz="800" dirty="0" err="1"/>
              <a:t>similarities</a:t>
            </a:r>
            <a:r>
              <a:rPr lang="fr-FR" sz="800" dirty="0"/>
              <a:t> and </a:t>
            </a:r>
            <a:r>
              <a:rPr lang="fr-FR" sz="800" dirty="0" err="1"/>
              <a:t>differences</a:t>
            </a:r>
            <a:r>
              <a:rPr lang="fr-FR" sz="800" dirty="0"/>
              <a:t> </a:t>
            </a:r>
            <a:r>
              <a:rPr lang="fr-FR" sz="800" dirty="0" err="1"/>
              <a:t>between</a:t>
            </a:r>
            <a:r>
              <a:rPr lang="fr-FR" sz="800" dirty="0"/>
              <a:t> French and British </a:t>
            </a:r>
            <a:r>
              <a:rPr lang="fr-FR" sz="800" dirty="0" err="1"/>
              <a:t>schools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30351AE-8CCF-4489-BA93-4C93382D3812}"/>
              </a:ext>
            </a:extLst>
          </p:cNvPr>
          <p:cNvSpPr txBox="1"/>
          <p:nvPr/>
        </p:nvSpPr>
        <p:spPr>
          <a:xfrm>
            <a:off x="1581285" y="16341490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talk about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school</a:t>
            </a:r>
            <a:r>
              <a:rPr lang="fr-FR" sz="800" dirty="0"/>
              <a:t> </a:t>
            </a:r>
            <a:r>
              <a:rPr lang="fr-FR" sz="800" dirty="0" err="1"/>
              <a:t>day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4DEC4B0-ACC0-46A3-800C-231DBB7810C5}"/>
              </a:ext>
            </a:extLst>
          </p:cNvPr>
          <p:cNvSpPr txBox="1"/>
          <p:nvPr/>
        </p:nvSpPr>
        <p:spPr>
          <a:xfrm>
            <a:off x="246810" y="13453908"/>
            <a:ext cx="89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Which</a:t>
            </a:r>
            <a:r>
              <a:rPr lang="fr-FR" sz="800" dirty="0"/>
              <a:t> sports and hobbies do </a:t>
            </a:r>
            <a:r>
              <a:rPr lang="fr-FR" sz="800" dirty="0" err="1"/>
              <a:t>you</a:t>
            </a:r>
            <a:r>
              <a:rPr lang="fr-FR" sz="800" dirty="0"/>
              <a:t> like and dislike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9B9CF10-2F3F-4D9D-B5BC-D5F6DEDB3240}"/>
              </a:ext>
            </a:extLst>
          </p:cNvPr>
          <p:cNvCxnSpPr>
            <a:cxnSpLocks/>
          </p:cNvCxnSpPr>
          <p:nvPr/>
        </p:nvCxnSpPr>
        <p:spPr>
          <a:xfrm>
            <a:off x="2027801" y="15784997"/>
            <a:ext cx="0" cy="4918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454D23D-2473-48E0-9C2A-CD1E963F8668}"/>
              </a:ext>
            </a:extLst>
          </p:cNvPr>
          <p:cNvCxnSpPr>
            <a:cxnSpLocks/>
          </p:cNvCxnSpPr>
          <p:nvPr/>
        </p:nvCxnSpPr>
        <p:spPr>
          <a:xfrm flipH="1">
            <a:off x="1099159" y="13773461"/>
            <a:ext cx="283187" cy="43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336D70-41B0-4647-A8EC-9C812D4F2D51}"/>
              </a:ext>
            </a:extLst>
          </p:cNvPr>
          <p:cNvCxnSpPr>
            <a:cxnSpLocks/>
          </p:cNvCxnSpPr>
          <p:nvPr/>
        </p:nvCxnSpPr>
        <p:spPr>
          <a:xfrm flipH="1" flipV="1">
            <a:off x="1520341" y="13340636"/>
            <a:ext cx="216072" cy="2684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8C0DB9A-068A-4A63-98D7-516F3FB581B7}"/>
              </a:ext>
            </a:extLst>
          </p:cNvPr>
          <p:cNvSpPr txBox="1"/>
          <p:nvPr/>
        </p:nvSpPr>
        <p:spPr>
          <a:xfrm>
            <a:off x="948606" y="12878494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like to go in </a:t>
            </a:r>
            <a:r>
              <a:rPr lang="fr-FR" sz="800" dirty="0" err="1"/>
              <a:t>town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CE9B720-C04C-443B-ABA9-26B59B69AAF0}"/>
              </a:ext>
            </a:extLst>
          </p:cNvPr>
          <p:cNvSpPr txBox="1"/>
          <p:nvPr/>
        </p:nvSpPr>
        <p:spPr>
          <a:xfrm>
            <a:off x="1872464" y="12665901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do last weekend?</a:t>
            </a:r>
            <a:endParaRPr lang="en-US" sz="800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B9F645C-783C-4EBB-9DCB-EA8ED9596918}"/>
              </a:ext>
            </a:extLst>
          </p:cNvPr>
          <p:cNvCxnSpPr>
            <a:cxnSpLocks/>
          </p:cNvCxnSpPr>
          <p:nvPr/>
        </p:nvCxnSpPr>
        <p:spPr>
          <a:xfrm flipH="1" flipV="1">
            <a:off x="2287694" y="13186933"/>
            <a:ext cx="3781" cy="3074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30D2029C-7621-4D00-B17A-F9A5E7D5266F}"/>
              </a:ext>
            </a:extLst>
          </p:cNvPr>
          <p:cNvSpPr txBox="1"/>
          <p:nvPr/>
        </p:nvSpPr>
        <p:spPr>
          <a:xfrm>
            <a:off x="3483137" y="12580431"/>
            <a:ext cx="8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order</a:t>
            </a:r>
            <a:r>
              <a:rPr lang="fr-FR" sz="800" dirty="0"/>
              <a:t> a drink and snack in a café?</a:t>
            </a:r>
            <a:endParaRPr lang="en-US" sz="8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B831BAB-7B78-42E0-A42E-147B8E01E629}"/>
              </a:ext>
            </a:extLst>
          </p:cNvPr>
          <p:cNvSpPr txBox="1"/>
          <p:nvPr/>
        </p:nvSpPr>
        <p:spPr>
          <a:xfrm>
            <a:off x="3156225" y="14021427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talk about </a:t>
            </a:r>
            <a:r>
              <a:rPr lang="fr-FR" sz="800" dirty="0" err="1"/>
              <a:t>our</a:t>
            </a:r>
            <a:r>
              <a:rPr lang="fr-FR" sz="800" dirty="0"/>
              <a:t> </a:t>
            </a:r>
            <a:r>
              <a:rPr lang="fr-FR" sz="800" dirty="0" err="1"/>
              <a:t>holiday</a:t>
            </a:r>
            <a:r>
              <a:rPr lang="fr-FR" sz="800" dirty="0"/>
              <a:t> plans?</a:t>
            </a:r>
            <a:endParaRPr lang="en-US" sz="800" dirty="0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3D5502E-372F-402C-A198-1F6D38346CF3}"/>
              </a:ext>
            </a:extLst>
          </p:cNvPr>
          <p:cNvCxnSpPr>
            <a:cxnSpLocks/>
          </p:cNvCxnSpPr>
          <p:nvPr/>
        </p:nvCxnSpPr>
        <p:spPr>
          <a:xfrm flipV="1">
            <a:off x="3572223" y="13671109"/>
            <a:ext cx="0" cy="4194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E258F12-17CC-4BFB-97B3-AA2E3163ED0D}"/>
              </a:ext>
            </a:extLst>
          </p:cNvPr>
          <p:cNvCxnSpPr>
            <a:cxnSpLocks/>
          </p:cNvCxnSpPr>
          <p:nvPr/>
        </p:nvCxnSpPr>
        <p:spPr>
          <a:xfrm flipH="1">
            <a:off x="3928094" y="13162724"/>
            <a:ext cx="10905" cy="4513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69E88AC9-D35D-4D23-B3DC-CF1D3C0B26AB}"/>
              </a:ext>
            </a:extLst>
          </p:cNvPr>
          <p:cNvSpPr txBox="1"/>
          <p:nvPr/>
        </p:nvSpPr>
        <p:spPr>
          <a:xfrm>
            <a:off x="5149042" y="14106594"/>
            <a:ext cx="8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the </a:t>
            </a:r>
            <a:r>
              <a:rPr lang="fr-FR" sz="800" dirty="0" err="1"/>
              <a:t>weather</a:t>
            </a:r>
            <a:r>
              <a:rPr lang="fr-FR" sz="800" dirty="0"/>
              <a:t> like?</a:t>
            </a:r>
            <a:endParaRPr lang="en-US" sz="8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FC1A90C-4CC5-4485-A223-3622E2C10759}"/>
              </a:ext>
            </a:extLst>
          </p:cNvPr>
          <p:cNvSpPr txBox="1"/>
          <p:nvPr/>
        </p:nvSpPr>
        <p:spPr>
          <a:xfrm>
            <a:off x="4578161" y="12727639"/>
            <a:ext cx="8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live and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house like?</a:t>
            </a:r>
            <a:endParaRPr lang="en-US" sz="800" dirty="0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50836A8-6A3E-4EB4-9535-6D62C6802527}"/>
              </a:ext>
            </a:extLst>
          </p:cNvPr>
          <p:cNvCxnSpPr>
            <a:cxnSpLocks/>
          </p:cNvCxnSpPr>
          <p:nvPr/>
        </p:nvCxnSpPr>
        <p:spPr>
          <a:xfrm flipH="1">
            <a:off x="5221336" y="13176762"/>
            <a:ext cx="1968" cy="3808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04D65A5-1B5B-4622-BDD1-4B3BB4366DF8}"/>
              </a:ext>
            </a:extLst>
          </p:cNvPr>
          <p:cNvCxnSpPr>
            <a:cxnSpLocks/>
          </p:cNvCxnSpPr>
          <p:nvPr/>
        </p:nvCxnSpPr>
        <p:spPr>
          <a:xfrm flipV="1">
            <a:off x="5578054" y="13629157"/>
            <a:ext cx="5411" cy="460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EE9249F3-42E5-47B5-AB18-21811F9DCA26}"/>
              </a:ext>
            </a:extLst>
          </p:cNvPr>
          <p:cNvSpPr txBox="1"/>
          <p:nvPr/>
        </p:nvSpPr>
        <p:spPr>
          <a:xfrm>
            <a:off x="2869663" y="10373736"/>
            <a:ext cx="8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are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going</a:t>
            </a:r>
            <a:r>
              <a:rPr lang="fr-FR" sz="800" dirty="0"/>
              <a:t> and </a:t>
            </a:r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going</a:t>
            </a:r>
            <a:r>
              <a:rPr lang="fr-FR" sz="800" dirty="0"/>
              <a:t> to wear?</a:t>
            </a:r>
            <a:endParaRPr lang="en-US" sz="8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93998CF-EAA3-4C79-B9E1-561E2F824949}"/>
              </a:ext>
            </a:extLst>
          </p:cNvPr>
          <p:cNvSpPr txBox="1"/>
          <p:nvPr/>
        </p:nvSpPr>
        <p:spPr>
          <a:xfrm>
            <a:off x="596657" y="11598592"/>
            <a:ext cx="69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do last weekend?</a:t>
            </a:r>
            <a:endParaRPr lang="en-US" sz="8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8697DFD-11B7-475C-AB9C-26D87BDDAB47}"/>
              </a:ext>
            </a:extLst>
          </p:cNvPr>
          <p:cNvSpPr txBox="1"/>
          <p:nvPr/>
        </p:nvSpPr>
        <p:spPr>
          <a:xfrm>
            <a:off x="8614416" y="11174857"/>
            <a:ext cx="8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books do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enjoy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DC87D99-A28F-41FF-8310-42F599ADC15D}"/>
              </a:ext>
            </a:extLst>
          </p:cNvPr>
          <p:cNvCxnSpPr>
            <a:cxnSpLocks/>
          </p:cNvCxnSpPr>
          <p:nvPr/>
        </p:nvCxnSpPr>
        <p:spPr>
          <a:xfrm flipV="1">
            <a:off x="8555429" y="11544591"/>
            <a:ext cx="277090" cy="2511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B0936D45-1079-4333-94E2-67966A6EFF63}"/>
              </a:ext>
            </a:extLst>
          </p:cNvPr>
          <p:cNvCxnSpPr>
            <a:cxnSpLocks/>
          </p:cNvCxnSpPr>
          <p:nvPr/>
        </p:nvCxnSpPr>
        <p:spPr>
          <a:xfrm>
            <a:off x="8568155" y="12119426"/>
            <a:ext cx="350113" cy="68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B1D7AB2-D610-4869-93B0-CBE5A7796848}"/>
              </a:ext>
            </a:extLst>
          </p:cNvPr>
          <p:cNvCxnSpPr>
            <a:cxnSpLocks/>
          </p:cNvCxnSpPr>
          <p:nvPr/>
        </p:nvCxnSpPr>
        <p:spPr>
          <a:xfrm>
            <a:off x="7283360" y="13815163"/>
            <a:ext cx="8137" cy="3821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C96F1E75-7F7B-4B56-A1D2-957C46C300B8}"/>
              </a:ext>
            </a:extLst>
          </p:cNvPr>
          <p:cNvCxnSpPr>
            <a:cxnSpLocks/>
          </p:cNvCxnSpPr>
          <p:nvPr/>
        </p:nvCxnSpPr>
        <p:spPr>
          <a:xfrm>
            <a:off x="8507582" y="13309981"/>
            <a:ext cx="335313" cy="1984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56AD51C0-00ED-45A9-B6D0-F111CFA77360}"/>
              </a:ext>
            </a:extLst>
          </p:cNvPr>
          <p:cNvSpPr txBox="1"/>
          <p:nvPr/>
        </p:nvSpPr>
        <p:spPr>
          <a:xfrm>
            <a:off x="6709823" y="14228685"/>
            <a:ext cx="10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introduce</a:t>
            </a:r>
            <a:r>
              <a:rPr lang="fr-FR" sz="800" dirty="0"/>
              <a:t> </a:t>
            </a:r>
            <a:r>
              <a:rPr lang="fr-FR" sz="800" dirty="0" err="1"/>
              <a:t>myself</a:t>
            </a:r>
            <a:r>
              <a:rPr lang="fr-FR" sz="800" dirty="0"/>
              <a:t> and </a:t>
            </a:r>
            <a:r>
              <a:rPr lang="fr-FR" sz="800" dirty="0" err="1"/>
              <a:t>my</a:t>
            </a:r>
            <a:r>
              <a:rPr lang="fr-FR" sz="800" dirty="0"/>
              <a:t> likes and dislikes?</a:t>
            </a:r>
            <a:endParaRPr lang="en-US" sz="8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16BBE57-BA2F-43B1-9867-16182E313EBF}"/>
              </a:ext>
            </a:extLst>
          </p:cNvPr>
          <p:cNvSpPr txBox="1"/>
          <p:nvPr/>
        </p:nvSpPr>
        <p:spPr>
          <a:xfrm>
            <a:off x="6942002" y="11802258"/>
            <a:ext cx="9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go and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visit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51244CF-9533-4D3C-9D8F-75C15A1922E0}"/>
              </a:ext>
            </a:extLst>
          </p:cNvPr>
          <p:cNvSpPr txBox="1"/>
          <p:nvPr/>
        </p:nvSpPr>
        <p:spPr>
          <a:xfrm>
            <a:off x="4837869" y="9756516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cope</a:t>
            </a:r>
            <a:r>
              <a:rPr lang="fr-FR" sz="800" dirty="0"/>
              <a:t> at the </a:t>
            </a:r>
            <a:r>
              <a:rPr lang="fr-FR" sz="800" dirty="0" err="1"/>
              <a:t>doctors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C7DAEC3-2D66-441B-ACD1-49B7941812D6}"/>
              </a:ext>
            </a:extLst>
          </p:cNvPr>
          <p:cNvCxnSpPr>
            <a:cxnSpLocks/>
          </p:cNvCxnSpPr>
          <p:nvPr/>
        </p:nvCxnSpPr>
        <p:spPr>
          <a:xfrm>
            <a:off x="7865460" y="11055868"/>
            <a:ext cx="829" cy="3945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541C9CD-2190-4609-B049-288CFA647D93}"/>
              </a:ext>
            </a:extLst>
          </p:cNvPr>
          <p:cNvCxnSpPr>
            <a:cxnSpLocks/>
          </p:cNvCxnSpPr>
          <p:nvPr/>
        </p:nvCxnSpPr>
        <p:spPr>
          <a:xfrm flipH="1" flipV="1">
            <a:off x="7479543" y="11552919"/>
            <a:ext cx="1829" cy="28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DC2282DF-EC45-4C88-9B8F-45F58068D1A6}"/>
              </a:ext>
            </a:extLst>
          </p:cNvPr>
          <p:cNvCxnSpPr>
            <a:cxnSpLocks/>
          </p:cNvCxnSpPr>
          <p:nvPr/>
        </p:nvCxnSpPr>
        <p:spPr>
          <a:xfrm flipH="1">
            <a:off x="8323023" y="11151803"/>
            <a:ext cx="237236" cy="3539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8295B4DC-7E7B-4700-A0B9-5462DD1CF3F8}"/>
              </a:ext>
            </a:extLst>
          </p:cNvPr>
          <p:cNvSpPr txBox="1"/>
          <p:nvPr/>
        </p:nvSpPr>
        <p:spPr>
          <a:xfrm>
            <a:off x="3543669" y="11835275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like to do </a:t>
            </a:r>
            <a:r>
              <a:rPr lang="fr-FR" sz="800" dirty="0" err="1"/>
              <a:t>with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friends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DB91703-FA5D-4A15-B9C9-D322D16B9D91}"/>
              </a:ext>
            </a:extLst>
          </p:cNvPr>
          <p:cNvSpPr txBox="1"/>
          <p:nvPr/>
        </p:nvSpPr>
        <p:spPr>
          <a:xfrm>
            <a:off x="5847154" y="11828294"/>
            <a:ext cx="990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Noël en France</a:t>
            </a:r>
            <a:endParaRPr lang="en-US" sz="800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D9222F8-CB9F-4921-979D-7C57B306EE28}"/>
              </a:ext>
            </a:extLst>
          </p:cNvPr>
          <p:cNvSpPr txBox="1"/>
          <p:nvPr/>
        </p:nvSpPr>
        <p:spPr>
          <a:xfrm>
            <a:off x="8861267" y="13077548"/>
            <a:ext cx="6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films have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watched</a:t>
            </a:r>
            <a:r>
              <a:rPr lang="fr-FR" sz="800" dirty="0"/>
              <a:t> </a:t>
            </a:r>
            <a:r>
              <a:rPr lang="fr-FR" sz="800" dirty="0" err="1"/>
              <a:t>recently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7AF82C3-605D-41D8-AFDF-17D2387C9A27}"/>
              </a:ext>
            </a:extLst>
          </p:cNvPr>
          <p:cNvSpPr txBox="1"/>
          <p:nvPr/>
        </p:nvSpPr>
        <p:spPr>
          <a:xfrm>
            <a:off x="8879014" y="11695442"/>
            <a:ext cx="66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do online on </a:t>
            </a:r>
            <a:r>
              <a:rPr lang="fr-FR" sz="800" dirty="0" err="1"/>
              <a:t>your</a:t>
            </a:r>
            <a:r>
              <a:rPr lang="fr-FR" sz="800" dirty="0"/>
              <a:t> phone?</a:t>
            </a:r>
            <a:endParaRPr lang="en-US" sz="8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C6825BD-D51E-4341-B695-8D54EECE74CC}"/>
              </a:ext>
            </a:extLst>
          </p:cNvPr>
          <p:cNvSpPr txBox="1"/>
          <p:nvPr/>
        </p:nvSpPr>
        <p:spPr>
          <a:xfrm>
            <a:off x="7491216" y="10712600"/>
            <a:ext cx="8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can </a:t>
            </a:r>
            <a:r>
              <a:rPr lang="fr-FR" sz="800" dirty="0" err="1"/>
              <a:t>you</a:t>
            </a:r>
            <a:r>
              <a:rPr lang="fr-FR" sz="800" dirty="0"/>
              <a:t> do in Paris?</a:t>
            </a:r>
            <a:endParaRPr lang="en-US" sz="800" dirty="0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39F327E-9E78-48CB-B272-AB0FC3D3B8E4}"/>
              </a:ext>
            </a:extLst>
          </p:cNvPr>
          <p:cNvCxnSpPr>
            <a:cxnSpLocks/>
          </p:cNvCxnSpPr>
          <p:nvPr/>
        </p:nvCxnSpPr>
        <p:spPr>
          <a:xfrm>
            <a:off x="6435750" y="11003228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92273C5-D231-4BEB-9FF3-72671BC004A3}"/>
              </a:ext>
            </a:extLst>
          </p:cNvPr>
          <p:cNvCxnSpPr>
            <a:cxnSpLocks/>
          </p:cNvCxnSpPr>
          <p:nvPr/>
        </p:nvCxnSpPr>
        <p:spPr>
          <a:xfrm flipH="1" flipV="1">
            <a:off x="6278212" y="11534025"/>
            <a:ext cx="1829" cy="28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CFFAF63E-FB50-4972-848A-C1841082D6CD}"/>
              </a:ext>
            </a:extLst>
          </p:cNvPr>
          <p:cNvSpPr txBox="1"/>
          <p:nvPr/>
        </p:nvSpPr>
        <p:spPr>
          <a:xfrm>
            <a:off x="4110999" y="10530902"/>
            <a:ext cx="101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music do </a:t>
            </a:r>
            <a:r>
              <a:rPr lang="fr-FR" sz="800" dirty="0" err="1"/>
              <a:t>you</a:t>
            </a:r>
            <a:r>
              <a:rPr lang="fr-FR" sz="800" dirty="0"/>
              <a:t> like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0B7031E-52A6-4E47-ADEE-043C113C9263}"/>
              </a:ext>
            </a:extLst>
          </p:cNvPr>
          <p:cNvSpPr txBox="1"/>
          <p:nvPr/>
        </p:nvSpPr>
        <p:spPr>
          <a:xfrm>
            <a:off x="1345372" y="11929091"/>
            <a:ext cx="101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Who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favourite</a:t>
            </a:r>
            <a:r>
              <a:rPr lang="fr-FR" sz="800" dirty="0"/>
              <a:t> singer?</a:t>
            </a:r>
            <a:endParaRPr lang="en-US" sz="800" dirty="0"/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3A2761E0-D61D-4318-B395-3A89838ACD4F}"/>
              </a:ext>
            </a:extLst>
          </p:cNvPr>
          <p:cNvCxnSpPr>
            <a:cxnSpLocks/>
          </p:cNvCxnSpPr>
          <p:nvPr/>
        </p:nvCxnSpPr>
        <p:spPr>
          <a:xfrm flipH="1" flipV="1">
            <a:off x="2182445" y="11706319"/>
            <a:ext cx="20013" cy="2372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7B72600-21AD-496E-A835-680E1F2D322D}"/>
              </a:ext>
            </a:extLst>
          </p:cNvPr>
          <p:cNvCxnSpPr>
            <a:cxnSpLocks/>
          </p:cNvCxnSpPr>
          <p:nvPr/>
        </p:nvCxnSpPr>
        <p:spPr>
          <a:xfrm>
            <a:off x="820915" y="10115099"/>
            <a:ext cx="309039" cy="2485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DCBBD52C-0FC8-4216-A81E-D0E7AB35ACE3}"/>
              </a:ext>
            </a:extLst>
          </p:cNvPr>
          <p:cNvSpPr txBox="1"/>
          <p:nvPr/>
        </p:nvSpPr>
        <p:spPr>
          <a:xfrm>
            <a:off x="5268630" y="12721939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ask</a:t>
            </a:r>
            <a:r>
              <a:rPr lang="fr-FR" sz="800" dirty="0"/>
              <a:t> for and </a:t>
            </a:r>
            <a:r>
              <a:rPr lang="fr-FR" sz="800" dirty="0" err="1"/>
              <a:t>give</a:t>
            </a:r>
            <a:r>
              <a:rPr lang="fr-FR" sz="800" dirty="0"/>
              <a:t> directions?</a:t>
            </a:r>
            <a:endParaRPr lang="en-US" sz="8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0C08B85-7020-4786-BC2A-35678F08DD40}"/>
              </a:ext>
            </a:extLst>
          </p:cNvPr>
          <p:cNvSpPr txBox="1"/>
          <p:nvPr/>
        </p:nvSpPr>
        <p:spPr>
          <a:xfrm>
            <a:off x="6031280" y="10392469"/>
            <a:ext cx="76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understand</a:t>
            </a:r>
            <a:r>
              <a:rPr lang="fr-FR" sz="800" dirty="0"/>
              <a:t> </a:t>
            </a:r>
            <a:r>
              <a:rPr lang="fr-FR" sz="800" dirty="0" err="1"/>
              <a:t>tourist</a:t>
            </a:r>
            <a:r>
              <a:rPr lang="fr-FR" sz="800" dirty="0"/>
              <a:t> information?</a:t>
            </a:r>
            <a:endParaRPr lang="en-US" sz="8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D0714EC-AB18-4689-9DFC-80DA733434C2}"/>
              </a:ext>
            </a:extLst>
          </p:cNvPr>
          <p:cNvSpPr txBox="1"/>
          <p:nvPr/>
        </p:nvSpPr>
        <p:spPr>
          <a:xfrm>
            <a:off x="61465" y="9701271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go shopping for </a:t>
            </a:r>
            <a:r>
              <a:rPr lang="fr-FR" sz="800" dirty="0" err="1"/>
              <a:t>food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B00678DE-DEED-41A0-BE04-5C16C83E67F1}"/>
              </a:ext>
            </a:extLst>
          </p:cNvPr>
          <p:cNvCxnSpPr>
            <a:cxnSpLocks/>
          </p:cNvCxnSpPr>
          <p:nvPr/>
        </p:nvCxnSpPr>
        <p:spPr>
          <a:xfrm flipV="1">
            <a:off x="1254946" y="11229129"/>
            <a:ext cx="147903" cy="4745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3F0FC1CA-E70A-4D8C-9C3F-333A48AA3CFF}"/>
              </a:ext>
            </a:extLst>
          </p:cNvPr>
          <p:cNvCxnSpPr>
            <a:cxnSpLocks/>
          </p:cNvCxnSpPr>
          <p:nvPr/>
        </p:nvCxnSpPr>
        <p:spPr>
          <a:xfrm>
            <a:off x="5792252" y="13202655"/>
            <a:ext cx="5406" cy="2916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89DDF802-9946-4372-975B-ACB1C0DC7440}"/>
              </a:ext>
            </a:extLst>
          </p:cNvPr>
          <p:cNvCxnSpPr>
            <a:cxnSpLocks/>
          </p:cNvCxnSpPr>
          <p:nvPr/>
        </p:nvCxnSpPr>
        <p:spPr>
          <a:xfrm>
            <a:off x="2610651" y="8828644"/>
            <a:ext cx="3809" cy="3635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7" name="Picture 456">
            <a:extLst>
              <a:ext uri="{FF2B5EF4-FFF2-40B4-BE49-F238E27FC236}">
                <a16:creationId xmlns:a16="http://schemas.microsoft.com/office/drawing/2014/main" id="{A388B6AB-E64C-474C-B824-2DE0DB4AB10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74152" y="12710855"/>
            <a:ext cx="754103" cy="754103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373B2D9E-8358-4A21-9947-93A8776EF31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49183" y="14562794"/>
            <a:ext cx="471119" cy="445902"/>
          </a:xfrm>
          <a:prstGeom prst="rect">
            <a:avLst/>
          </a:prstGeom>
        </p:spPr>
      </p:pic>
      <p:pic>
        <p:nvPicPr>
          <p:cNvPr id="459" name="Picture 458">
            <a:extLst>
              <a:ext uri="{FF2B5EF4-FFF2-40B4-BE49-F238E27FC236}">
                <a16:creationId xmlns:a16="http://schemas.microsoft.com/office/drawing/2014/main" id="{668E7901-FF31-41C5-B6E1-69B27D5CBE1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flipH="1">
            <a:off x="3482039" y="16601497"/>
            <a:ext cx="540371" cy="366185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EE9E7646-48C4-4E2A-81D4-2314AEEDD58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948742" y="14328824"/>
            <a:ext cx="438152" cy="438152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BFA74D1E-1EAC-4FEC-AFBB-F419B8175C85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" t="14914" r="-44859" b="18474"/>
          <a:stretch/>
        </p:blipFill>
        <p:spPr>
          <a:xfrm>
            <a:off x="5625667" y="9714749"/>
            <a:ext cx="796538" cy="567265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16FA9175-9F37-4C95-97C5-E2F6740121D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327271" y="9853381"/>
            <a:ext cx="571549" cy="571549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B7C83EFC-3019-49CA-809D-73E13865972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561925" y="12316030"/>
            <a:ext cx="435067" cy="435067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D3785712-467B-4535-9D48-4991D8516E2A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19022" b="17543"/>
          <a:stretch/>
        </p:blipFill>
        <p:spPr>
          <a:xfrm>
            <a:off x="6208728" y="9970861"/>
            <a:ext cx="854959" cy="464964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69DC761D-B396-4FB2-A8BC-DABDD927FBA6}"/>
              </a:ext>
            </a:extLst>
          </p:cNvPr>
          <p:cNvSpPr txBox="1"/>
          <p:nvPr/>
        </p:nvSpPr>
        <p:spPr>
          <a:xfrm>
            <a:off x="5471968" y="8527221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sports do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enjoy</a:t>
            </a:r>
            <a:r>
              <a:rPr lang="fr-FR" sz="800" dirty="0"/>
              <a:t> to </a:t>
            </a:r>
            <a:r>
              <a:rPr lang="fr-FR" sz="800" dirty="0" err="1"/>
              <a:t>stay</a:t>
            </a:r>
            <a:r>
              <a:rPr lang="fr-FR" sz="800" dirty="0"/>
              <a:t> fit?</a:t>
            </a:r>
            <a:endParaRPr lang="en-US" sz="800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8302B753-09DA-459A-9BAA-37F57799E450}"/>
              </a:ext>
            </a:extLst>
          </p:cNvPr>
          <p:cNvSpPr txBox="1"/>
          <p:nvPr/>
        </p:nvSpPr>
        <p:spPr>
          <a:xfrm>
            <a:off x="8807306" y="6968046"/>
            <a:ext cx="76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your</a:t>
            </a:r>
            <a:r>
              <a:rPr lang="fr-FR" sz="800" dirty="0"/>
              <a:t> future plans and ambitions?</a:t>
            </a:r>
            <a:endParaRPr lang="en-US" sz="800" dirty="0"/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FBA3FF81-2EF1-4987-884B-CD3756867FF4}"/>
              </a:ext>
            </a:extLst>
          </p:cNvPr>
          <p:cNvCxnSpPr>
            <a:cxnSpLocks/>
          </p:cNvCxnSpPr>
          <p:nvPr/>
        </p:nvCxnSpPr>
        <p:spPr>
          <a:xfrm>
            <a:off x="6090165" y="8887230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051CCFC6-C8E5-4A79-9126-805D219A016F}"/>
              </a:ext>
            </a:extLst>
          </p:cNvPr>
          <p:cNvCxnSpPr>
            <a:cxnSpLocks/>
          </p:cNvCxnSpPr>
          <p:nvPr/>
        </p:nvCxnSpPr>
        <p:spPr>
          <a:xfrm>
            <a:off x="7702373" y="8887230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4FF045D4-C3CC-4385-BCBE-C058B6BC6E21}"/>
              </a:ext>
            </a:extLst>
          </p:cNvPr>
          <p:cNvCxnSpPr>
            <a:cxnSpLocks/>
          </p:cNvCxnSpPr>
          <p:nvPr/>
        </p:nvCxnSpPr>
        <p:spPr>
          <a:xfrm flipV="1">
            <a:off x="5376680" y="9442429"/>
            <a:ext cx="0" cy="3022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44966C43-5D6F-4365-A607-EC8700E4E8B5}"/>
              </a:ext>
            </a:extLst>
          </p:cNvPr>
          <p:cNvSpPr txBox="1"/>
          <p:nvPr/>
        </p:nvSpPr>
        <p:spPr>
          <a:xfrm>
            <a:off x="8974618" y="7707944"/>
            <a:ext cx="530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my</a:t>
            </a:r>
            <a:r>
              <a:rPr lang="fr-FR" sz="800" dirty="0"/>
              <a:t> plans to </a:t>
            </a:r>
            <a:r>
              <a:rPr lang="fr-FR" sz="800" dirty="0" err="1"/>
              <a:t>get</a:t>
            </a:r>
            <a:r>
              <a:rPr lang="fr-FR" sz="800" dirty="0"/>
              <a:t> fit?</a:t>
            </a:r>
            <a:endParaRPr lang="en-US" sz="800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B2995A0-EE04-48DD-9DD3-BD92590CB738}"/>
              </a:ext>
            </a:extLst>
          </p:cNvPr>
          <p:cNvSpPr txBox="1"/>
          <p:nvPr/>
        </p:nvSpPr>
        <p:spPr>
          <a:xfrm>
            <a:off x="8431077" y="9342796"/>
            <a:ext cx="103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Do </a:t>
            </a:r>
            <a:r>
              <a:rPr lang="fr-FR" sz="800" dirty="0" err="1"/>
              <a:t>you</a:t>
            </a:r>
            <a:r>
              <a:rPr lang="fr-FR" sz="800" dirty="0"/>
              <a:t> lead a </a:t>
            </a:r>
            <a:r>
              <a:rPr lang="fr-FR" sz="800" dirty="0" err="1"/>
              <a:t>healthy</a:t>
            </a:r>
            <a:r>
              <a:rPr lang="fr-FR" sz="800" dirty="0"/>
              <a:t> or </a:t>
            </a:r>
            <a:r>
              <a:rPr lang="fr-FR" sz="800" dirty="0" err="1"/>
              <a:t>unhealthy</a:t>
            </a:r>
            <a:r>
              <a:rPr lang="fr-FR" sz="800" dirty="0"/>
              <a:t> lifestyle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E3E7E427-6F1D-4E96-994E-94F1D07E3C00}"/>
              </a:ext>
            </a:extLst>
          </p:cNvPr>
          <p:cNvSpPr txBox="1"/>
          <p:nvPr/>
        </p:nvSpPr>
        <p:spPr>
          <a:xfrm>
            <a:off x="7165539" y="8327063"/>
            <a:ext cx="103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the </a:t>
            </a:r>
            <a:r>
              <a:rPr lang="fr-FR" sz="800" dirty="0" err="1"/>
              <a:t>most</a:t>
            </a:r>
            <a:r>
              <a:rPr lang="fr-FR" sz="800" dirty="0"/>
              <a:t> </a:t>
            </a:r>
            <a:r>
              <a:rPr lang="fr-FR" sz="800" dirty="0" err="1"/>
              <a:t>serious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 issues </a:t>
            </a:r>
            <a:r>
              <a:rPr lang="fr-FR" sz="800" dirty="0" err="1"/>
              <a:t>affecting</a:t>
            </a:r>
            <a:r>
              <a:rPr lang="fr-FR" sz="800" dirty="0"/>
              <a:t> teenagers?</a:t>
            </a:r>
            <a:endParaRPr lang="en-US" sz="800" dirty="0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9C09E6E7-436F-451F-AE59-032123449940}"/>
              </a:ext>
            </a:extLst>
          </p:cNvPr>
          <p:cNvCxnSpPr>
            <a:cxnSpLocks/>
          </p:cNvCxnSpPr>
          <p:nvPr/>
        </p:nvCxnSpPr>
        <p:spPr>
          <a:xfrm>
            <a:off x="8675238" y="7931853"/>
            <a:ext cx="31520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9719A2C-1CEF-483B-8B6F-27787D8C9800}"/>
              </a:ext>
            </a:extLst>
          </p:cNvPr>
          <p:cNvCxnSpPr>
            <a:cxnSpLocks/>
          </p:cNvCxnSpPr>
          <p:nvPr/>
        </p:nvCxnSpPr>
        <p:spPr>
          <a:xfrm flipV="1">
            <a:off x="8547661" y="7230376"/>
            <a:ext cx="312162" cy="953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C1CD454-9370-4109-A008-AE381AAD8B8B}"/>
              </a:ext>
            </a:extLst>
          </p:cNvPr>
          <p:cNvCxnSpPr>
            <a:cxnSpLocks/>
          </p:cNvCxnSpPr>
          <p:nvPr/>
        </p:nvCxnSpPr>
        <p:spPr>
          <a:xfrm>
            <a:off x="7063687" y="6678749"/>
            <a:ext cx="0" cy="438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ED57A845-B1A6-4AB6-9A81-DEE043900F32}"/>
              </a:ext>
            </a:extLst>
          </p:cNvPr>
          <p:cNvSpPr txBox="1"/>
          <p:nvPr/>
        </p:nvSpPr>
        <p:spPr>
          <a:xfrm>
            <a:off x="5539578" y="6283639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cope</a:t>
            </a:r>
            <a:r>
              <a:rPr lang="fr-FR" sz="800" dirty="0"/>
              <a:t> </a:t>
            </a:r>
            <a:r>
              <a:rPr lang="fr-FR" sz="800" dirty="0" err="1"/>
              <a:t>with</a:t>
            </a:r>
            <a:r>
              <a:rPr lang="fr-FR" sz="800" dirty="0"/>
              <a:t> </a:t>
            </a:r>
            <a:r>
              <a:rPr lang="fr-FR" sz="800" dirty="0" err="1"/>
              <a:t>problems</a:t>
            </a:r>
            <a:r>
              <a:rPr lang="fr-FR" sz="800" dirty="0"/>
              <a:t> on </a:t>
            </a:r>
            <a:r>
              <a:rPr lang="fr-FR" sz="800" dirty="0" err="1"/>
              <a:t>holiday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8B01A288-721E-4468-A4F2-9E01D62DADF1}"/>
              </a:ext>
            </a:extLst>
          </p:cNvPr>
          <p:cNvSpPr txBox="1"/>
          <p:nvPr/>
        </p:nvSpPr>
        <p:spPr>
          <a:xfrm>
            <a:off x="4813164" y="6125629"/>
            <a:ext cx="71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dream</a:t>
            </a:r>
            <a:r>
              <a:rPr lang="fr-FR" sz="800" dirty="0"/>
              <a:t> </a:t>
            </a:r>
            <a:r>
              <a:rPr lang="fr-FR" sz="800" dirty="0" err="1"/>
              <a:t>holiday</a:t>
            </a:r>
            <a:r>
              <a:rPr lang="fr-FR" sz="800" dirty="0"/>
              <a:t>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BA719F68-7E65-4C68-910A-15F7365F280E}"/>
              </a:ext>
            </a:extLst>
          </p:cNvPr>
          <p:cNvSpPr txBox="1"/>
          <p:nvPr/>
        </p:nvSpPr>
        <p:spPr>
          <a:xfrm>
            <a:off x="2369846" y="6200112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give</a:t>
            </a:r>
            <a:r>
              <a:rPr lang="fr-FR" sz="800" dirty="0"/>
              <a:t> a film </a:t>
            </a:r>
            <a:r>
              <a:rPr lang="fr-FR" sz="800" dirty="0" err="1"/>
              <a:t>review</a:t>
            </a:r>
            <a:r>
              <a:rPr lang="fr-FR" sz="800" dirty="0"/>
              <a:t> of a </a:t>
            </a:r>
            <a:r>
              <a:rPr lang="fr-FR" sz="800" dirty="0" err="1"/>
              <a:t>foreign</a:t>
            </a:r>
            <a:r>
              <a:rPr lang="fr-FR" sz="800" dirty="0"/>
              <a:t> film?</a:t>
            </a:r>
            <a:endParaRPr lang="en-US" sz="800" dirty="0"/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DA204FB8-A099-4315-9D73-AD64DB392DAA}"/>
              </a:ext>
            </a:extLst>
          </p:cNvPr>
          <p:cNvCxnSpPr>
            <a:cxnSpLocks/>
          </p:cNvCxnSpPr>
          <p:nvPr/>
        </p:nvCxnSpPr>
        <p:spPr>
          <a:xfrm>
            <a:off x="4901184" y="6693408"/>
            <a:ext cx="222670" cy="4647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7978C1C-AA78-4843-9FB4-4E0737F02D69}"/>
              </a:ext>
            </a:extLst>
          </p:cNvPr>
          <p:cNvCxnSpPr>
            <a:cxnSpLocks/>
          </p:cNvCxnSpPr>
          <p:nvPr/>
        </p:nvCxnSpPr>
        <p:spPr>
          <a:xfrm>
            <a:off x="3767717" y="6754082"/>
            <a:ext cx="0" cy="4498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9BAE019D-50F9-4B9C-A31B-4DC9695D7D01}"/>
              </a:ext>
            </a:extLst>
          </p:cNvPr>
          <p:cNvSpPr txBox="1"/>
          <p:nvPr/>
        </p:nvSpPr>
        <p:spPr>
          <a:xfrm>
            <a:off x="1779092" y="5397515"/>
            <a:ext cx="101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makes</a:t>
            </a:r>
            <a:r>
              <a:rPr lang="fr-FR" sz="800" dirty="0"/>
              <a:t> a good </a:t>
            </a:r>
            <a:r>
              <a:rPr lang="fr-FR" sz="800" dirty="0" err="1"/>
              <a:t>friend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E98CB3FB-DC57-46B8-B5BF-9DA4349C6536}"/>
              </a:ext>
            </a:extLst>
          </p:cNvPr>
          <p:cNvCxnSpPr>
            <a:cxnSpLocks/>
          </p:cNvCxnSpPr>
          <p:nvPr/>
        </p:nvCxnSpPr>
        <p:spPr>
          <a:xfrm flipH="1">
            <a:off x="1642583" y="5566792"/>
            <a:ext cx="27301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DC8C1255-28D3-4441-913E-8EA800F6BB7C}"/>
              </a:ext>
            </a:extLst>
          </p:cNvPr>
          <p:cNvCxnSpPr>
            <a:cxnSpLocks/>
          </p:cNvCxnSpPr>
          <p:nvPr/>
        </p:nvCxnSpPr>
        <p:spPr>
          <a:xfrm>
            <a:off x="1814980" y="4559194"/>
            <a:ext cx="108553" cy="2650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503AA24-1C4F-4C9B-BD53-A8AEA58D2D41}"/>
              </a:ext>
            </a:extLst>
          </p:cNvPr>
          <p:cNvSpPr txBox="1"/>
          <p:nvPr/>
        </p:nvSpPr>
        <p:spPr>
          <a:xfrm>
            <a:off x="1132547" y="4093375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views</a:t>
            </a:r>
            <a:r>
              <a:rPr lang="fr-FR" sz="800" dirty="0"/>
              <a:t> on </a:t>
            </a:r>
            <a:r>
              <a:rPr lang="fr-FR" sz="800" dirty="0" err="1"/>
              <a:t>marriage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758A7DC-A801-4E17-AED8-B7FCCF168948}"/>
              </a:ext>
            </a:extLst>
          </p:cNvPr>
          <p:cNvSpPr txBox="1"/>
          <p:nvPr/>
        </p:nvSpPr>
        <p:spPr>
          <a:xfrm>
            <a:off x="2964789" y="4266270"/>
            <a:ext cx="12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</a:t>
            </a:r>
            <a:r>
              <a:rPr lang="fr-FR" sz="800" dirty="0" err="1"/>
              <a:t>did</a:t>
            </a:r>
            <a:r>
              <a:rPr lang="fr-FR" sz="800" dirty="0"/>
              <a:t> I </a:t>
            </a:r>
            <a:r>
              <a:rPr lang="fr-FR" sz="800" dirty="0" err="1"/>
              <a:t>celebrate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last </a:t>
            </a:r>
            <a:r>
              <a:rPr lang="fr-FR" sz="800" dirty="0" err="1"/>
              <a:t>birthday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442A208-0873-4915-9C32-83D2228D2C22}"/>
              </a:ext>
            </a:extLst>
          </p:cNvPr>
          <p:cNvCxnSpPr>
            <a:cxnSpLocks/>
          </p:cNvCxnSpPr>
          <p:nvPr/>
        </p:nvCxnSpPr>
        <p:spPr>
          <a:xfrm>
            <a:off x="3526385" y="4636885"/>
            <a:ext cx="0" cy="4136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BC70388F-A98E-4E96-B9FA-333CC722B2CE}"/>
              </a:ext>
            </a:extLst>
          </p:cNvPr>
          <p:cNvCxnSpPr>
            <a:cxnSpLocks/>
          </p:cNvCxnSpPr>
          <p:nvPr/>
        </p:nvCxnSpPr>
        <p:spPr>
          <a:xfrm flipV="1">
            <a:off x="4049257" y="5098550"/>
            <a:ext cx="0" cy="3605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F1516CC3-8CF9-4CFA-8001-EECF94FC6EEB}"/>
              </a:ext>
            </a:extLst>
          </p:cNvPr>
          <p:cNvCxnSpPr>
            <a:cxnSpLocks/>
          </p:cNvCxnSpPr>
          <p:nvPr/>
        </p:nvCxnSpPr>
        <p:spPr>
          <a:xfrm flipV="1">
            <a:off x="5232092" y="5114045"/>
            <a:ext cx="0" cy="3468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583E20CA-3D01-42C1-95B0-FFAC2D056667}"/>
              </a:ext>
            </a:extLst>
          </p:cNvPr>
          <p:cNvCxnSpPr>
            <a:cxnSpLocks/>
          </p:cNvCxnSpPr>
          <p:nvPr/>
        </p:nvCxnSpPr>
        <p:spPr>
          <a:xfrm flipV="1">
            <a:off x="6725528" y="4955041"/>
            <a:ext cx="0" cy="442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68D75645-4E80-48DA-ACFF-4CC55CE5BB99}"/>
              </a:ext>
            </a:extLst>
          </p:cNvPr>
          <p:cNvSpPr txBox="1"/>
          <p:nvPr/>
        </p:nvSpPr>
        <p:spPr>
          <a:xfrm>
            <a:off x="3350219" y="5423884"/>
            <a:ext cx="1403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favourite</a:t>
            </a:r>
            <a:r>
              <a:rPr lang="fr-FR" sz="800" dirty="0"/>
              <a:t> </a:t>
            </a:r>
            <a:r>
              <a:rPr lang="fr-FR" sz="800" dirty="0" err="1"/>
              <a:t>family</a:t>
            </a:r>
            <a:r>
              <a:rPr lang="fr-FR" sz="800" dirty="0"/>
              <a:t> </a:t>
            </a:r>
            <a:r>
              <a:rPr lang="fr-FR" sz="800" dirty="0" err="1"/>
              <a:t>occassion</a:t>
            </a:r>
            <a:r>
              <a:rPr lang="fr-FR" sz="800" dirty="0"/>
              <a:t>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6D14662-076C-4BE1-B705-DA6D7C75FFD0}"/>
              </a:ext>
            </a:extLst>
          </p:cNvPr>
          <p:cNvSpPr txBox="1"/>
          <p:nvPr/>
        </p:nvSpPr>
        <p:spPr>
          <a:xfrm>
            <a:off x="5994828" y="5462605"/>
            <a:ext cx="9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the </a:t>
            </a:r>
            <a:r>
              <a:rPr lang="fr-FR" sz="800" dirty="0" err="1"/>
              <a:t>problems</a:t>
            </a:r>
            <a:r>
              <a:rPr lang="fr-FR" sz="800" dirty="0"/>
              <a:t> in </a:t>
            </a:r>
            <a:r>
              <a:rPr lang="fr-FR" sz="800" dirty="0" err="1"/>
              <a:t>your</a:t>
            </a:r>
            <a:r>
              <a:rPr lang="fr-FR" sz="800" dirty="0"/>
              <a:t> local area?</a:t>
            </a:r>
            <a:endParaRPr lang="en-US" sz="8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F2ABCF9-1A86-4D19-BFEC-1EE0B3A18BED}"/>
              </a:ext>
            </a:extLst>
          </p:cNvPr>
          <p:cNvSpPr txBox="1"/>
          <p:nvPr/>
        </p:nvSpPr>
        <p:spPr>
          <a:xfrm>
            <a:off x="4904620" y="5405505"/>
            <a:ext cx="92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</a:t>
            </a:r>
            <a:r>
              <a:rPr lang="fr-FR" sz="800" dirty="0" err="1"/>
              <a:t>would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advertise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region</a:t>
            </a:r>
            <a:r>
              <a:rPr lang="fr-FR" sz="800" dirty="0"/>
              <a:t> for </a:t>
            </a:r>
            <a:r>
              <a:rPr lang="fr-FR" sz="800" dirty="0" err="1"/>
              <a:t>tourists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E6222F9E-0A4C-40EF-952F-46F9BAEA54E7}"/>
              </a:ext>
            </a:extLst>
          </p:cNvPr>
          <p:cNvSpPr txBox="1"/>
          <p:nvPr/>
        </p:nvSpPr>
        <p:spPr>
          <a:xfrm>
            <a:off x="8493623" y="4731783"/>
            <a:ext cx="9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reserve</a:t>
            </a:r>
            <a:r>
              <a:rPr lang="fr-FR" sz="800" dirty="0"/>
              <a:t> a room in a </a:t>
            </a:r>
            <a:r>
              <a:rPr lang="fr-FR" sz="800" dirty="0" err="1"/>
              <a:t>hotel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D28C372F-2C75-48B1-9D36-D70A70BC3DE1}"/>
              </a:ext>
            </a:extLst>
          </p:cNvPr>
          <p:cNvCxnSpPr>
            <a:cxnSpLocks/>
          </p:cNvCxnSpPr>
          <p:nvPr/>
        </p:nvCxnSpPr>
        <p:spPr>
          <a:xfrm flipH="1" flipV="1">
            <a:off x="8473959" y="4486657"/>
            <a:ext cx="229202" cy="2750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2A0DA39-80B7-4296-9EBA-19580C41B8D6}"/>
              </a:ext>
            </a:extLst>
          </p:cNvPr>
          <p:cNvCxnSpPr>
            <a:cxnSpLocks/>
          </p:cNvCxnSpPr>
          <p:nvPr/>
        </p:nvCxnSpPr>
        <p:spPr>
          <a:xfrm flipH="1">
            <a:off x="6858860" y="2360742"/>
            <a:ext cx="164920" cy="2966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9EEC1EF3-66F7-4A72-97EE-DED41E6756DD}"/>
              </a:ext>
            </a:extLst>
          </p:cNvPr>
          <p:cNvSpPr txBox="1"/>
          <p:nvPr/>
        </p:nvSpPr>
        <p:spPr>
          <a:xfrm>
            <a:off x="4112239" y="1920630"/>
            <a:ext cx="12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concerns</a:t>
            </a:r>
            <a:r>
              <a:rPr lang="fr-FR" sz="800" dirty="0"/>
              <a:t> me about </a:t>
            </a:r>
            <a:r>
              <a:rPr lang="fr-FR" sz="800" dirty="0" err="1"/>
              <a:t>our</a:t>
            </a:r>
            <a:r>
              <a:rPr lang="fr-FR" sz="800" dirty="0"/>
              <a:t> </a:t>
            </a:r>
            <a:r>
              <a:rPr lang="fr-FR" sz="800" dirty="0" err="1"/>
              <a:t>planet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558A39A8-53D9-4DB9-AD41-361461CBA7C0}"/>
              </a:ext>
            </a:extLst>
          </p:cNvPr>
          <p:cNvSpPr txBox="1"/>
          <p:nvPr/>
        </p:nvSpPr>
        <p:spPr>
          <a:xfrm>
            <a:off x="4842431" y="3115545"/>
            <a:ext cx="123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can I help </a:t>
            </a:r>
            <a:r>
              <a:rPr lang="fr-FR" sz="800" dirty="0" err="1"/>
              <a:t>protect</a:t>
            </a:r>
            <a:r>
              <a:rPr lang="fr-FR" sz="800" dirty="0"/>
              <a:t> the </a:t>
            </a:r>
            <a:r>
              <a:rPr lang="fr-FR" sz="800" dirty="0" err="1"/>
              <a:t>environment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B74899-D072-45D2-9A72-E35B6EC8A97B}"/>
              </a:ext>
            </a:extLst>
          </p:cNvPr>
          <p:cNvCxnSpPr>
            <a:cxnSpLocks/>
          </p:cNvCxnSpPr>
          <p:nvPr/>
        </p:nvCxnSpPr>
        <p:spPr>
          <a:xfrm>
            <a:off x="6421215" y="2100877"/>
            <a:ext cx="15287" cy="6099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2CA7EA7C-6CCF-44F9-A5D4-9F421C53F9AD}"/>
              </a:ext>
            </a:extLst>
          </p:cNvPr>
          <p:cNvSpPr txBox="1"/>
          <p:nvPr/>
        </p:nvSpPr>
        <p:spPr>
          <a:xfrm>
            <a:off x="6118650" y="1628795"/>
            <a:ext cx="93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career</a:t>
            </a:r>
            <a:r>
              <a:rPr lang="fr-FR" sz="800" dirty="0"/>
              <a:t> </a:t>
            </a:r>
            <a:r>
              <a:rPr lang="fr-FR" sz="800" dirty="0" err="1"/>
              <a:t>am</a:t>
            </a:r>
            <a:r>
              <a:rPr lang="fr-FR" sz="800" dirty="0"/>
              <a:t> I </a:t>
            </a:r>
            <a:r>
              <a:rPr lang="fr-FR" sz="800" dirty="0" err="1"/>
              <a:t>interested</a:t>
            </a:r>
            <a:r>
              <a:rPr lang="fr-FR" sz="800" dirty="0"/>
              <a:t> in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12E9DBF-1035-4416-8137-E39DF5A37692}"/>
              </a:ext>
            </a:extLst>
          </p:cNvPr>
          <p:cNvSpPr txBox="1"/>
          <p:nvPr/>
        </p:nvSpPr>
        <p:spPr>
          <a:xfrm>
            <a:off x="6722657" y="2029502"/>
            <a:ext cx="12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talk about </a:t>
            </a:r>
            <a:r>
              <a:rPr lang="fr-FR" sz="800" dirty="0" err="1"/>
              <a:t>my</a:t>
            </a:r>
            <a:r>
              <a:rPr lang="fr-FR" sz="800" dirty="0"/>
              <a:t> part-time job?</a:t>
            </a:r>
            <a:endParaRPr lang="en-US" sz="800" dirty="0"/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3768FBAA-4279-4420-8A27-C07D883F6AF4}"/>
              </a:ext>
            </a:extLst>
          </p:cNvPr>
          <p:cNvCxnSpPr>
            <a:cxnSpLocks/>
          </p:cNvCxnSpPr>
          <p:nvPr/>
        </p:nvCxnSpPr>
        <p:spPr>
          <a:xfrm>
            <a:off x="5916396" y="2271287"/>
            <a:ext cx="0" cy="4011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978DF7E-C433-4734-8C04-D86CC17ADC3B}"/>
              </a:ext>
            </a:extLst>
          </p:cNvPr>
          <p:cNvCxnSpPr>
            <a:cxnSpLocks/>
          </p:cNvCxnSpPr>
          <p:nvPr/>
        </p:nvCxnSpPr>
        <p:spPr>
          <a:xfrm>
            <a:off x="4683265" y="2271287"/>
            <a:ext cx="0" cy="3691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2F8965E1-60A0-4669-BA1D-F0524310B3A8}"/>
              </a:ext>
            </a:extLst>
          </p:cNvPr>
          <p:cNvSpPr txBox="1"/>
          <p:nvPr/>
        </p:nvSpPr>
        <p:spPr>
          <a:xfrm>
            <a:off x="6261166" y="7691172"/>
            <a:ext cx="100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Why</a:t>
            </a:r>
            <a:r>
              <a:rPr lang="fr-FR" sz="800" dirty="0"/>
              <a:t> are </a:t>
            </a:r>
            <a:r>
              <a:rPr lang="fr-FR" sz="800" dirty="0" err="1"/>
              <a:t>languages</a:t>
            </a:r>
            <a:r>
              <a:rPr lang="fr-FR" sz="800" dirty="0"/>
              <a:t> important?</a:t>
            </a:r>
            <a:endParaRPr lang="en-US" sz="800" dirty="0"/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1CF97EFB-2A83-4A87-91A6-8EBE490CBB04}"/>
              </a:ext>
            </a:extLst>
          </p:cNvPr>
          <p:cNvCxnSpPr>
            <a:cxnSpLocks/>
          </p:cNvCxnSpPr>
          <p:nvPr/>
        </p:nvCxnSpPr>
        <p:spPr>
          <a:xfrm flipV="1">
            <a:off x="6931240" y="7260433"/>
            <a:ext cx="327435" cy="3981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E3CEC109-4EA7-497E-BFA3-F8D54E5DACCC}"/>
              </a:ext>
            </a:extLst>
          </p:cNvPr>
          <p:cNvCxnSpPr>
            <a:cxnSpLocks/>
          </p:cNvCxnSpPr>
          <p:nvPr/>
        </p:nvCxnSpPr>
        <p:spPr>
          <a:xfrm>
            <a:off x="4570706" y="10911096"/>
            <a:ext cx="0" cy="5474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870B82-518A-442D-889A-8E1B37293069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645121" y="10882031"/>
            <a:ext cx="175909" cy="175909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8D04C021-594E-422E-9545-5C8760161B9B}"/>
              </a:ext>
            </a:extLst>
          </p:cNvPr>
          <p:cNvSpPr txBox="1"/>
          <p:nvPr/>
        </p:nvSpPr>
        <p:spPr>
          <a:xfrm>
            <a:off x="239579" y="10975788"/>
            <a:ext cx="84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talk about </a:t>
            </a:r>
            <a:r>
              <a:rPr lang="fr-FR" sz="800" dirty="0" err="1"/>
              <a:t>mealtimes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DE7F391-9F0D-4722-AB48-66E32F0382EE}"/>
              </a:ext>
            </a:extLst>
          </p:cNvPr>
          <p:cNvSpPr txBox="1"/>
          <p:nvPr/>
        </p:nvSpPr>
        <p:spPr>
          <a:xfrm>
            <a:off x="576099" y="8739015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describe</a:t>
            </a:r>
            <a:r>
              <a:rPr lang="fr-FR" sz="800" dirty="0"/>
              <a:t> </a:t>
            </a:r>
            <a:r>
              <a:rPr lang="fr-FR" sz="800" dirty="0" err="1"/>
              <a:t>our</a:t>
            </a:r>
            <a:r>
              <a:rPr lang="fr-FR" sz="800" dirty="0"/>
              <a:t> home?</a:t>
            </a:r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41E303-B256-446A-AEFC-D9D768ED2CE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flipH="1">
            <a:off x="372176" y="9031226"/>
            <a:ext cx="569573" cy="569573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BCB780B-8754-4B0E-AB35-B239161809AB}"/>
              </a:ext>
            </a:extLst>
          </p:cNvPr>
          <p:cNvSpPr txBox="1"/>
          <p:nvPr/>
        </p:nvSpPr>
        <p:spPr>
          <a:xfrm>
            <a:off x="2138402" y="8396627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talk about </a:t>
            </a:r>
            <a:r>
              <a:rPr lang="fr-FR" sz="800" dirty="0" err="1"/>
              <a:t>our</a:t>
            </a:r>
            <a:r>
              <a:rPr lang="fr-FR" sz="800" dirty="0"/>
              <a:t> talents and ambitions?</a:t>
            </a:r>
            <a:endParaRPr lang="en-US" sz="8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D98090F4-8419-444A-BDBF-3CD99F6006B7}"/>
              </a:ext>
            </a:extLst>
          </p:cNvPr>
          <p:cNvSpPr txBox="1"/>
          <p:nvPr/>
        </p:nvSpPr>
        <p:spPr>
          <a:xfrm>
            <a:off x="277089" y="7780101"/>
            <a:ext cx="1625262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Le 14 </a:t>
            </a:r>
            <a:r>
              <a:rPr lang="en-US" sz="1000" b="1" dirty="0" err="1"/>
              <a:t>juillet</a:t>
            </a:r>
            <a:endParaRPr lang="en-US" sz="1000" b="1" dirty="0"/>
          </a:p>
          <a:p>
            <a:pPr algn="ctr"/>
            <a:r>
              <a:rPr lang="en-US" sz="1000" b="1" dirty="0"/>
              <a:t>Bastille day and the French revolution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791266-462E-4282-96C4-D58258738F9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0860037">
            <a:off x="235664" y="8319312"/>
            <a:ext cx="693811" cy="522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391AB9-AEDC-4E3F-93C4-E0EAACDD1A1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 flipH="1">
            <a:off x="2150581" y="7548990"/>
            <a:ext cx="626883" cy="8111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B7F5C1-67E9-4107-8162-8674F24439A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flipH="1">
            <a:off x="5463685" y="7989725"/>
            <a:ext cx="1022879" cy="5578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2474C2-FF00-45CF-A82B-04A074F6F5D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269465" y="7493821"/>
            <a:ext cx="592674" cy="351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6F54F2-4B4D-4981-84B7-DD6D796927B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794748" y="7442648"/>
            <a:ext cx="592145" cy="592145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8FB4B79B-26FE-4984-93D9-C33BB898A9A0}"/>
              </a:ext>
            </a:extLst>
          </p:cNvPr>
          <p:cNvSpPr txBox="1"/>
          <p:nvPr/>
        </p:nvSpPr>
        <p:spPr>
          <a:xfrm>
            <a:off x="7575404" y="6130386"/>
            <a:ext cx="103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discuss</a:t>
            </a:r>
            <a:r>
              <a:rPr lang="fr-FR" sz="800" dirty="0"/>
              <a:t> </a:t>
            </a:r>
            <a:r>
              <a:rPr lang="fr-FR" sz="800" dirty="0" err="1"/>
              <a:t>different</a:t>
            </a:r>
            <a:r>
              <a:rPr lang="fr-FR" sz="800" dirty="0"/>
              <a:t> jobs?</a:t>
            </a:r>
            <a:endParaRPr lang="en-US" sz="800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3959E37-C0D4-4E7A-8CC1-447926FDECB1}"/>
              </a:ext>
            </a:extLst>
          </p:cNvPr>
          <p:cNvSpPr txBox="1"/>
          <p:nvPr/>
        </p:nvSpPr>
        <p:spPr>
          <a:xfrm>
            <a:off x="4854161" y="7501982"/>
            <a:ext cx="79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attraction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visit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FEA104B9-C4B9-4667-B96D-E1DAF7A10480}"/>
              </a:ext>
            </a:extLst>
          </p:cNvPr>
          <p:cNvCxnSpPr>
            <a:cxnSpLocks/>
          </p:cNvCxnSpPr>
          <p:nvPr/>
        </p:nvCxnSpPr>
        <p:spPr>
          <a:xfrm flipV="1">
            <a:off x="5437145" y="7186529"/>
            <a:ext cx="11250" cy="4264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id="{B4D47D67-17A4-45C0-8E33-5838AF4FD050}"/>
              </a:ext>
            </a:extLst>
          </p:cNvPr>
          <p:cNvSpPr txBox="1"/>
          <p:nvPr/>
        </p:nvSpPr>
        <p:spPr>
          <a:xfrm>
            <a:off x="7925403" y="1803328"/>
            <a:ext cx="54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life like at </a:t>
            </a:r>
            <a:r>
              <a:rPr lang="fr-FR" sz="800" dirty="0" err="1"/>
              <a:t>school</a:t>
            </a:r>
            <a:r>
              <a:rPr lang="fr-FR" sz="800" dirty="0"/>
              <a:t>? </a:t>
            </a:r>
            <a:endParaRPr lang="en-US" sz="800" dirty="0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2897827-4A77-4FC1-BF88-1FBE54A5EF3C}"/>
              </a:ext>
            </a:extLst>
          </p:cNvPr>
          <p:cNvCxnSpPr>
            <a:cxnSpLocks/>
          </p:cNvCxnSpPr>
          <p:nvPr/>
        </p:nvCxnSpPr>
        <p:spPr>
          <a:xfrm flipH="1">
            <a:off x="7737172" y="2393820"/>
            <a:ext cx="274186" cy="2696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C7BF0A8F-7EA7-4C78-BF24-254426AADF5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085337" y="1453018"/>
            <a:ext cx="820539" cy="562845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F1B9A40F-15DE-4F51-8CE0-57FA47EEEF3A}"/>
              </a:ext>
            </a:extLst>
          </p:cNvPr>
          <p:cNvSpPr txBox="1"/>
          <p:nvPr/>
        </p:nvSpPr>
        <p:spPr>
          <a:xfrm>
            <a:off x="2352242" y="11718250"/>
            <a:ext cx="1057337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Paris Trip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10120</TotalTime>
  <Words>792</Words>
  <Application>Microsoft Office PowerPoint</Application>
  <PresentationFormat>Custom</PresentationFormat>
  <Paragraphs>138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Freestyle Script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Joanna Barnett</cp:lastModifiedBy>
  <cp:revision>110</cp:revision>
  <cp:lastPrinted>2022-07-04T13:41:00Z</cp:lastPrinted>
  <dcterms:created xsi:type="dcterms:W3CDTF">2018-02-08T08:28:53Z</dcterms:created>
  <dcterms:modified xsi:type="dcterms:W3CDTF">2024-07-17T09:58:01Z</dcterms:modified>
</cp:coreProperties>
</file>