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sldIdLst>
    <p:sldId id="256" r:id="rId5"/>
    <p:sldId id="257" r:id="rId6"/>
    <p:sldId id="311" r:id="rId7"/>
    <p:sldId id="259" r:id="rId8"/>
    <p:sldId id="263" r:id="rId9"/>
    <p:sldId id="261" r:id="rId10"/>
    <p:sldId id="312" r:id="rId11"/>
    <p:sldId id="313" r:id="rId12"/>
    <p:sldId id="314" r:id="rId13"/>
    <p:sldId id="317" r:id="rId14"/>
    <p:sldId id="262" r:id="rId15"/>
    <p:sldId id="316" r:id="rId16"/>
    <p:sldId id="315" r:id="rId17"/>
    <p:sldId id="265" r:id="rId18"/>
    <p:sldId id="308" r:id="rId19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ma Woan" initials="EW" lastIdx="1" clrIdx="0">
    <p:extLst>
      <p:ext uri="{19B8F6BF-5375-455C-9EA6-DF929625EA0E}">
        <p15:presenceInfo xmlns:p15="http://schemas.microsoft.com/office/powerpoint/2012/main" userId="Emma Wo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2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4-06T13:33:40.250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0D23FFE5-1E55-4F46-85FD-28DC15B75F90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1DD94F8-A571-4FFE-B4D0-528D9D7B20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36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D94F8-A571-4FFE-B4D0-528D9D7B205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449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D94F8-A571-4FFE-B4D0-528D9D7B205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072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D94F8-A571-4FFE-B4D0-528D9D7B205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9068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D94F8-A571-4FFE-B4D0-528D9D7B205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8809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D94F8-A571-4FFE-B4D0-528D9D7B205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108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D94F8-A571-4FFE-B4D0-528D9D7B205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146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D94F8-A571-4FFE-B4D0-528D9D7B205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743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D94F8-A571-4FFE-B4D0-528D9D7B205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786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D94F8-A571-4FFE-B4D0-528D9D7B205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383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D94F8-A571-4FFE-B4D0-528D9D7B205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601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D94F8-A571-4FFE-B4D0-528D9D7B205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409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D94F8-A571-4FFE-B4D0-528D9D7B205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4100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D94F8-A571-4FFE-B4D0-528D9D7B205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578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530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F743C1-78ED-437C-8D0D-F7CFF76B384F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EF026-D676-4777-B04F-790E05DC4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36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43C1-78ED-437C-8D0D-F7CFF76B384F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F026-D676-4777-B04F-790E05DC4E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8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2EF743C1-78ED-437C-8D0D-F7CFF76B384F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53EF026-D676-4777-B04F-790E05DC4E23}" type="slidenum">
              <a:rPr lang="en-GB" smtClean="0"/>
              <a:t>‹#›</a:t>
            </a:fld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0" y="5875339"/>
            <a:ext cx="12192000" cy="962025"/>
          </a:xfrm>
          <a:prstGeom prst="rect">
            <a:avLst/>
          </a:prstGeom>
          <a:gradFill flip="none" rotWithShape="1">
            <a:gsLst>
              <a:gs pos="0">
                <a:srgbClr val="31EF1D"/>
              </a:gs>
              <a:gs pos="47000">
                <a:srgbClr val="47F73D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sz="1800"/>
          </a:p>
        </p:txBody>
      </p:sp>
      <p:pic>
        <p:nvPicPr>
          <p:cNvPr id="1030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7985" y="115889"/>
            <a:ext cx="3484033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273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4339" y="-185237"/>
            <a:ext cx="9144000" cy="2360471"/>
          </a:xfrm>
        </p:spPr>
        <p:txBody>
          <a:bodyPr/>
          <a:lstStyle/>
          <a:p>
            <a:r>
              <a:rPr lang="en-GB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Experience</a:t>
            </a:r>
            <a:br>
              <a:rPr lang="en-GB" dirty="0"/>
            </a:br>
            <a:r>
              <a:rPr lang="en-GB" dirty="0"/>
              <a:t>          </a:t>
            </a:r>
            <a:endParaRPr lang="en-GB" sz="4000" dirty="0">
              <a:solidFill>
                <a:srgbClr val="00B050"/>
              </a:solidFill>
            </a:endParaRPr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23" y="1841754"/>
            <a:ext cx="2388497" cy="3583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-83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214" y="1717747"/>
            <a:ext cx="3721172" cy="247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803" y="-857984"/>
            <a:ext cx="3733093" cy="3733093"/>
          </a:xfrm>
          <a:prstGeom prst="rect">
            <a:avLst/>
          </a:prstGeom>
        </p:spPr>
      </p:pic>
      <p:pic>
        <p:nvPicPr>
          <p:cNvPr id="7" name="Picture 8" descr="-824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2638" y="1841754"/>
            <a:ext cx="2491538" cy="373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7086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1B85A-5F24-2E5B-5166-19B5B7E8F7E6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altLang="en-US" sz="5400" b="1" dirty="0">
                <a:solidFill>
                  <a:srgbClr val="00B050"/>
                </a:solidFill>
              </a:rPr>
              <a:t>Link2 System</a:t>
            </a:r>
            <a:endParaRPr lang="en-GB" sz="5400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7620D-7B96-D693-0D58-A9A8B2929D36}"/>
              </a:ext>
            </a:extLst>
          </p:cNvPr>
          <p:cNvSpPr txBox="1">
            <a:spLocks/>
          </p:cNvSpPr>
          <p:nvPr/>
        </p:nvSpPr>
        <p:spPr>
          <a:xfrm>
            <a:off x="517003" y="2197389"/>
            <a:ext cx="109728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z="2800" dirty="0"/>
              <a:t>Student link and PIN</a:t>
            </a:r>
          </a:p>
          <a:p>
            <a:r>
              <a:rPr lang="en-GB" altLang="en-US" sz="2800" dirty="0"/>
              <a:t>Make selections – no guarantees</a:t>
            </a:r>
          </a:p>
          <a:p>
            <a:r>
              <a:rPr lang="en-GB" altLang="en-US" sz="2800" dirty="0"/>
              <a:t>Auto allocation </a:t>
            </a:r>
          </a:p>
          <a:p>
            <a:r>
              <a:rPr lang="en-GB" altLang="en-US" sz="2800" dirty="0"/>
              <a:t>May need to reselect </a:t>
            </a:r>
          </a:p>
          <a:p>
            <a:endParaRPr lang="en-GB" altLang="en-US" sz="2800" dirty="0"/>
          </a:p>
          <a:p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18118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803" y="-857984"/>
            <a:ext cx="3733093" cy="37330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5400" b="1" dirty="0">
                <a:solidFill>
                  <a:srgbClr val="00B050"/>
                </a:solidFill>
              </a:rPr>
              <a:t>Interview</a:t>
            </a:r>
            <a:endParaRPr lang="en-GB" sz="54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sz="2800" dirty="0"/>
              <a:t>All students </a:t>
            </a:r>
            <a:r>
              <a:rPr lang="en-GB" altLang="en-US" sz="2800" dirty="0">
                <a:solidFill>
                  <a:srgbClr val="00B050"/>
                </a:solidFill>
              </a:rPr>
              <a:t>MUST</a:t>
            </a:r>
            <a:r>
              <a:rPr lang="en-GB" altLang="en-US" sz="2800" dirty="0"/>
              <a:t> attend an interview before their placement begins, it shows the employer that you are taking responsibility and eager to make a good impression</a:t>
            </a:r>
          </a:p>
          <a:p>
            <a:endParaRPr lang="en-GB" alt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800" dirty="0"/>
              <a:t>It is courteous to meet the person who is allowing you to complete your Work Experience with them </a:t>
            </a:r>
          </a:p>
          <a:p>
            <a:endParaRPr lang="en-GB" alt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800" dirty="0"/>
              <a:t>If you can not attend an interview for whatever reason you </a:t>
            </a:r>
            <a:r>
              <a:rPr lang="en-GB" altLang="en-US" sz="2800" dirty="0">
                <a:solidFill>
                  <a:srgbClr val="00B050"/>
                </a:solidFill>
              </a:rPr>
              <a:t>MUST</a:t>
            </a:r>
            <a:r>
              <a:rPr lang="en-GB" altLang="en-US" sz="2800" dirty="0"/>
              <a:t> call the employer and introduce yourself over the phone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356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Insight into the world of work</a:t>
            </a:r>
          </a:p>
          <a:p>
            <a:r>
              <a:rPr lang="en-GB" dirty="0"/>
              <a:t>Career aspirations </a:t>
            </a:r>
          </a:p>
          <a:p>
            <a:r>
              <a:rPr lang="en-GB" dirty="0"/>
              <a:t>Working alongside professionals </a:t>
            </a:r>
          </a:p>
          <a:p>
            <a:r>
              <a:rPr lang="en-GB" dirty="0"/>
              <a:t>Understand different job roles </a:t>
            </a:r>
          </a:p>
          <a:p>
            <a:r>
              <a:rPr lang="en-GB" dirty="0"/>
              <a:t>Assisting with future career choices</a:t>
            </a:r>
          </a:p>
          <a:p>
            <a:r>
              <a:rPr lang="en-GB" dirty="0"/>
              <a:t>Experiencing the world of work first hand  </a:t>
            </a:r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5400" b="1" dirty="0">
                <a:solidFill>
                  <a:srgbClr val="00B050"/>
                </a:solidFill>
              </a:rPr>
              <a:t>Student Benefits</a:t>
            </a:r>
            <a:endParaRPr lang="en-GB" sz="5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175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78083"/>
            <a:ext cx="10972800" cy="4848082"/>
          </a:xfrm>
        </p:spPr>
        <p:txBody>
          <a:bodyPr/>
          <a:lstStyle/>
          <a:p>
            <a:r>
              <a:rPr lang="en-GB" dirty="0"/>
              <a:t>Respect</a:t>
            </a:r>
          </a:p>
          <a:p>
            <a:r>
              <a:rPr lang="en-GB" dirty="0"/>
              <a:t>Behaviour </a:t>
            </a:r>
          </a:p>
          <a:p>
            <a:r>
              <a:rPr lang="en-GB" dirty="0"/>
              <a:t>Attitude </a:t>
            </a:r>
          </a:p>
          <a:p>
            <a:r>
              <a:rPr lang="en-GB" dirty="0"/>
              <a:t>Appropriate Language</a:t>
            </a:r>
          </a:p>
          <a:p>
            <a:r>
              <a:rPr lang="en-GB" dirty="0"/>
              <a:t>Follow instructions – ask</a:t>
            </a:r>
          </a:p>
          <a:p>
            <a:r>
              <a:rPr lang="en-GB" dirty="0"/>
              <a:t>Punctuality and attendance </a:t>
            </a:r>
          </a:p>
          <a:p>
            <a:r>
              <a:rPr lang="en-GB" dirty="0"/>
              <a:t>Read job description </a:t>
            </a:r>
          </a:p>
          <a:p>
            <a:r>
              <a:rPr lang="en-GB" dirty="0"/>
              <a:t>Interest and enthusiasm 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5400" b="1" dirty="0">
                <a:solidFill>
                  <a:srgbClr val="00B050"/>
                </a:solidFill>
              </a:rPr>
              <a:t>What do we expect</a:t>
            </a:r>
            <a:endParaRPr lang="en-GB" sz="5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212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b="1" dirty="0">
                <a:solidFill>
                  <a:srgbClr val="00B050"/>
                </a:solidFill>
              </a:rPr>
              <a:t>Most asked questions…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68256"/>
            <a:ext cx="109728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altLang="en-US" sz="2800" dirty="0"/>
              <a:t>Travel expenses</a:t>
            </a:r>
          </a:p>
          <a:p>
            <a:pPr>
              <a:lnSpc>
                <a:spcPct val="150000"/>
              </a:lnSpc>
            </a:pPr>
            <a:r>
              <a:rPr lang="en-GB" altLang="en-US" sz="2800" dirty="0"/>
              <a:t>Sickness/problems (who do you call?)</a:t>
            </a:r>
          </a:p>
          <a:p>
            <a:pPr>
              <a:lnSpc>
                <a:spcPct val="150000"/>
              </a:lnSpc>
            </a:pPr>
            <a:r>
              <a:rPr lang="en-GB" altLang="en-US" sz="2800" dirty="0"/>
              <a:t>Hours of work</a:t>
            </a:r>
            <a:endParaRPr lang="en-GB" altLang="en-US" sz="2800" dirty="0">
              <a:solidFill>
                <a:srgbClr val="990099"/>
              </a:solidFill>
            </a:endParaRPr>
          </a:p>
          <a:p>
            <a:pPr>
              <a:lnSpc>
                <a:spcPct val="150000"/>
              </a:lnSpc>
            </a:pPr>
            <a:r>
              <a:rPr lang="en-GB" altLang="en-US" sz="2800" dirty="0"/>
              <a:t>Problems </a:t>
            </a:r>
            <a:endParaRPr lang="en-US" altLang="en-US" sz="2800" dirty="0"/>
          </a:p>
          <a:p>
            <a:pPr>
              <a:lnSpc>
                <a:spcPct val="150000"/>
              </a:lnSpc>
            </a:pPr>
            <a:r>
              <a:rPr lang="en-GB" altLang="en-US" sz="2800" dirty="0"/>
              <a:t>Payment (</a:t>
            </a:r>
            <a:r>
              <a:rPr lang="en-GB" altLang="en-US" sz="2800" dirty="0">
                <a:solidFill>
                  <a:srgbClr val="00B050"/>
                </a:solidFill>
              </a:rPr>
              <a:t>success stories</a:t>
            </a:r>
            <a:r>
              <a:rPr lang="en-GB" altLang="en-US" sz="2800" dirty="0"/>
              <a:t>)</a:t>
            </a:r>
            <a:endParaRPr lang="en-US" altLang="en-US" sz="2800" dirty="0"/>
          </a:p>
          <a:p>
            <a:pPr>
              <a:lnSpc>
                <a:spcPct val="150000"/>
              </a:lnSpc>
            </a:pPr>
            <a:r>
              <a:rPr lang="en-GB" altLang="en-US" sz="2800" dirty="0"/>
              <a:t>References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803" y="-857984"/>
            <a:ext cx="3733093" cy="3733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530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803" y="-857984"/>
            <a:ext cx="3733093" cy="373309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60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 for Listening</a:t>
            </a:r>
          </a:p>
          <a:p>
            <a:pPr marL="0" indent="0" algn="ctr">
              <a:buNone/>
            </a:pPr>
            <a:endParaRPr lang="en-GB" sz="60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GB" sz="60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 Questions??</a:t>
            </a:r>
          </a:p>
        </p:txBody>
      </p:sp>
    </p:spTree>
    <p:extLst>
      <p:ext uri="{BB962C8B-B14F-4D97-AF65-F5344CB8AC3E}">
        <p14:creationId xmlns:p14="http://schemas.microsoft.com/office/powerpoint/2010/main" val="571397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803" y="-857984"/>
            <a:ext cx="3733093" cy="3733093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b="1" dirty="0">
                <a:solidFill>
                  <a:srgbClr val="00B050"/>
                </a:solidFill>
              </a:rPr>
              <a:t>What I am going to cover: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135967"/>
            <a:ext cx="10972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/>
              <a:t>Education Business Partnership (NW) – Who are we?</a:t>
            </a:r>
          </a:p>
          <a:p>
            <a:pPr marL="0" indent="0">
              <a:lnSpc>
                <a:spcPct val="90000"/>
              </a:lnSpc>
              <a:buNone/>
            </a:pPr>
            <a:endParaRPr lang="en-GB" altLang="en-US" sz="1400" dirty="0"/>
          </a:p>
          <a:p>
            <a:pPr>
              <a:lnSpc>
                <a:spcPct val="90000"/>
              </a:lnSpc>
            </a:pPr>
            <a:r>
              <a:rPr lang="en-GB" altLang="en-US" sz="2800" dirty="0"/>
              <a:t>What is work experience &amp; </a:t>
            </a:r>
          </a:p>
          <a:p>
            <a:pPr>
              <a:lnSpc>
                <a:spcPct val="90000"/>
              </a:lnSpc>
            </a:pPr>
            <a:endParaRPr lang="en-GB" altLang="en-US" sz="1200" dirty="0"/>
          </a:p>
          <a:p>
            <a:pPr>
              <a:lnSpc>
                <a:spcPct val="90000"/>
              </a:lnSpc>
            </a:pPr>
            <a:r>
              <a:rPr lang="en-GB" altLang="en-US" sz="2800" dirty="0"/>
              <a:t>Why is it important?  Benefits</a:t>
            </a:r>
          </a:p>
          <a:p>
            <a:pPr marL="0" indent="0">
              <a:lnSpc>
                <a:spcPct val="90000"/>
              </a:lnSpc>
              <a:buNone/>
            </a:pPr>
            <a:endParaRPr lang="en-GB" altLang="en-US" sz="1200" dirty="0"/>
          </a:p>
          <a:p>
            <a:pPr>
              <a:lnSpc>
                <a:spcPct val="90000"/>
              </a:lnSpc>
            </a:pPr>
            <a:r>
              <a:rPr lang="en-GB" altLang="en-US" sz="2800" dirty="0"/>
              <a:t>Paperwork </a:t>
            </a:r>
          </a:p>
          <a:p>
            <a:pPr marL="0" indent="0">
              <a:lnSpc>
                <a:spcPct val="90000"/>
              </a:lnSpc>
              <a:buNone/>
            </a:pPr>
            <a:endParaRPr lang="en-GB" altLang="en-US" sz="1200" dirty="0"/>
          </a:p>
          <a:p>
            <a:pPr>
              <a:lnSpc>
                <a:spcPct val="90000"/>
              </a:lnSpc>
            </a:pPr>
            <a:r>
              <a:rPr lang="en-GB" altLang="en-US" sz="2800" dirty="0"/>
              <a:t>Helping you to prepare and self placements</a:t>
            </a:r>
          </a:p>
          <a:p>
            <a:pPr marL="0" indent="0">
              <a:lnSpc>
                <a:spcPct val="90000"/>
              </a:lnSpc>
              <a:buNone/>
            </a:pPr>
            <a:endParaRPr lang="en-GB" altLang="en-US" sz="1400" dirty="0"/>
          </a:p>
          <a:p>
            <a:pPr>
              <a:lnSpc>
                <a:spcPct val="90000"/>
              </a:lnSpc>
            </a:pPr>
            <a:r>
              <a:rPr lang="en-GB" altLang="en-US" sz="2800" dirty="0"/>
              <a:t>Expectations</a:t>
            </a:r>
          </a:p>
          <a:p>
            <a:pPr marL="0" indent="0">
              <a:lnSpc>
                <a:spcPct val="90000"/>
              </a:lnSpc>
              <a:buNone/>
            </a:pPr>
            <a:endParaRPr lang="en-GB" altLang="en-US" sz="1400" dirty="0"/>
          </a:p>
          <a:p>
            <a:pPr>
              <a:lnSpc>
                <a:spcPct val="90000"/>
              </a:lnSpc>
            </a:pPr>
            <a:r>
              <a:rPr lang="en-GB" altLang="en-US" sz="2800" dirty="0"/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3085369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803" y="-857984"/>
            <a:ext cx="3733093" cy="3733093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3600" b="1" dirty="0">
                <a:solidFill>
                  <a:srgbClr val="00B050"/>
                </a:solidFill>
              </a:rPr>
              <a:t>Education Business Partnership (NW)…..</a:t>
            </a:r>
            <a:endParaRPr lang="en-GB" sz="3600" dirty="0">
              <a:solidFill>
                <a:srgbClr val="00B05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Specialist organisation who help school co-ordinate work experience placements</a:t>
            </a:r>
          </a:p>
          <a:p>
            <a:r>
              <a:rPr lang="en-GB" dirty="0"/>
              <a:t>We recruit and check employers</a:t>
            </a:r>
          </a:p>
          <a:p>
            <a:r>
              <a:rPr lang="en-GB" dirty="0"/>
              <a:t>We issue paperwork</a:t>
            </a:r>
          </a:p>
          <a:p>
            <a:r>
              <a:rPr lang="en-GB" dirty="0"/>
              <a:t>We advise on health and safety before, during and after placement</a:t>
            </a:r>
          </a:p>
          <a:p>
            <a:endParaRPr lang="en-GB" sz="1800" dirty="0"/>
          </a:p>
          <a:p>
            <a:endParaRPr lang="en-GB" u="sng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7577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803" y="-857984"/>
            <a:ext cx="3733093" cy="37330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17" y="3919359"/>
            <a:ext cx="10972800" cy="1143000"/>
          </a:xfrm>
        </p:spPr>
        <p:txBody>
          <a:bodyPr/>
          <a:lstStyle/>
          <a:p>
            <a:r>
              <a:rPr lang="en-GB" altLang="en-US" b="1" i="1" dirty="0">
                <a:solidFill>
                  <a:srgbClr val="00B050"/>
                </a:solidFill>
              </a:rPr>
              <a:t>Learning in a real place of work</a:t>
            </a:r>
            <a:br>
              <a:rPr lang="en-US" altLang="en-US" b="1" i="1" dirty="0">
                <a:solidFill>
                  <a:srgbClr val="990099"/>
                </a:solidFill>
              </a:rPr>
            </a:b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947312" y="2249052"/>
            <a:ext cx="8297375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436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803" y="-857984"/>
            <a:ext cx="3733093" cy="37330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b="1" dirty="0">
                <a:solidFill>
                  <a:srgbClr val="00B050"/>
                </a:solidFill>
              </a:rPr>
              <a:t>Why &amp; Benefits</a:t>
            </a:r>
            <a:r>
              <a:rPr lang="en-US" altLang="en-US" b="1" dirty="0">
                <a:solidFill>
                  <a:srgbClr val="00B050"/>
                </a:solidFill>
              </a:rPr>
              <a:t>?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50035"/>
            <a:ext cx="109728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800" dirty="0"/>
              <a:t>A chance to learn new skills and apply existing ones </a:t>
            </a:r>
          </a:p>
          <a:p>
            <a:pPr>
              <a:lnSpc>
                <a:spcPct val="80000"/>
              </a:lnSpc>
            </a:pPr>
            <a:endParaRPr lang="en-GB" altLang="en-US" sz="1400" dirty="0"/>
          </a:p>
          <a:p>
            <a:pPr>
              <a:lnSpc>
                <a:spcPct val="80000"/>
              </a:lnSpc>
            </a:pPr>
            <a:r>
              <a:rPr lang="en-GB" altLang="en-US" sz="2800" dirty="0"/>
              <a:t>Experience a new environment</a:t>
            </a:r>
          </a:p>
          <a:p>
            <a:pPr>
              <a:lnSpc>
                <a:spcPct val="80000"/>
              </a:lnSpc>
            </a:pPr>
            <a:endParaRPr lang="en-GB" altLang="en-US" sz="1400" dirty="0"/>
          </a:p>
          <a:p>
            <a:pPr>
              <a:lnSpc>
                <a:spcPct val="80000"/>
              </a:lnSpc>
            </a:pPr>
            <a:r>
              <a:rPr lang="en-GB" altLang="en-US" sz="2800" dirty="0"/>
              <a:t>Understand what is expected in the world of work and take more responsibility</a:t>
            </a:r>
          </a:p>
          <a:p>
            <a:pPr>
              <a:lnSpc>
                <a:spcPct val="80000"/>
              </a:lnSpc>
            </a:pPr>
            <a:endParaRPr lang="en-GB" altLang="en-US" sz="1400" dirty="0"/>
          </a:p>
          <a:p>
            <a:pPr>
              <a:lnSpc>
                <a:spcPct val="80000"/>
              </a:lnSpc>
            </a:pPr>
            <a:r>
              <a:rPr lang="en-GB" altLang="en-US" sz="2800" dirty="0"/>
              <a:t>Follow a different set of rules and regulations</a:t>
            </a:r>
          </a:p>
          <a:p>
            <a:pPr>
              <a:lnSpc>
                <a:spcPct val="80000"/>
              </a:lnSpc>
            </a:pPr>
            <a:endParaRPr lang="en-GB" altLang="en-US" sz="1400" dirty="0"/>
          </a:p>
          <a:p>
            <a:pPr>
              <a:lnSpc>
                <a:spcPct val="80000"/>
              </a:lnSpc>
            </a:pPr>
            <a:r>
              <a:rPr lang="en-GB" altLang="en-US" sz="2800" dirty="0"/>
              <a:t>You can make a good start on your C.V.</a:t>
            </a:r>
          </a:p>
          <a:p>
            <a:pPr>
              <a:lnSpc>
                <a:spcPct val="80000"/>
              </a:lnSpc>
            </a:pPr>
            <a:endParaRPr lang="en-GB" altLang="en-US" sz="1400" dirty="0"/>
          </a:p>
          <a:p>
            <a:pPr>
              <a:lnSpc>
                <a:spcPct val="80000"/>
              </a:lnSpc>
            </a:pPr>
            <a:r>
              <a:rPr lang="en-GB" altLang="en-US" sz="2800" dirty="0"/>
              <a:t>Helps with college and apprenticeship applications/may lead to other opportunities </a:t>
            </a:r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7645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803" y="-857984"/>
            <a:ext cx="3733093" cy="37330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5400" b="1" dirty="0">
                <a:solidFill>
                  <a:srgbClr val="00B050"/>
                </a:solidFill>
              </a:rPr>
              <a:t>Paperwork</a:t>
            </a:r>
            <a:endParaRPr lang="en-GB" sz="54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alt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3600" dirty="0"/>
              <a:t>Self Placement Forms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3600" dirty="0"/>
              <a:t>Job Description &amp; Placement Agreement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3600" dirty="0"/>
              <a:t>Ensure that all forms are signed by the relevant people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3600" dirty="0"/>
              <a:t>ALL paperwork</a:t>
            </a:r>
            <a:r>
              <a:rPr lang="en-GB" altLang="en-US" sz="3600" b="1" dirty="0"/>
              <a:t> </a:t>
            </a:r>
            <a:r>
              <a:rPr lang="en-GB" altLang="en-US" sz="3600" b="1" dirty="0">
                <a:solidFill>
                  <a:srgbClr val="00B050"/>
                </a:solidFill>
              </a:rPr>
              <a:t>MUST</a:t>
            </a:r>
            <a:r>
              <a:rPr lang="en-GB" altLang="en-US" sz="3600" b="1" dirty="0"/>
              <a:t> </a:t>
            </a:r>
            <a:r>
              <a:rPr lang="en-GB" altLang="en-US" sz="3600" dirty="0"/>
              <a:t>be completed in order for you to go on placement</a:t>
            </a:r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70936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803" y="-857984"/>
            <a:ext cx="3733093" cy="37330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5400" b="1" dirty="0">
                <a:solidFill>
                  <a:srgbClr val="00B050"/>
                </a:solidFill>
              </a:rPr>
              <a:t>Paperwork</a:t>
            </a:r>
            <a:endParaRPr lang="en-GB" sz="54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3600" dirty="0"/>
              <a:t>SELF PLACEMENTS</a:t>
            </a:r>
          </a:p>
          <a:p>
            <a:r>
              <a:rPr lang="en-GB" altLang="en-US" sz="3600" dirty="0"/>
              <a:t>Great way to get placement of your choice</a:t>
            </a:r>
          </a:p>
          <a:p>
            <a:r>
              <a:rPr lang="en-GB" altLang="en-US" sz="3600" dirty="0"/>
              <a:t>You approach employer yourself and enquire</a:t>
            </a:r>
          </a:p>
          <a:p>
            <a:r>
              <a:rPr lang="en-GB" altLang="en-US" sz="3600" dirty="0"/>
              <a:t>If it’s a yes – ask if they have Employers Liability Insurance AND ASK FOR A COPY</a:t>
            </a:r>
          </a:p>
          <a:p>
            <a:r>
              <a:rPr lang="en-GB" altLang="en-US" sz="3600" dirty="0"/>
              <a:t>Ask them to sign your self placement form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20419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803" y="-857984"/>
            <a:ext cx="3733093" cy="37330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5400" b="1" dirty="0">
                <a:solidFill>
                  <a:srgbClr val="00B050"/>
                </a:solidFill>
              </a:rPr>
              <a:t>Paperwork</a:t>
            </a:r>
            <a:endParaRPr lang="en-GB" sz="54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40863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3600" dirty="0"/>
              <a:t>SELF PLACEMENTS – TOP TIPS</a:t>
            </a:r>
          </a:p>
          <a:p>
            <a:r>
              <a:rPr lang="en-GB" altLang="en-US" sz="3600" dirty="0"/>
              <a:t>Think about your career interests/hobbies</a:t>
            </a:r>
          </a:p>
          <a:p>
            <a:r>
              <a:rPr lang="en-GB" altLang="en-US" sz="3600" dirty="0"/>
              <a:t>Think about where you can travel to</a:t>
            </a:r>
          </a:p>
          <a:p>
            <a:r>
              <a:rPr lang="en-GB" altLang="en-US" sz="3600" dirty="0"/>
              <a:t>Do you have any friends or relatives who could help?</a:t>
            </a:r>
          </a:p>
          <a:p>
            <a:r>
              <a:rPr lang="en-GB" altLang="en-US" sz="3600" dirty="0"/>
              <a:t>Do you want to try something new or test the water</a:t>
            </a:r>
          </a:p>
          <a:p>
            <a:r>
              <a:rPr lang="en-GB" altLang="en-US" sz="3600" dirty="0"/>
              <a:t>Look at businesses in your area, on the high street or as you’re travelling around – anything catch your eye?</a:t>
            </a:r>
          </a:p>
        </p:txBody>
      </p:sp>
    </p:spTree>
    <p:extLst>
      <p:ext uri="{BB962C8B-B14F-4D97-AF65-F5344CB8AC3E}">
        <p14:creationId xmlns:p14="http://schemas.microsoft.com/office/powerpoint/2010/main" val="3576834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803" y="-857984"/>
            <a:ext cx="3733093" cy="37330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z="5400" b="1" dirty="0">
                <a:solidFill>
                  <a:srgbClr val="00B050"/>
                </a:solidFill>
              </a:rPr>
              <a:t>Paperwork</a:t>
            </a:r>
            <a:endParaRPr lang="en-GB" sz="54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40863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/>
              <a:t>Just a few industry choices to get you thinking…..</a:t>
            </a:r>
          </a:p>
          <a:p>
            <a:r>
              <a:rPr lang="en-GB" altLang="en-US" sz="2800" dirty="0"/>
              <a:t>Hair &amp; Beauty or Leisure and Tourism</a:t>
            </a:r>
          </a:p>
          <a:p>
            <a:r>
              <a:rPr lang="en-GB" altLang="en-US" sz="2800" dirty="0"/>
              <a:t>Mechanics</a:t>
            </a:r>
          </a:p>
          <a:p>
            <a:r>
              <a:rPr lang="en-GB" altLang="en-US" sz="2800" dirty="0"/>
              <a:t>Office work/Business Admin</a:t>
            </a:r>
          </a:p>
          <a:p>
            <a:r>
              <a:rPr lang="en-GB" altLang="en-US" sz="2800" dirty="0"/>
              <a:t>Florists</a:t>
            </a:r>
          </a:p>
          <a:p>
            <a:r>
              <a:rPr lang="en-GB" altLang="en-US" sz="2800" dirty="0"/>
              <a:t>Engineering</a:t>
            </a:r>
          </a:p>
          <a:p>
            <a:r>
              <a:rPr lang="en-GB" altLang="en-US" sz="2800" dirty="0"/>
              <a:t>Joinery</a:t>
            </a:r>
          </a:p>
          <a:p>
            <a:r>
              <a:rPr lang="en-GB" altLang="en-US" sz="2800" dirty="0"/>
              <a:t>Retail </a:t>
            </a:r>
          </a:p>
          <a:p>
            <a:r>
              <a:rPr lang="en-GB" altLang="en-US" sz="2800" dirty="0"/>
              <a:t>Teaching	                THE LIST GOES ON ……..</a:t>
            </a:r>
          </a:p>
        </p:txBody>
      </p:sp>
    </p:spTree>
    <p:extLst>
      <p:ext uri="{BB962C8B-B14F-4D97-AF65-F5344CB8AC3E}">
        <p14:creationId xmlns:p14="http://schemas.microsoft.com/office/powerpoint/2010/main" val="228040221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 (.potx)" id="{F6CD04E0-4EC2-4D44-8108-8322BA95D3DD}" vid="{E8902367-9888-C442-B3F2-937B415064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5B933B4C739048A9D163D92BBE4F26" ma:contentTypeVersion="13" ma:contentTypeDescription="Create a new document." ma:contentTypeScope="" ma:versionID="934980a023d774ef921cc5e4a2cafe8f">
  <xsd:schema xmlns:xsd="http://www.w3.org/2001/XMLSchema" xmlns:xs="http://www.w3.org/2001/XMLSchema" xmlns:p="http://schemas.microsoft.com/office/2006/metadata/properties" xmlns:ns2="0af227c1-ddd5-4154-9494-a3bbeb425226" xmlns:ns3="f3c915b3-2176-406a-8658-154f02454d94" targetNamespace="http://schemas.microsoft.com/office/2006/metadata/properties" ma:root="true" ma:fieldsID="14565a7883a0e64958fe56bdb8136c5b" ns2:_="" ns3:_="">
    <xsd:import namespace="0af227c1-ddd5-4154-9494-a3bbeb425226"/>
    <xsd:import namespace="f3c915b3-2176-406a-8658-154f02454d9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f227c1-ddd5-4154-9494-a3bbeb42522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c915b3-2176-406a-8658-154f02454d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994815-F080-4676-BFA7-EE57FEDF99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DC9253-D598-405E-8CF8-8E2ADCF2A79E}">
  <ds:schemaRefs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f3c915b3-2176-406a-8658-154f02454d94"/>
    <ds:schemaRef ds:uri="http://schemas.openxmlformats.org/package/2006/metadata/core-properties"/>
    <ds:schemaRef ds:uri="http://purl.org/dc/elements/1.1/"/>
    <ds:schemaRef ds:uri="0af227c1-ddd5-4154-9494-a3bbeb425226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6E881D4-CBA3-425F-9A0B-37AD695257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f227c1-ddd5-4154-9494-a3bbeb425226"/>
    <ds:schemaRef ds:uri="f3c915b3-2176-406a-8658-154f02454d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Presentation12</Template>
  <TotalTime>424</TotalTime>
  <Words>495</Words>
  <Application>Microsoft Office PowerPoint</Application>
  <PresentationFormat>Widescreen</PresentationFormat>
  <Paragraphs>114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Aharoni</vt:lpstr>
      <vt:lpstr>Arial</vt:lpstr>
      <vt:lpstr>Calibri</vt:lpstr>
      <vt:lpstr>Tahoma</vt:lpstr>
      <vt:lpstr>Presentation12</vt:lpstr>
      <vt:lpstr>Work Experience           </vt:lpstr>
      <vt:lpstr>What I am going to cover:</vt:lpstr>
      <vt:lpstr>Education Business Partnership (NW)…..</vt:lpstr>
      <vt:lpstr>Learning in a real place of work </vt:lpstr>
      <vt:lpstr>Why &amp; Benefits?</vt:lpstr>
      <vt:lpstr>Paperwork</vt:lpstr>
      <vt:lpstr>Paperwork</vt:lpstr>
      <vt:lpstr>Paperwork</vt:lpstr>
      <vt:lpstr>Paperwork</vt:lpstr>
      <vt:lpstr>PowerPoint Presentation</vt:lpstr>
      <vt:lpstr>Interview</vt:lpstr>
      <vt:lpstr>Student Benefits</vt:lpstr>
      <vt:lpstr>What do we expect</vt:lpstr>
      <vt:lpstr>Most asked questions…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Experience A Students Guide</dc:title>
  <dc:creator>Emma Woan</dc:creator>
  <cp:lastModifiedBy>Peggy Plancke</cp:lastModifiedBy>
  <cp:revision>38</cp:revision>
  <cp:lastPrinted>2017-09-22T08:04:12Z</cp:lastPrinted>
  <dcterms:created xsi:type="dcterms:W3CDTF">2016-04-06T11:51:16Z</dcterms:created>
  <dcterms:modified xsi:type="dcterms:W3CDTF">2022-12-02T10:51:12Z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0x010100865B933B4C739048A9D163D92BBE4F26</vt:lpwstr>
  </property>
</Properties>
</file>