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A08A1-BC28-47AA-AD26-1E4AA188CE78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23A5-E9C0-43BF-B588-EB575295FB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295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FED2-DB9D-471B-87E5-7C00413D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E203F-ADBF-402D-94FA-EF11B2DF9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544E4-C5D0-4FA2-BD3F-7798AC07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7D9B-A97F-42C2-B049-2093303F7BBC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38845-E671-466A-A54A-75A83538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EBD14-DA70-4E37-8F4B-532824FC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53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D62B5-105D-4E92-A464-77084D48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3DE605-8D09-4858-856A-5AB5893C0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2688D-FC24-4543-8E4D-85EF70C22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3B24-9B1D-40EB-97EE-68A40DEF5842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AE7BC-71FB-49D3-B3DE-557D1A79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DC058-F00F-4F05-BB69-665096AD2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82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4549C5-788D-43F8-89AF-17ACEF251C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4DE3C-E672-4DD6-A916-351B398D7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8EED1-DB3E-49BA-9CAB-35F9304A2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575C-9250-4977-867C-E5CDFFF3E348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5DFC6-B37D-4537-B812-A3B5DBAF3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CF-A780-46CF-B07F-9AA5730D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75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8368-A5FF-4C51-B201-5AF19EC6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E4B41-FDB8-4213-BC2D-5BC73FB18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02829-0827-4149-833C-BD82F43CF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3276-BA0D-4B1B-A854-33E009FDDBC2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7592A-0B5B-4BBF-9AF1-6F46C5C5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1CEB5-CF1B-456F-9649-DB39B1FA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47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6E7B-B1FD-4FDF-BCB9-8B46D87F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C516D-A327-4B6A-9410-86D113904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6F831-22A7-4905-89F3-745D5157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8A8A-F5C0-4C43-96ED-5D5C7B2DB9F3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A8305-64E6-41FF-ADAB-7E8E4643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62710-F1CD-46C7-903B-FA3A4EF1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7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58CF1-C94E-4803-B742-C5AAFEC05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FC6CF-0B34-48C6-AE7D-52D0B28B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CD71E-6475-4A5B-B86A-E8A7CF6C1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C9F32-82A0-422A-AD71-BF41CF5A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9425-9FE8-4E43-801D-820284E590D3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338E3-B3A0-4555-8BB9-A3DBD4B5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B0AEA-BE60-4341-9CD0-E25E6CBC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2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3CCF4-FF57-48A0-AB51-781E5B9E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52D3F-5923-47AB-B9AC-0DAD0B8B6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91DB4D-DD01-4B57-8438-691E2AF0C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429ED-D0DD-4F60-8DBE-2C7E049B4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E71B67-B626-4ABB-BBDF-86945FA24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3184F2-A1E6-48F6-8663-3F2715E43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CC18-49DF-481C-BAA8-2845EE0B918F}" type="datetime1">
              <a:rPr lang="en-GB" smtClean="0"/>
              <a:t>03/10/2024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EC60B1-8339-44FD-A3AE-404AE7B8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C911C-8BF7-4285-81F6-0259E25C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30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45F85-CDA0-41AE-9B64-36E417A7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2A0ED6-24A5-4C5F-9D46-A80BC5CD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1253-F98C-4431-A2C5-05725CDEFBF1}" type="datetime1">
              <a:rPr lang="en-GB" smtClean="0"/>
              <a:t>03/10/2024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050E1-7EB8-418E-9B6D-B6B42E44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487F0-952A-4BAB-90CF-931D4C91F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5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9BD405-41C4-4C75-9D79-E477CD28C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9EE9-441A-4DBA-B6D5-E4D1C5062AA7}" type="datetime1">
              <a:rPr lang="en-GB" smtClean="0"/>
              <a:t>03/10/2024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588AF5-EEE7-4191-ABA9-10F89EDD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5B45E-65F9-4E5D-B219-7688FF31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5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9D9DB-C520-435B-B0FC-5979C0E4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6EB58-170C-48B0-BAFE-CACC2C48D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26CC4-0B3B-426B-A291-02D8D6D6B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9C3E9-61F9-4538-AD91-A223B2427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AE68-AD98-4E61-8C24-8EFB27DDE2E4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B996C-C0B4-42F9-8E22-DAA5CD06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FC155-4B21-43D9-8FF0-B3A0F7E8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98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74A2C-651B-45ED-A950-3418102D7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253284-F026-4BA1-B91B-12D1F7CD1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2F8F7-916E-4C52-B928-1793CD6C8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7078D-3B03-429B-87FE-B3C309A6E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D53C-55F3-4009-8087-CE2B2E6C7319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A48C8-6BDA-4368-B838-350E7F44C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250B5-B9C0-478F-9544-91EE8E1E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52DAAD-593E-4867-AD0F-C725A904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99C8B-EA44-45C0-B332-4254CDCFE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1A456-DA77-4F55-843F-0E1869252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D5A0A-5B73-4111-9336-4ABAE416FD09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8F423-7A41-470B-9704-65410DBBC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0D17C-BB2D-4326-991B-1B6DDE879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67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367424B-3BAB-48F4-BCE8-C95634AA5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934030"/>
              </p:ext>
            </p:extLst>
          </p:nvPr>
        </p:nvGraphicFramePr>
        <p:xfrm>
          <a:off x="110977" y="2327654"/>
          <a:ext cx="11970046" cy="220269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508343">
                  <a:extLst>
                    <a:ext uri="{9D8B030D-6E8A-4147-A177-3AD203B41FA5}">
                      <a16:colId xmlns:a16="http://schemas.microsoft.com/office/drawing/2014/main" val="2785119665"/>
                    </a:ext>
                  </a:extLst>
                </a:gridCol>
                <a:gridCol w="1283338">
                  <a:extLst>
                    <a:ext uri="{9D8B030D-6E8A-4147-A177-3AD203B41FA5}">
                      <a16:colId xmlns:a16="http://schemas.microsoft.com/office/drawing/2014/main" val="3528526640"/>
                    </a:ext>
                  </a:extLst>
                </a:gridCol>
                <a:gridCol w="1283338">
                  <a:extLst>
                    <a:ext uri="{9D8B030D-6E8A-4147-A177-3AD203B41FA5}">
                      <a16:colId xmlns:a16="http://schemas.microsoft.com/office/drawing/2014/main" val="2944758642"/>
                    </a:ext>
                  </a:extLst>
                </a:gridCol>
                <a:gridCol w="980004">
                  <a:extLst>
                    <a:ext uri="{9D8B030D-6E8A-4147-A177-3AD203B41FA5}">
                      <a16:colId xmlns:a16="http://schemas.microsoft.com/office/drawing/2014/main" val="512816903"/>
                    </a:ext>
                  </a:extLst>
                </a:gridCol>
                <a:gridCol w="968336">
                  <a:extLst>
                    <a:ext uri="{9D8B030D-6E8A-4147-A177-3AD203B41FA5}">
                      <a16:colId xmlns:a16="http://schemas.microsoft.com/office/drawing/2014/main" val="1446872214"/>
                    </a:ext>
                  </a:extLst>
                </a:gridCol>
                <a:gridCol w="968336">
                  <a:extLst>
                    <a:ext uri="{9D8B030D-6E8A-4147-A177-3AD203B41FA5}">
                      <a16:colId xmlns:a16="http://schemas.microsoft.com/office/drawing/2014/main" val="2561658180"/>
                    </a:ext>
                  </a:extLst>
                </a:gridCol>
                <a:gridCol w="898338">
                  <a:extLst>
                    <a:ext uri="{9D8B030D-6E8A-4147-A177-3AD203B41FA5}">
                      <a16:colId xmlns:a16="http://schemas.microsoft.com/office/drawing/2014/main" val="1567374479"/>
                    </a:ext>
                  </a:extLst>
                </a:gridCol>
                <a:gridCol w="933337">
                  <a:extLst>
                    <a:ext uri="{9D8B030D-6E8A-4147-A177-3AD203B41FA5}">
                      <a16:colId xmlns:a16="http://schemas.microsoft.com/office/drawing/2014/main" val="3223426692"/>
                    </a:ext>
                  </a:extLst>
                </a:gridCol>
                <a:gridCol w="1073338">
                  <a:extLst>
                    <a:ext uri="{9D8B030D-6E8A-4147-A177-3AD203B41FA5}">
                      <a16:colId xmlns:a16="http://schemas.microsoft.com/office/drawing/2014/main" val="689731892"/>
                    </a:ext>
                  </a:extLst>
                </a:gridCol>
                <a:gridCol w="1073338">
                  <a:extLst>
                    <a:ext uri="{9D8B030D-6E8A-4147-A177-3AD203B41FA5}">
                      <a16:colId xmlns:a16="http://schemas.microsoft.com/office/drawing/2014/main" val="2961783562"/>
                    </a:ext>
                  </a:extLst>
                </a:gridCol>
              </a:tblGrid>
              <a:tr h="4070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Unit 1 - Number sense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40547392"/>
                  </a:ext>
                </a:extLst>
              </a:tr>
              <a:tr h="4070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NS-9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52593083"/>
                  </a:ext>
                </a:extLst>
              </a:tr>
              <a:tr h="110477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Rounding to different degrees of accuracy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Rounding to check an answer to a calculation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with decimals and money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with dates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Using inequality symbols and comparing units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involving time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problems involving squares and square roots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simple error intervals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compound units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46217517"/>
                  </a:ext>
                </a:extLst>
              </a:tr>
              <a:tr h="2838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8581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447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ADD8449-D166-47C4-8612-BD2EE1F1F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962035"/>
              </p:ext>
            </p:extLst>
          </p:nvPr>
        </p:nvGraphicFramePr>
        <p:xfrm>
          <a:off x="0" y="2236311"/>
          <a:ext cx="12192004" cy="238537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984320">
                  <a:extLst>
                    <a:ext uri="{9D8B030D-6E8A-4147-A177-3AD203B41FA5}">
                      <a16:colId xmlns:a16="http://schemas.microsoft.com/office/drawing/2014/main" val="716175320"/>
                    </a:ext>
                  </a:extLst>
                </a:gridCol>
                <a:gridCol w="1023076">
                  <a:extLst>
                    <a:ext uri="{9D8B030D-6E8A-4147-A177-3AD203B41FA5}">
                      <a16:colId xmlns:a16="http://schemas.microsoft.com/office/drawing/2014/main" val="458660857"/>
                    </a:ext>
                  </a:extLst>
                </a:gridCol>
                <a:gridCol w="1023076">
                  <a:extLst>
                    <a:ext uri="{9D8B030D-6E8A-4147-A177-3AD203B41FA5}">
                      <a16:colId xmlns:a16="http://schemas.microsoft.com/office/drawing/2014/main" val="1612006523"/>
                    </a:ext>
                  </a:extLst>
                </a:gridCol>
                <a:gridCol w="1023076">
                  <a:extLst>
                    <a:ext uri="{9D8B030D-6E8A-4147-A177-3AD203B41FA5}">
                      <a16:colId xmlns:a16="http://schemas.microsoft.com/office/drawing/2014/main" val="1252052559"/>
                    </a:ext>
                  </a:extLst>
                </a:gridCol>
                <a:gridCol w="1023076">
                  <a:extLst>
                    <a:ext uri="{9D8B030D-6E8A-4147-A177-3AD203B41FA5}">
                      <a16:colId xmlns:a16="http://schemas.microsoft.com/office/drawing/2014/main" val="2863688333"/>
                    </a:ext>
                  </a:extLst>
                </a:gridCol>
                <a:gridCol w="1023076">
                  <a:extLst>
                    <a:ext uri="{9D8B030D-6E8A-4147-A177-3AD203B41FA5}">
                      <a16:colId xmlns:a16="http://schemas.microsoft.com/office/drawing/2014/main" val="774524402"/>
                    </a:ext>
                  </a:extLst>
                </a:gridCol>
                <a:gridCol w="1023076">
                  <a:extLst>
                    <a:ext uri="{9D8B030D-6E8A-4147-A177-3AD203B41FA5}">
                      <a16:colId xmlns:a16="http://schemas.microsoft.com/office/drawing/2014/main" val="471309230"/>
                    </a:ext>
                  </a:extLst>
                </a:gridCol>
                <a:gridCol w="1023076">
                  <a:extLst>
                    <a:ext uri="{9D8B030D-6E8A-4147-A177-3AD203B41FA5}">
                      <a16:colId xmlns:a16="http://schemas.microsoft.com/office/drawing/2014/main" val="3417004025"/>
                    </a:ext>
                  </a:extLst>
                </a:gridCol>
                <a:gridCol w="1023076">
                  <a:extLst>
                    <a:ext uri="{9D8B030D-6E8A-4147-A177-3AD203B41FA5}">
                      <a16:colId xmlns:a16="http://schemas.microsoft.com/office/drawing/2014/main" val="2601715011"/>
                    </a:ext>
                  </a:extLst>
                </a:gridCol>
                <a:gridCol w="1023076">
                  <a:extLst>
                    <a:ext uri="{9D8B030D-6E8A-4147-A177-3AD203B41FA5}">
                      <a16:colId xmlns:a16="http://schemas.microsoft.com/office/drawing/2014/main" val="694676626"/>
                    </a:ext>
                  </a:extLst>
                </a:gridCol>
              </a:tblGrid>
              <a:tr h="5734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10  - Angles in lines and polygons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27782360"/>
                  </a:ext>
                </a:extLst>
              </a:tr>
              <a:tr h="2863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32807695"/>
                  </a:ext>
                </a:extLst>
              </a:tr>
              <a:tr h="103537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using basic angle facts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alternate angles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angles and give reasons (Corresponding/interior angles)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with angles in isosceles triangle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Constructing accurate triangles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Naming less commonly known quadrilaterals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missing angles in quadrilaterals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angles in polygons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angle bisectors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7525830"/>
                  </a:ext>
                </a:extLst>
              </a:tr>
              <a:tr h="2324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02708317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86866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040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137239A-8D5F-4BDB-8646-9FCED88CE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573166"/>
              </p:ext>
            </p:extLst>
          </p:nvPr>
        </p:nvGraphicFramePr>
        <p:xfrm>
          <a:off x="36988" y="2255678"/>
          <a:ext cx="12118023" cy="2346643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484775">
                  <a:extLst>
                    <a:ext uri="{9D8B030D-6E8A-4147-A177-3AD203B41FA5}">
                      <a16:colId xmlns:a16="http://schemas.microsoft.com/office/drawing/2014/main" val="3962139035"/>
                    </a:ext>
                  </a:extLst>
                </a:gridCol>
                <a:gridCol w="1079156">
                  <a:extLst>
                    <a:ext uri="{9D8B030D-6E8A-4147-A177-3AD203B41FA5}">
                      <a16:colId xmlns:a16="http://schemas.microsoft.com/office/drawing/2014/main" val="3242127925"/>
                    </a:ext>
                  </a:extLst>
                </a:gridCol>
                <a:gridCol w="1079156">
                  <a:extLst>
                    <a:ext uri="{9D8B030D-6E8A-4147-A177-3AD203B41FA5}">
                      <a16:colId xmlns:a16="http://schemas.microsoft.com/office/drawing/2014/main" val="2982007791"/>
                    </a:ext>
                  </a:extLst>
                </a:gridCol>
                <a:gridCol w="1079156">
                  <a:extLst>
                    <a:ext uri="{9D8B030D-6E8A-4147-A177-3AD203B41FA5}">
                      <a16:colId xmlns:a16="http://schemas.microsoft.com/office/drawing/2014/main" val="2208140068"/>
                    </a:ext>
                  </a:extLst>
                </a:gridCol>
                <a:gridCol w="1079156">
                  <a:extLst>
                    <a:ext uri="{9D8B030D-6E8A-4147-A177-3AD203B41FA5}">
                      <a16:colId xmlns:a16="http://schemas.microsoft.com/office/drawing/2014/main" val="3240186010"/>
                    </a:ext>
                  </a:extLst>
                </a:gridCol>
                <a:gridCol w="1079156">
                  <a:extLst>
                    <a:ext uri="{9D8B030D-6E8A-4147-A177-3AD203B41FA5}">
                      <a16:colId xmlns:a16="http://schemas.microsoft.com/office/drawing/2014/main" val="3067476430"/>
                    </a:ext>
                  </a:extLst>
                </a:gridCol>
                <a:gridCol w="1079156">
                  <a:extLst>
                    <a:ext uri="{9D8B030D-6E8A-4147-A177-3AD203B41FA5}">
                      <a16:colId xmlns:a16="http://schemas.microsoft.com/office/drawing/2014/main" val="689878180"/>
                    </a:ext>
                  </a:extLst>
                </a:gridCol>
                <a:gridCol w="1079156">
                  <a:extLst>
                    <a:ext uri="{9D8B030D-6E8A-4147-A177-3AD203B41FA5}">
                      <a16:colId xmlns:a16="http://schemas.microsoft.com/office/drawing/2014/main" val="361748098"/>
                    </a:ext>
                  </a:extLst>
                </a:gridCol>
                <a:gridCol w="1079156">
                  <a:extLst>
                    <a:ext uri="{9D8B030D-6E8A-4147-A177-3AD203B41FA5}">
                      <a16:colId xmlns:a16="http://schemas.microsoft.com/office/drawing/2014/main" val="2363831803"/>
                    </a:ext>
                  </a:extLst>
                </a:gridCol>
              </a:tblGrid>
              <a:tr h="5568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11 - Area of trapezia and circles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8641208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Code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ATC-1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ATC-2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ATC-3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ATC-4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ATC-5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ATC-6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ATC-7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ATC-8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9417635"/>
                  </a:ext>
                </a:extLst>
              </a:tr>
              <a:tr h="64392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problems involving area of rectangles and circles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area of a scalene triangle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area of trapezium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area of a circle (Radius given)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Drawing trapeziums using given information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area of semi circles (In terms of pi)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problems with compound shapes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Solving problems involving multiple shapes and shaded areas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15841895"/>
                  </a:ext>
                </a:extLst>
              </a:tr>
              <a:tr h="2254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85561455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25265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451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DC21AC2-01AE-4264-A787-FD73E8555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495040"/>
              </p:ext>
            </p:extLst>
          </p:nvPr>
        </p:nvGraphicFramePr>
        <p:xfrm>
          <a:off x="0" y="2329050"/>
          <a:ext cx="12191999" cy="21999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592579">
                  <a:extLst>
                    <a:ext uri="{9D8B030D-6E8A-4147-A177-3AD203B41FA5}">
                      <a16:colId xmlns:a16="http://schemas.microsoft.com/office/drawing/2014/main" val="1069769625"/>
                    </a:ext>
                  </a:extLst>
                </a:gridCol>
                <a:gridCol w="1519884">
                  <a:extLst>
                    <a:ext uri="{9D8B030D-6E8A-4147-A177-3AD203B41FA5}">
                      <a16:colId xmlns:a16="http://schemas.microsoft.com/office/drawing/2014/main" val="4213891806"/>
                    </a:ext>
                  </a:extLst>
                </a:gridCol>
                <a:gridCol w="1519884">
                  <a:extLst>
                    <a:ext uri="{9D8B030D-6E8A-4147-A177-3AD203B41FA5}">
                      <a16:colId xmlns:a16="http://schemas.microsoft.com/office/drawing/2014/main" val="1166967297"/>
                    </a:ext>
                  </a:extLst>
                </a:gridCol>
                <a:gridCol w="1519884">
                  <a:extLst>
                    <a:ext uri="{9D8B030D-6E8A-4147-A177-3AD203B41FA5}">
                      <a16:colId xmlns:a16="http://schemas.microsoft.com/office/drawing/2014/main" val="1917713436"/>
                    </a:ext>
                  </a:extLst>
                </a:gridCol>
                <a:gridCol w="1519884">
                  <a:extLst>
                    <a:ext uri="{9D8B030D-6E8A-4147-A177-3AD203B41FA5}">
                      <a16:colId xmlns:a16="http://schemas.microsoft.com/office/drawing/2014/main" val="1039542415"/>
                    </a:ext>
                  </a:extLst>
                </a:gridCol>
                <a:gridCol w="1519884">
                  <a:extLst>
                    <a:ext uri="{9D8B030D-6E8A-4147-A177-3AD203B41FA5}">
                      <a16:colId xmlns:a16="http://schemas.microsoft.com/office/drawing/2014/main" val="1069569759"/>
                    </a:ext>
                  </a:extLst>
                </a:gridCol>
              </a:tblGrid>
              <a:tr h="6426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12 - Measures of location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03866157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ML-1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ML-2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ML-3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ML-4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ML-5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0510542"/>
                  </a:ext>
                </a:extLst>
              </a:tr>
              <a:tr h="72416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the mode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the mean and median (List)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Calulating the mode and range from a frequency diagram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two means from information in a table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averages from a grouped frequency table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25708703"/>
                  </a:ext>
                </a:extLst>
              </a:tr>
              <a:tr h="2603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8240959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95022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04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7F4C39-2934-4E9D-86F3-019724577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052182"/>
              </p:ext>
            </p:extLst>
          </p:nvPr>
        </p:nvGraphicFramePr>
        <p:xfrm>
          <a:off x="0" y="2017897"/>
          <a:ext cx="12191997" cy="199535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257453">
                  <a:extLst>
                    <a:ext uri="{9D8B030D-6E8A-4147-A177-3AD203B41FA5}">
                      <a16:colId xmlns:a16="http://schemas.microsoft.com/office/drawing/2014/main" val="2770930431"/>
                    </a:ext>
                  </a:extLst>
                </a:gridCol>
                <a:gridCol w="1116818">
                  <a:extLst>
                    <a:ext uri="{9D8B030D-6E8A-4147-A177-3AD203B41FA5}">
                      <a16:colId xmlns:a16="http://schemas.microsoft.com/office/drawing/2014/main" val="3961414459"/>
                    </a:ext>
                  </a:extLst>
                </a:gridCol>
                <a:gridCol w="1116818">
                  <a:extLst>
                    <a:ext uri="{9D8B030D-6E8A-4147-A177-3AD203B41FA5}">
                      <a16:colId xmlns:a16="http://schemas.microsoft.com/office/drawing/2014/main" val="1897189831"/>
                    </a:ext>
                  </a:extLst>
                </a:gridCol>
                <a:gridCol w="1116818">
                  <a:extLst>
                    <a:ext uri="{9D8B030D-6E8A-4147-A177-3AD203B41FA5}">
                      <a16:colId xmlns:a16="http://schemas.microsoft.com/office/drawing/2014/main" val="38935248"/>
                    </a:ext>
                  </a:extLst>
                </a:gridCol>
                <a:gridCol w="1116818">
                  <a:extLst>
                    <a:ext uri="{9D8B030D-6E8A-4147-A177-3AD203B41FA5}">
                      <a16:colId xmlns:a16="http://schemas.microsoft.com/office/drawing/2014/main" val="2584437007"/>
                    </a:ext>
                  </a:extLst>
                </a:gridCol>
                <a:gridCol w="1116818">
                  <a:extLst>
                    <a:ext uri="{9D8B030D-6E8A-4147-A177-3AD203B41FA5}">
                      <a16:colId xmlns:a16="http://schemas.microsoft.com/office/drawing/2014/main" val="994916868"/>
                    </a:ext>
                  </a:extLst>
                </a:gridCol>
                <a:gridCol w="1116818">
                  <a:extLst>
                    <a:ext uri="{9D8B030D-6E8A-4147-A177-3AD203B41FA5}">
                      <a16:colId xmlns:a16="http://schemas.microsoft.com/office/drawing/2014/main" val="56836923"/>
                    </a:ext>
                  </a:extLst>
                </a:gridCol>
                <a:gridCol w="1116818">
                  <a:extLst>
                    <a:ext uri="{9D8B030D-6E8A-4147-A177-3AD203B41FA5}">
                      <a16:colId xmlns:a16="http://schemas.microsoft.com/office/drawing/2014/main" val="1046280537"/>
                    </a:ext>
                  </a:extLst>
                </a:gridCol>
                <a:gridCol w="1116818">
                  <a:extLst>
                    <a:ext uri="{9D8B030D-6E8A-4147-A177-3AD203B41FA5}">
                      <a16:colId xmlns:a16="http://schemas.microsoft.com/office/drawing/2014/main" val="2848386605"/>
                    </a:ext>
                  </a:extLst>
                </a:gridCol>
              </a:tblGrid>
              <a:tr h="5391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2 - Ratio, scale and proportion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99892066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RSP-1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RSP-2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RSP-3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RSP-4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RSP-5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RSP-6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RSP-7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RSP-8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37011480"/>
                  </a:ext>
                </a:extLst>
              </a:tr>
              <a:tr h="76536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Understanding and displaying ratios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Simplify ratios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Matching ratios to diagrams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Sharing money in a ratio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equivalent ratios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Continue non-linear 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problems involving recipes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Using graphs to convert units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25401499"/>
                  </a:ext>
                </a:extLst>
              </a:tr>
              <a:tr h="2108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09601790"/>
                  </a:ext>
                </a:extLst>
              </a:tr>
              <a:tr h="2108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4343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938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4C99303-22A0-4756-8C85-F37528E79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710504"/>
              </p:ext>
            </p:extLst>
          </p:nvPr>
        </p:nvGraphicFramePr>
        <p:xfrm>
          <a:off x="0" y="1911032"/>
          <a:ext cx="12192000" cy="215766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177075">
                  <a:extLst>
                    <a:ext uri="{9D8B030D-6E8A-4147-A177-3AD203B41FA5}">
                      <a16:colId xmlns:a16="http://schemas.microsoft.com/office/drawing/2014/main" val="648838090"/>
                    </a:ext>
                  </a:extLst>
                </a:gridCol>
                <a:gridCol w="1330771">
                  <a:extLst>
                    <a:ext uri="{9D8B030D-6E8A-4147-A177-3AD203B41FA5}">
                      <a16:colId xmlns:a16="http://schemas.microsoft.com/office/drawing/2014/main" val="1267692188"/>
                    </a:ext>
                  </a:extLst>
                </a:gridCol>
                <a:gridCol w="1330771">
                  <a:extLst>
                    <a:ext uri="{9D8B030D-6E8A-4147-A177-3AD203B41FA5}">
                      <a16:colId xmlns:a16="http://schemas.microsoft.com/office/drawing/2014/main" val="320592962"/>
                    </a:ext>
                  </a:extLst>
                </a:gridCol>
                <a:gridCol w="1330771">
                  <a:extLst>
                    <a:ext uri="{9D8B030D-6E8A-4147-A177-3AD203B41FA5}">
                      <a16:colId xmlns:a16="http://schemas.microsoft.com/office/drawing/2014/main" val="1645388660"/>
                    </a:ext>
                  </a:extLst>
                </a:gridCol>
                <a:gridCol w="1330771">
                  <a:extLst>
                    <a:ext uri="{9D8B030D-6E8A-4147-A177-3AD203B41FA5}">
                      <a16:colId xmlns:a16="http://schemas.microsoft.com/office/drawing/2014/main" val="1093486635"/>
                    </a:ext>
                  </a:extLst>
                </a:gridCol>
                <a:gridCol w="1330771">
                  <a:extLst>
                    <a:ext uri="{9D8B030D-6E8A-4147-A177-3AD203B41FA5}">
                      <a16:colId xmlns:a16="http://schemas.microsoft.com/office/drawing/2014/main" val="3263776154"/>
                    </a:ext>
                  </a:extLst>
                </a:gridCol>
                <a:gridCol w="1330771">
                  <a:extLst>
                    <a:ext uri="{9D8B030D-6E8A-4147-A177-3AD203B41FA5}">
                      <a16:colId xmlns:a16="http://schemas.microsoft.com/office/drawing/2014/main" val="2364281247"/>
                    </a:ext>
                  </a:extLst>
                </a:gridCol>
                <a:gridCol w="1030299">
                  <a:extLst>
                    <a:ext uri="{9D8B030D-6E8A-4147-A177-3AD203B41FA5}">
                      <a16:colId xmlns:a16="http://schemas.microsoft.com/office/drawing/2014/main" val="397457301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3 - Multiply and divide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348596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MDF-1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MDF-2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MDF-3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MDF-4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MDF-5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MDF-6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MDF-7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21977392"/>
                  </a:ext>
                </a:extLst>
              </a:tr>
              <a:tr h="72827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Matching calculations to visual demonstrations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Multiplying fractions and fractions and integers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Dividing fractions and fractions and integers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problems involving calculating with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calculations with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Working with fractions and decimals (Equivalence)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problems involving area and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9183854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33111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34623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20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14E68E6-1FFC-4D37-AED8-0601A4B81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453741"/>
              </p:ext>
            </p:extLst>
          </p:nvPr>
        </p:nvGraphicFramePr>
        <p:xfrm>
          <a:off x="-1" y="2371636"/>
          <a:ext cx="12192001" cy="211472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039547">
                  <a:extLst>
                    <a:ext uri="{9D8B030D-6E8A-4147-A177-3AD203B41FA5}">
                      <a16:colId xmlns:a16="http://schemas.microsoft.com/office/drawing/2014/main" val="1837091821"/>
                    </a:ext>
                  </a:extLst>
                </a:gridCol>
                <a:gridCol w="843248">
                  <a:extLst>
                    <a:ext uri="{9D8B030D-6E8A-4147-A177-3AD203B41FA5}">
                      <a16:colId xmlns:a16="http://schemas.microsoft.com/office/drawing/2014/main" val="2621512278"/>
                    </a:ext>
                  </a:extLst>
                </a:gridCol>
                <a:gridCol w="843248">
                  <a:extLst>
                    <a:ext uri="{9D8B030D-6E8A-4147-A177-3AD203B41FA5}">
                      <a16:colId xmlns:a16="http://schemas.microsoft.com/office/drawing/2014/main" val="152340363"/>
                    </a:ext>
                  </a:extLst>
                </a:gridCol>
                <a:gridCol w="843248">
                  <a:extLst>
                    <a:ext uri="{9D8B030D-6E8A-4147-A177-3AD203B41FA5}">
                      <a16:colId xmlns:a16="http://schemas.microsoft.com/office/drawing/2014/main" val="1877556171"/>
                    </a:ext>
                  </a:extLst>
                </a:gridCol>
                <a:gridCol w="1584740">
                  <a:extLst>
                    <a:ext uri="{9D8B030D-6E8A-4147-A177-3AD203B41FA5}">
                      <a16:colId xmlns:a16="http://schemas.microsoft.com/office/drawing/2014/main" val="1797099767"/>
                    </a:ext>
                  </a:extLst>
                </a:gridCol>
                <a:gridCol w="1584740">
                  <a:extLst>
                    <a:ext uri="{9D8B030D-6E8A-4147-A177-3AD203B41FA5}">
                      <a16:colId xmlns:a16="http://schemas.microsoft.com/office/drawing/2014/main" val="2882981340"/>
                    </a:ext>
                  </a:extLst>
                </a:gridCol>
                <a:gridCol w="1226615">
                  <a:extLst>
                    <a:ext uri="{9D8B030D-6E8A-4147-A177-3AD203B41FA5}">
                      <a16:colId xmlns:a16="http://schemas.microsoft.com/office/drawing/2014/main" val="3378014880"/>
                    </a:ext>
                  </a:extLst>
                </a:gridCol>
                <a:gridCol w="1226615">
                  <a:extLst>
                    <a:ext uri="{9D8B030D-6E8A-4147-A177-3AD203B41FA5}">
                      <a16:colId xmlns:a16="http://schemas.microsoft.com/office/drawing/2014/main" val="141010021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4 - The cartesian plane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6743840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CP-1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97807510"/>
                  </a:ext>
                </a:extLst>
              </a:tr>
              <a:tr h="8898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Plotting coordinates on 4 quadrant grid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Using substitution to draw a linear graph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gradients to find parallel lines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straight lines on a graph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Working with and comparing gradients from harder equations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midpoint of a line segment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linear and non-linear graphs from equations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97327033"/>
                  </a:ext>
                </a:extLst>
              </a:tr>
              <a:tr h="2159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24077819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40408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16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F2DD783-C27C-4375-B5B2-526A042E4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460643"/>
              </p:ext>
            </p:extLst>
          </p:nvPr>
        </p:nvGraphicFramePr>
        <p:xfrm>
          <a:off x="0" y="2488990"/>
          <a:ext cx="12191997" cy="18800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714642">
                  <a:extLst>
                    <a:ext uri="{9D8B030D-6E8A-4147-A177-3AD203B41FA5}">
                      <a16:colId xmlns:a16="http://schemas.microsoft.com/office/drawing/2014/main" val="387141729"/>
                    </a:ext>
                  </a:extLst>
                </a:gridCol>
                <a:gridCol w="1302183">
                  <a:extLst>
                    <a:ext uri="{9D8B030D-6E8A-4147-A177-3AD203B41FA5}">
                      <a16:colId xmlns:a16="http://schemas.microsoft.com/office/drawing/2014/main" val="3718421636"/>
                    </a:ext>
                  </a:extLst>
                </a:gridCol>
                <a:gridCol w="1302183">
                  <a:extLst>
                    <a:ext uri="{9D8B030D-6E8A-4147-A177-3AD203B41FA5}">
                      <a16:colId xmlns:a16="http://schemas.microsoft.com/office/drawing/2014/main" val="177348612"/>
                    </a:ext>
                  </a:extLst>
                </a:gridCol>
                <a:gridCol w="1302183">
                  <a:extLst>
                    <a:ext uri="{9D8B030D-6E8A-4147-A177-3AD203B41FA5}">
                      <a16:colId xmlns:a16="http://schemas.microsoft.com/office/drawing/2014/main" val="3093601542"/>
                    </a:ext>
                  </a:extLst>
                </a:gridCol>
                <a:gridCol w="1483220">
                  <a:extLst>
                    <a:ext uri="{9D8B030D-6E8A-4147-A177-3AD203B41FA5}">
                      <a16:colId xmlns:a16="http://schemas.microsoft.com/office/drawing/2014/main" val="231871658"/>
                    </a:ext>
                  </a:extLst>
                </a:gridCol>
                <a:gridCol w="1483220">
                  <a:extLst>
                    <a:ext uri="{9D8B030D-6E8A-4147-A177-3AD203B41FA5}">
                      <a16:colId xmlns:a16="http://schemas.microsoft.com/office/drawing/2014/main" val="3234316178"/>
                    </a:ext>
                  </a:extLst>
                </a:gridCol>
                <a:gridCol w="1302183">
                  <a:extLst>
                    <a:ext uri="{9D8B030D-6E8A-4147-A177-3AD203B41FA5}">
                      <a16:colId xmlns:a16="http://schemas.microsoft.com/office/drawing/2014/main" val="185108803"/>
                    </a:ext>
                  </a:extLst>
                </a:gridCol>
                <a:gridCol w="1302183">
                  <a:extLst>
                    <a:ext uri="{9D8B030D-6E8A-4147-A177-3AD203B41FA5}">
                      <a16:colId xmlns:a16="http://schemas.microsoft.com/office/drawing/2014/main" val="1215490682"/>
                    </a:ext>
                  </a:extLst>
                </a:gridCol>
              </a:tblGrid>
              <a:tr h="713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5 - Indices and standard form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62948129"/>
                  </a:ext>
                </a:extLst>
              </a:tr>
              <a:tr h="2368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ISF-1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ISF-2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ISF-3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ISF-4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ISF-5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ISF-6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ISF-7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40272268"/>
                  </a:ext>
                </a:extLst>
              </a:tr>
              <a:tr h="551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Simplifying expressions involving indices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Writing Identities as a single term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Completing simplifyications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Applying the laws of indices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Writing numbers as powers of 10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Converting standard form into ordinary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with standard form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59300869"/>
                  </a:ext>
                </a:extLst>
              </a:tr>
              <a:tr h="1924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65238060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87085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68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FEEE0A-3391-4B8F-9EBC-200A3FCAB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549658"/>
              </p:ext>
            </p:extLst>
          </p:nvPr>
        </p:nvGraphicFramePr>
        <p:xfrm>
          <a:off x="-3" y="2080022"/>
          <a:ext cx="12192003" cy="269795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01644">
                  <a:extLst>
                    <a:ext uri="{9D8B030D-6E8A-4147-A177-3AD203B41FA5}">
                      <a16:colId xmlns:a16="http://schemas.microsoft.com/office/drawing/2014/main" val="1364587658"/>
                    </a:ext>
                  </a:extLst>
                </a:gridCol>
                <a:gridCol w="1021151">
                  <a:extLst>
                    <a:ext uri="{9D8B030D-6E8A-4147-A177-3AD203B41FA5}">
                      <a16:colId xmlns:a16="http://schemas.microsoft.com/office/drawing/2014/main" val="3826351038"/>
                    </a:ext>
                  </a:extLst>
                </a:gridCol>
                <a:gridCol w="1021151">
                  <a:extLst>
                    <a:ext uri="{9D8B030D-6E8A-4147-A177-3AD203B41FA5}">
                      <a16:colId xmlns:a16="http://schemas.microsoft.com/office/drawing/2014/main" val="1679530847"/>
                    </a:ext>
                  </a:extLst>
                </a:gridCol>
                <a:gridCol w="1021151">
                  <a:extLst>
                    <a:ext uri="{9D8B030D-6E8A-4147-A177-3AD203B41FA5}">
                      <a16:colId xmlns:a16="http://schemas.microsoft.com/office/drawing/2014/main" val="98565033"/>
                    </a:ext>
                  </a:extLst>
                </a:gridCol>
                <a:gridCol w="1021151">
                  <a:extLst>
                    <a:ext uri="{9D8B030D-6E8A-4147-A177-3AD203B41FA5}">
                      <a16:colId xmlns:a16="http://schemas.microsoft.com/office/drawing/2014/main" val="802984905"/>
                    </a:ext>
                  </a:extLst>
                </a:gridCol>
                <a:gridCol w="1021151">
                  <a:extLst>
                    <a:ext uri="{9D8B030D-6E8A-4147-A177-3AD203B41FA5}">
                      <a16:colId xmlns:a16="http://schemas.microsoft.com/office/drawing/2014/main" val="3011844100"/>
                    </a:ext>
                  </a:extLst>
                </a:gridCol>
                <a:gridCol w="1021151">
                  <a:extLst>
                    <a:ext uri="{9D8B030D-6E8A-4147-A177-3AD203B41FA5}">
                      <a16:colId xmlns:a16="http://schemas.microsoft.com/office/drawing/2014/main" val="3938037779"/>
                    </a:ext>
                  </a:extLst>
                </a:gridCol>
                <a:gridCol w="1021151">
                  <a:extLst>
                    <a:ext uri="{9D8B030D-6E8A-4147-A177-3AD203B41FA5}">
                      <a16:colId xmlns:a16="http://schemas.microsoft.com/office/drawing/2014/main" val="1124229481"/>
                    </a:ext>
                  </a:extLst>
                </a:gridCol>
                <a:gridCol w="1021151">
                  <a:extLst>
                    <a:ext uri="{9D8B030D-6E8A-4147-A177-3AD203B41FA5}">
                      <a16:colId xmlns:a16="http://schemas.microsoft.com/office/drawing/2014/main" val="3052112613"/>
                    </a:ext>
                  </a:extLst>
                </a:gridCol>
                <a:gridCol w="1021151">
                  <a:extLst>
                    <a:ext uri="{9D8B030D-6E8A-4147-A177-3AD203B41FA5}">
                      <a16:colId xmlns:a16="http://schemas.microsoft.com/office/drawing/2014/main" val="1412889155"/>
                    </a:ext>
                  </a:extLst>
                </a:gridCol>
              </a:tblGrid>
              <a:tr h="8566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6 - Bracket, equations and inequalities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03981466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Code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BEI-1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BEI-2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BEI-3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BEI-4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BEI-5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BEI-6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BEI-7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BEI-8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BEI-9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22921802"/>
                  </a:ext>
                </a:extLst>
              </a:tr>
              <a:tr h="110156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Demonstrating knowledge of what equations mean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Expanding single brackets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Expanding two single brackets and collecting like terms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2 step equations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Factorising expressions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two step inequalities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Writing expressions based on real life problems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perimeter problems involving forming equations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area problems linked to brackets and quadratics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87106806"/>
                  </a:ext>
                </a:extLst>
              </a:tr>
              <a:tr h="2235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63830187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33544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33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ABDCCB-0122-4F1D-8877-18C810683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89234"/>
              </p:ext>
            </p:extLst>
          </p:nvPr>
        </p:nvGraphicFramePr>
        <p:xfrm>
          <a:off x="0" y="2162630"/>
          <a:ext cx="12192002" cy="25327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863218">
                  <a:extLst>
                    <a:ext uri="{9D8B030D-6E8A-4147-A177-3AD203B41FA5}">
                      <a16:colId xmlns:a16="http://schemas.microsoft.com/office/drawing/2014/main" val="3405244974"/>
                    </a:ext>
                  </a:extLst>
                </a:gridCol>
                <a:gridCol w="1041098">
                  <a:extLst>
                    <a:ext uri="{9D8B030D-6E8A-4147-A177-3AD203B41FA5}">
                      <a16:colId xmlns:a16="http://schemas.microsoft.com/office/drawing/2014/main" val="4056319317"/>
                    </a:ext>
                  </a:extLst>
                </a:gridCol>
                <a:gridCol w="1041098">
                  <a:extLst>
                    <a:ext uri="{9D8B030D-6E8A-4147-A177-3AD203B41FA5}">
                      <a16:colId xmlns:a16="http://schemas.microsoft.com/office/drawing/2014/main" val="3683825083"/>
                    </a:ext>
                  </a:extLst>
                </a:gridCol>
                <a:gridCol w="1041098">
                  <a:extLst>
                    <a:ext uri="{9D8B030D-6E8A-4147-A177-3AD203B41FA5}">
                      <a16:colId xmlns:a16="http://schemas.microsoft.com/office/drawing/2014/main" val="914526973"/>
                    </a:ext>
                  </a:extLst>
                </a:gridCol>
                <a:gridCol w="1041098">
                  <a:extLst>
                    <a:ext uri="{9D8B030D-6E8A-4147-A177-3AD203B41FA5}">
                      <a16:colId xmlns:a16="http://schemas.microsoft.com/office/drawing/2014/main" val="897178772"/>
                    </a:ext>
                  </a:extLst>
                </a:gridCol>
                <a:gridCol w="1041098">
                  <a:extLst>
                    <a:ext uri="{9D8B030D-6E8A-4147-A177-3AD203B41FA5}">
                      <a16:colId xmlns:a16="http://schemas.microsoft.com/office/drawing/2014/main" val="2227707870"/>
                    </a:ext>
                  </a:extLst>
                </a:gridCol>
                <a:gridCol w="1041098">
                  <a:extLst>
                    <a:ext uri="{9D8B030D-6E8A-4147-A177-3AD203B41FA5}">
                      <a16:colId xmlns:a16="http://schemas.microsoft.com/office/drawing/2014/main" val="4064473619"/>
                    </a:ext>
                  </a:extLst>
                </a:gridCol>
                <a:gridCol w="1041098">
                  <a:extLst>
                    <a:ext uri="{9D8B030D-6E8A-4147-A177-3AD203B41FA5}">
                      <a16:colId xmlns:a16="http://schemas.microsoft.com/office/drawing/2014/main" val="1158260958"/>
                    </a:ext>
                  </a:extLst>
                </a:gridCol>
                <a:gridCol w="1041098">
                  <a:extLst>
                    <a:ext uri="{9D8B030D-6E8A-4147-A177-3AD203B41FA5}">
                      <a16:colId xmlns:a16="http://schemas.microsoft.com/office/drawing/2014/main" val="1477577571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7 - Fractions &amp; Percentages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39013164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FP-8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2833599"/>
                  </a:ext>
                </a:extLst>
              </a:tr>
              <a:tr h="108176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Placing FDP on a numberline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Using bar models to find increasing and decreasing multipliers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percentages from two amounts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Demonstrate understanding of multipliers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percentages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worded problems involving percentages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percentage proift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problems involving reverse percentages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95594027"/>
                  </a:ext>
                </a:extLst>
              </a:tr>
              <a:tr h="2559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734053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37700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9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D25049-5D8C-45E4-A1AD-0DE0DCC35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62799"/>
              </p:ext>
            </p:extLst>
          </p:nvPr>
        </p:nvGraphicFramePr>
        <p:xfrm>
          <a:off x="0" y="2547143"/>
          <a:ext cx="12191999" cy="1763713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016055">
                  <a:extLst>
                    <a:ext uri="{9D8B030D-6E8A-4147-A177-3AD203B41FA5}">
                      <a16:colId xmlns:a16="http://schemas.microsoft.com/office/drawing/2014/main" val="2656712707"/>
                    </a:ext>
                  </a:extLst>
                </a:gridCol>
                <a:gridCol w="1167992">
                  <a:extLst>
                    <a:ext uri="{9D8B030D-6E8A-4147-A177-3AD203B41FA5}">
                      <a16:colId xmlns:a16="http://schemas.microsoft.com/office/drawing/2014/main" val="1050153397"/>
                    </a:ext>
                  </a:extLst>
                </a:gridCol>
                <a:gridCol w="1167992">
                  <a:extLst>
                    <a:ext uri="{9D8B030D-6E8A-4147-A177-3AD203B41FA5}">
                      <a16:colId xmlns:a16="http://schemas.microsoft.com/office/drawing/2014/main" val="4131995398"/>
                    </a:ext>
                  </a:extLst>
                </a:gridCol>
                <a:gridCol w="1167992">
                  <a:extLst>
                    <a:ext uri="{9D8B030D-6E8A-4147-A177-3AD203B41FA5}">
                      <a16:colId xmlns:a16="http://schemas.microsoft.com/office/drawing/2014/main" val="697186200"/>
                    </a:ext>
                  </a:extLst>
                </a:gridCol>
                <a:gridCol w="1167992">
                  <a:extLst>
                    <a:ext uri="{9D8B030D-6E8A-4147-A177-3AD203B41FA5}">
                      <a16:colId xmlns:a16="http://schemas.microsoft.com/office/drawing/2014/main" val="4230805713"/>
                    </a:ext>
                  </a:extLst>
                </a:gridCol>
                <a:gridCol w="1167992">
                  <a:extLst>
                    <a:ext uri="{9D8B030D-6E8A-4147-A177-3AD203B41FA5}">
                      <a16:colId xmlns:a16="http://schemas.microsoft.com/office/drawing/2014/main" val="321503464"/>
                    </a:ext>
                  </a:extLst>
                </a:gridCol>
                <a:gridCol w="1167992">
                  <a:extLst>
                    <a:ext uri="{9D8B030D-6E8A-4147-A177-3AD203B41FA5}">
                      <a16:colId xmlns:a16="http://schemas.microsoft.com/office/drawing/2014/main" val="774182932"/>
                    </a:ext>
                  </a:extLst>
                </a:gridCol>
                <a:gridCol w="1167992">
                  <a:extLst>
                    <a:ext uri="{9D8B030D-6E8A-4147-A177-3AD203B41FA5}">
                      <a16:colId xmlns:a16="http://schemas.microsoft.com/office/drawing/2014/main" val="1115801271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8 - Representing Data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1861999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RD-1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RD-2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RD-3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RD-4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RD-5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RD-6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RD-7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755144"/>
                  </a:ext>
                </a:extLst>
              </a:tr>
              <a:tr h="69043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Defining different types of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Inputting real life data into frequency tables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Decribving correlations of data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Reading information from grouped frequecy tables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Completing and demonstrating scatter graphs skills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problems using two way tables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Reading and calculating with information from tables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12858103"/>
                  </a:ext>
                </a:extLst>
              </a:tr>
              <a:tr h="2317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024599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12936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939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BBFB97-FC30-4508-A97B-F7E2088D4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825562"/>
              </p:ext>
            </p:extLst>
          </p:nvPr>
        </p:nvGraphicFramePr>
        <p:xfrm>
          <a:off x="28280" y="2250792"/>
          <a:ext cx="12163717" cy="235641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525957">
                  <a:extLst>
                    <a:ext uri="{9D8B030D-6E8A-4147-A177-3AD203B41FA5}">
                      <a16:colId xmlns:a16="http://schemas.microsoft.com/office/drawing/2014/main" val="1772562770"/>
                    </a:ext>
                  </a:extLst>
                </a:gridCol>
                <a:gridCol w="1079720">
                  <a:extLst>
                    <a:ext uri="{9D8B030D-6E8A-4147-A177-3AD203B41FA5}">
                      <a16:colId xmlns:a16="http://schemas.microsoft.com/office/drawing/2014/main" val="1293331101"/>
                    </a:ext>
                  </a:extLst>
                </a:gridCol>
                <a:gridCol w="1079720">
                  <a:extLst>
                    <a:ext uri="{9D8B030D-6E8A-4147-A177-3AD203B41FA5}">
                      <a16:colId xmlns:a16="http://schemas.microsoft.com/office/drawing/2014/main" val="1573870087"/>
                    </a:ext>
                  </a:extLst>
                </a:gridCol>
                <a:gridCol w="1079720">
                  <a:extLst>
                    <a:ext uri="{9D8B030D-6E8A-4147-A177-3AD203B41FA5}">
                      <a16:colId xmlns:a16="http://schemas.microsoft.com/office/drawing/2014/main" val="3931906973"/>
                    </a:ext>
                  </a:extLst>
                </a:gridCol>
                <a:gridCol w="1079720">
                  <a:extLst>
                    <a:ext uri="{9D8B030D-6E8A-4147-A177-3AD203B41FA5}">
                      <a16:colId xmlns:a16="http://schemas.microsoft.com/office/drawing/2014/main" val="778354688"/>
                    </a:ext>
                  </a:extLst>
                </a:gridCol>
                <a:gridCol w="1079720">
                  <a:extLst>
                    <a:ext uri="{9D8B030D-6E8A-4147-A177-3AD203B41FA5}">
                      <a16:colId xmlns:a16="http://schemas.microsoft.com/office/drawing/2014/main" val="365228302"/>
                    </a:ext>
                  </a:extLst>
                </a:gridCol>
                <a:gridCol w="1079720">
                  <a:extLst>
                    <a:ext uri="{9D8B030D-6E8A-4147-A177-3AD203B41FA5}">
                      <a16:colId xmlns:a16="http://schemas.microsoft.com/office/drawing/2014/main" val="512643140"/>
                    </a:ext>
                  </a:extLst>
                </a:gridCol>
                <a:gridCol w="1079720">
                  <a:extLst>
                    <a:ext uri="{9D8B030D-6E8A-4147-A177-3AD203B41FA5}">
                      <a16:colId xmlns:a16="http://schemas.microsoft.com/office/drawing/2014/main" val="892083724"/>
                    </a:ext>
                  </a:extLst>
                </a:gridCol>
                <a:gridCol w="1079720">
                  <a:extLst>
                    <a:ext uri="{9D8B030D-6E8A-4147-A177-3AD203B41FA5}">
                      <a16:colId xmlns:a16="http://schemas.microsoft.com/office/drawing/2014/main" val="384860107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9 - Tables and probability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9814196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TP-1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TP-8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18023222"/>
                  </a:ext>
                </a:extLst>
              </a:tr>
              <a:tr h="10737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simply probabilities from given information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possible combinations from given information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Completing a two way tables and calculating probability 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Conjectures involving probability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Completeing and using sample space diagrams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Completing and using venn diagrams and calculating probability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problems using Venn diagrams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more complex outcome problems.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22404885"/>
                  </a:ext>
                </a:extLst>
              </a:tr>
              <a:tr h="2260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11163984"/>
                  </a:ext>
                </a:extLst>
              </a:tr>
              <a:tr h="2184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1855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017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991</Words>
  <Application>Microsoft Office PowerPoint</Application>
  <PresentationFormat>Widescreen</PresentationFormat>
  <Paragraphs>509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Oddy</dc:creator>
  <cp:lastModifiedBy>Megan Oddy</cp:lastModifiedBy>
  <cp:revision>47</cp:revision>
  <cp:lastPrinted>2024-08-19T10:54:12Z</cp:lastPrinted>
  <dcterms:created xsi:type="dcterms:W3CDTF">2024-07-11T13:05:52Z</dcterms:created>
  <dcterms:modified xsi:type="dcterms:W3CDTF">2024-10-03T11:05:38Z</dcterms:modified>
</cp:coreProperties>
</file>