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94" r:id="rId2"/>
    <p:sldId id="295" r:id="rId3"/>
    <p:sldId id="296" r:id="rId4"/>
    <p:sldId id="297" r:id="rId5"/>
    <p:sldId id="298" r:id="rId6"/>
    <p:sldId id="299" r:id="rId7"/>
    <p:sldId id="300" r:id="rId8"/>
    <p:sldId id="301" r:id="rId9"/>
    <p:sldId id="302" r:id="rId10"/>
    <p:sldId id="303" r:id="rId11"/>
    <p:sldId id="304" r:id="rId12"/>
    <p:sldId id="305" r:id="rId13"/>
  </p:sldIdLst>
  <p:sldSz cx="12192000" cy="6858000"/>
  <p:notesSz cx="6797675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87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8A08A1-BC28-47AA-AD26-1E4AA188CE78}" type="datetimeFigureOut">
              <a:rPr lang="en-GB" smtClean="0"/>
              <a:t>03/10/2024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8150" y="1233488"/>
            <a:ext cx="5921375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219"/>
            <a:ext cx="543814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7317"/>
            <a:ext cx="2945659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0623A5-E9C0-43BF-B588-EB575295FB1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295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42FED2-DB9D-471B-87E5-7C00413D52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68E203F-ADBF-402D-94FA-EF11B2DF91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8544E4-C5D0-4FA2-BD3F-7798AC075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77D9B-A97F-42C2-B049-2093303F7BBC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738845-E671-466A-A54A-75A835385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3EBD14-DA70-4E37-8F4B-532824FC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8531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AD62B5-105D-4E92-A464-77084D488C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3DE605-8D09-4858-856A-5AB5893C06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22688D-FC24-4543-8E4D-85EF70C228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03B24-9B1D-40EB-97EE-68A40DEF5842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7AE7BC-71FB-49D3-B3DE-557D1A795F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FDC058-F00F-4F05-BB69-665096AD2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48230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74549C5-788D-43F8-89AF-17ACEF251C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C4DE3C-E672-4DD6-A916-351B398D709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D8EED1-DB3E-49BA-9CAB-35F9304A2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21575C-9250-4977-867C-E5CDFFF3E348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15DFC6-B37D-4537-B812-A3B5DBAF39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A7FCF-A780-46CF-B07F-9AA5730D4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97586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C8368-A5FF-4C51-B201-5AF19EC683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CE4B41-FDB8-4213-BC2D-5BC73FB18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C02829-0827-4149-833C-BD82F43CFA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C3276-BA0D-4B1B-A854-33E009FDDBC2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7592A-0B5B-4BBF-9AF1-6F46C5C5A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D1CEB5-CF1B-456F-9649-DB39B1FA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54781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586E7B-B1FD-4FDF-BCB9-8B46D87FC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C516D-A327-4B6A-9410-86D1139048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76F831-22A7-4905-89F3-745D515798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38A8A-F5C0-4C43-96ED-5D5C7B2DB9F3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5A8305-64E6-41FF-ADAB-7E8E46433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862710-F1CD-46C7-903B-FA3A4EF17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7775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858CF1-C94E-4803-B742-C5AAFEC05C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2FC6CF-0B34-48C6-AE7D-52D0B28B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BCD71E-6475-4A5B-B86A-E8A7CF6C108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FC9F32-82A0-422A-AD71-BF41CF5A4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3D9425-9FE8-4E43-801D-820284E590D3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8338E3-B3A0-4555-8BB9-A3DBD4B5A6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3B0AEA-BE60-4341-9CD0-E25E6CBC1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49255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43CCF4-FF57-48A0-AB51-781E5B9E74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B52D3F-5923-47AB-B9AC-0DAD0B8B62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91DB4D-DD01-4B57-8438-691E2AF0C0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4429ED-D0DD-4F60-8DBE-2C7E049B4B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EE71B67-B626-4ABB-BBDF-86945FA24B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3184F2-A1E6-48F6-8663-3F2715E437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CCC18-49DF-481C-BAA8-2845EE0B918F}" type="datetime1">
              <a:rPr lang="en-GB" smtClean="0"/>
              <a:t>03/10/2024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EC60B1-8339-44FD-A3AE-404AE7B8AE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1EC911C-8BF7-4285-81F6-0259E25C6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2301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45F85-CDA0-41AE-9B64-36E417A7D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A2A0ED6-24A5-4C5F-9D46-A80BC5CD4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A1253-F98C-4431-A2C5-05725CDEFBF1}" type="datetime1">
              <a:rPr lang="en-GB" smtClean="0"/>
              <a:t>03/10/2024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D050E1-7EB8-418E-9B6D-B6B42E44FE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3487F0-952A-4BAB-90CF-931D4C91F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87595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9BD405-41C4-4C75-9D79-E477CD28CA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BD9EE9-441A-4DBA-B6D5-E4D1C5062AA7}" type="datetime1">
              <a:rPr lang="en-GB" smtClean="0"/>
              <a:t>03/10/2024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3588AF5-EEE7-4191-ABA9-10F89EDD5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75B45E-65F9-4E5D-B219-7688FF311A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520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49D9DB-C520-435B-B0FC-5979C0E4DB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36EB58-170C-48B0-BAFE-CACC2C48D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5B26CC4-0B3B-426B-A291-02D8D6D6BC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9C3E9-61F9-4538-AD91-A223B2427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0AE68-AD98-4E61-8C24-8EFB27DDE2E4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B996C-C0B4-42F9-8E22-DAA5CD061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8FC155-4B21-43D9-8FF0-B3A0F7E84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9819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74A2C-651B-45ED-A950-3418102D7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F253284-F026-4BA1-B91B-12D1F7CD107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502F8F7-916E-4C52-B928-1793CD6C83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77078D-3B03-429B-87FE-B3C309A6E2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21D53C-55F3-4009-8087-CE2B2E6C7319}" type="datetime1">
              <a:rPr lang="en-GB" smtClean="0"/>
              <a:t>03/10/2024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6A48C8-6BDA-4368-B838-350E7F44CC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250B5-B9C0-478F-9544-91EE8E1EB6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97359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052DAAD-593E-4867-AD0F-C725A904C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99C8B-EA44-45C0-B332-4254CDCFE6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1A456-DA77-4F55-843F-0E1869252A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D5A0A-5B73-4111-9336-4ABAE416FD09}" type="datetime1">
              <a:rPr lang="en-GB" smtClean="0"/>
              <a:t>03/10/2024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98F423-7A41-470B-9704-65410DBBC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0D17C-BB2D-4326-991B-1B6DDE879C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367400-0722-417E-9077-8B84ACA0730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9673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9367424B-3BAB-48F4-BCE8-C95634AA5A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2934030"/>
              </p:ext>
            </p:extLst>
          </p:nvPr>
        </p:nvGraphicFramePr>
        <p:xfrm>
          <a:off x="110977" y="2327654"/>
          <a:ext cx="11970046" cy="220269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508343">
                  <a:extLst>
                    <a:ext uri="{9D8B030D-6E8A-4147-A177-3AD203B41FA5}">
                      <a16:colId xmlns:a16="http://schemas.microsoft.com/office/drawing/2014/main" val="2785119665"/>
                    </a:ext>
                  </a:extLst>
                </a:gridCol>
                <a:gridCol w="1283338">
                  <a:extLst>
                    <a:ext uri="{9D8B030D-6E8A-4147-A177-3AD203B41FA5}">
                      <a16:colId xmlns:a16="http://schemas.microsoft.com/office/drawing/2014/main" val="3528526640"/>
                    </a:ext>
                  </a:extLst>
                </a:gridCol>
                <a:gridCol w="1283338">
                  <a:extLst>
                    <a:ext uri="{9D8B030D-6E8A-4147-A177-3AD203B41FA5}">
                      <a16:colId xmlns:a16="http://schemas.microsoft.com/office/drawing/2014/main" val="2944758642"/>
                    </a:ext>
                  </a:extLst>
                </a:gridCol>
                <a:gridCol w="980004">
                  <a:extLst>
                    <a:ext uri="{9D8B030D-6E8A-4147-A177-3AD203B41FA5}">
                      <a16:colId xmlns:a16="http://schemas.microsoft.com/office/drawing/2014/main" val="512816903"/>
                    </a:ext>
                  </a:extLst>
                </a:gridCol>
                <a:gridCol w="968336">
                  <a:extLst>
                    <a:ext uri="{9D8B030D-6E8A-4147-A177-3AD203B41FA5}">
                      <a16:colId xmlns:a16="http://schemas.microsoft.com/office/drawing/2014/main" val="1446872214"/>
                    </a:ext>
                  </a:extLst>
                </a:gridCol>
                <a:gridCol w="968336">
                  <a:extLst>
                    <a:ext uri="{9D8B030D-6E8A-4147-A177-3AD203B41FA5}">
                      <a16:colId xmlns:a16="http://schemas.microsoft.com/office/drawing/2014/main" val="2561658180"/>
                    </a:ext>
                  </a:extLst>
                </a:gridCol>
                <a:gridCol w="898338">
                  <a:extLst>
                    <a:ext uri="{9D8B030D-6E8A-4147-A177-3AD203B41FA5}">
                      <a16:colId xmlns:a16="http://schemas.microsoft.com/office/drawing/2014/main" val="1567374479"/>
                    </a:ext>
                  </a:extLst>
                </a:gridCol>
                <a:gridCol w="933337">
                  <a:extLst>
                    <a:ext uri="{9D8B030D-6E8A-4147-A177-3AD203B41FA5}">
                      <a16:colId xmlns:a16="http://schemas.microsoft.com/office/drawing/2014/main" val="3223426692"/>
                    </a:ext>
                  </a:extLst>
                </a:gridCol>
                <a:gridCol w="1073338">
                  <a:extLst>
                    <a:ext uri="{9D8B030D-6E8A-4147-A177-3AD203B41FA5}">
                      <a16:colId xmlns:a16="http://schemas.microsoft.com/office/drawing/2014/main" val="689731892"/>
                    </a:ext>
                  </a:extLst>
                </a:gridCol>
                <a:gridCol w="1073338">
                  <a:extLst>
                    <a:ext uri="{9D8B030D-6E8A-4147-A177-3AD203B41FA5}">
                      <a16:colId xmlns:a16="http://schemas.microsoft.com/office/drawing/2014/main" val="2961783562"/>
                    </a:ext>
                  </a:extLst>
                </a:gridCol>
              </a:tblGrid>
              <a:tr h="4070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Unit 1 - Number sense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040547392"/>
                  </a:ext>
                </a:extLst>
              </a:tr>
              <a:tr h="40703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NS-1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NS-2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NS-3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NS-4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NS-5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NS-6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NS-7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NS-8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NS-9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52593083"/>
                  </a:ext>
                </a:extLst>
              </a:tr>
              <a:tr h="110477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2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Rounding to different degrees of accuracy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Rounding to check an answer to a calculation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with decimals and money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with dates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Using inequality symbols and comparing units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involving time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problems involving squares and square roots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simple error intervals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compound units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46217517"/>
                  </a:ext>
                </a:extLst>
              </a:tr>
              <a:tr h="28384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1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8581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447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10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BADD8449-D166-47C4-8612-BD2EE1F1FD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0962035"/>
              </p:ext>
            </p:extLst>
          </p:nvPr>
        </p:nvGraphicFramePr>
        <p:xfrm>
          <a:off x="0" y="2236311"/>
          <a:ext cx="12192004" cy="2385378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984320">
                  <a:extLst>
                    <a:ext uri="{9D8B030D-6E8A-4147-A177-3AD203B41FA5}">
                      <a16:colId xmlns:a16="http://schemas.microsoft.com/office/drawing/2014/main" val="716175320"/>
                    </a:ext>
                  </a:extLst>
                </a:gridCol>
                <a:gridCol w="1023076">
                  <a:extLst>
                    <a:ext uri="{9D8B030D-6E8A-4147-A177-3AD203B41FA5}">
                      <a16:colId xmlns:a16="http://schemas.microsoft.com/office/drawing/2014/main" val="458660857"/>
                    </a:ext>
                  </a:extLst>
                </a:gridCol>
                <a:gridCol w="1023076">
                  <a:extLst>
                    <a:ext uri="{9D8B030D-6E8A-4147-A177-3AD203B41FA5}">
                      <a16:colId xmlns:a16="http://schemas.microsoft.com/office/drawing/2014/main" val="1612006523"/>
                    </a:ext>
                  </a:extLst>
                </a:gridCol>
                <a:gridCol w="1023076">
                  <a:extLst>
                    <a:ext uri="{9D8B030D-6E8A-4147-A177-3AD203B41FA5}">
                      <a16:colId xmlns:a16="http://schemas.microsoft.com/office/drawing/2014/main" val="1252052559"/>
                    </a:ext>
                  </a:extLst>
                </a:gridCol>
                <a:gridCol w="1023076">
                  <a:extLst>
                    <a:ext uri="{9D8B030D-6E8A-4147-A177-3AD203B41FA5}">
                      <a16:colId xmlns:a16="http://schemas.microsoft.com/office/drawing/2014/main" val="2863688333"/>
                    </a:ext>
                  </a:extLst>
                </a:gridCol>
                <a:gridCol w="1023076">
                  <a:extLst>
                    <a:ext uri="{9D8B030D-6E8A-4147-A177-3AD203B41FA5}">
                      <a16:colId xmlns:a16="http://schemas.microsoft.com/office/drawing/2014/main" val="774524402"/>
                    </a:ext>
                  </a:extLst>
                </a:gridCol>
                <a:gridCol w="1023076">
                  <a:extLst>
                    <a:ext uri="{9D8B030D-6E8A-4147-A177-3AD203B41FA5}">
                      <a16:colId xmlns:a16="http://schemas.microsoft.com/office/drawing/2014/main" val="471309230"/>
                    </a:ext>
                  </a:extLst>
                </a:gridCol>
                <a:gridCol w="1023076">
                  <a:extLst>
                    <a:ext uri="{9D8B030D-6E8A-4147-A177-3AD203B41FA5}">
                      <a16:colId xmlns:a16="http://schemas.microsoft.com/office/drawing/2014/main" val="3417004025"/>
                    </a:ext>
                  </a:extLst>
                </a:gridCol>
                <a:gridCol w="1023076">
                  <a:extLst>
                    <a:ext uri="{9D8B030D-6E8A-4147-A177-3AD203B41FA5}">
                      <a16:colId xmlns:a16="http://schemas.microsoft.com/office/drawing/2014/main" val="2601715011"/>
                    </a:ext>
                  </a:extLst>
                </a:gridCol>
                <a:gridCol w="1023076">
                  <a:extLst>
                    <a:ext uri="{9D8B030D-6E8A-4147-A177-3AD203B41FA5}">
                      <a16:colId xmlns:a16="http://schemas.microsoft.com/office/drawing/2014/main" val="694676626"/>
                    </a:ext>
                  </a:extLst>
                </a:gridCol>
              </a:tblGrid>
              <a:tr h="5734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10  - Angles in lines and polygons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7782360"/>
                  </a:ext>
                </a:extLst>
              </a:tr>
              <a:tr h="28638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32807695"/>
                  </a:ext>
                </a:extLst>
              </a:tr>
              <a:tr h="103537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using basic angle facts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alternate angles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angles and give reasons (Corresponding/interior angles)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with angles in isosceles triangle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Constructing accurate triangles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Naming less commonly known quadrilaterals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missing angles in quadrilaterals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angles in polygons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angle bisectors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97525830"/>
                  </a:ext>
                </a:extLst>
              </a:tr>
              <a:tr h="23241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02708317"/>
                  </a:ext>
                </a:extLst>
              </a:tr>
              <a:tr h="22479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868668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60407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11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137239A-8D5F-4BDB-8646-9FCED88CED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54573166"/>
              </p:ext>
            </p:extLst>
          </p:nvPr>
        </p:nvGraphicFramePr>
        <p:xfrm>
          <a:off x="36988" y="2255678"/>
          <a:ext cx="12118023" cy="2346643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484775">
                  <a:extLst>
                    <a:ext uri="{9D8B030D-6E8A-4147-A177-3AD203B41FA5}">
                      <a16:colId xmlns:a16="http://schemas.microsoft.com/office/drawing/2014/main" val="3962139035"/>
                    </a:ext>
                  </a:extLst>
                </a:gridCol>
                <a:gridCol w="1079156">
                  <a:extLst>
                    <a:ext uri="{9D8B030D-6E8A-4147-A177-3AD203B41FA5}">
                      <a16:colId xmlns:a16="http://schemas.microsoft.com/office/drawing/2014/main" val="3242127925"/>
                    </a:ext>
                  </a:extLst>
                </a:gridCol>
                <a:gridCol w="1079156">
                  <a:extLst>
                    <a:ext uri="{9D8B030D-6E8A-4147-A177-3AD203B41FA5}">
                      <a16:colId xmlns:a16="http://schemas.microsoft.com/office/drawing/2014/main" val="2982007791"/>
                    </a:ext>
                  </a:extLst>
                </a:gridCol>
                <a:gridCol w="1079156">
                  <a:extLst>
                    <a:ext uri="{9D8B030D-6E8A-4147-A177-3AD203B41FA5}">
                      <a16:colId xmlns:a16="http://schemas.microsoft.com/office/drawing/2014/main" val="2208140068"/>
                    </a:ext>
                  </a:extLst>
                </a:gridCol>
                <a:gridCol w="1079156">
                  <a:extLst>
                    <a:ext uri="{9D8B030D-6E8A-4147-A177-3AD203B41FA5}">
                      <a16:colId xmlns:a16="http://schemas.microsoft.com/office/drawing/2014/main" val="3240186010"/>
                    </a:ext>
                  </a:extLst>
                </a:gridCol>
                <a:gridCol w="1079156">
                  <a:extLst>
                    <a:ext uri="{9D8B030D-6E8A-4147-A177-3AD203B41FA5}">
                      <a16:colId xmlns:a16="http://schemas.microsoft.com/office/drawing/2014/main" val="3067476430"/>
                    </a:ext>
                  </a:extLst>
                </a:gridCol>
                <a:gridCol w="1079156">
                  <a:extLst>
                    <a:ext uri="{9D8B030D-6E8A-4147-A177-3AD203B41FA5}">
                      <a16:colId xmlns:a16="http://schemas.microsoft.com/office/drawing/2014/main" val="689878180"/>
                    </a:ext>
                  </a:extLst>
                </a:gridCol>
                <a:gridCol w="1079156">
                  <a:extLst>
                    <a:ext uri="{9D8B030D-6E8A-4147-A177-3AD203B41FA5}">
                      <a16:colId xmlns:a16="http://schemas.microsoft.com/office/drawing/2014/main" val="361748098"/>
                    </a:ext>
                  </a:extLst>
                </a:gridCol>
                <a:gridCol w="1079156">
                  <a:extLst>
                    <a:ext uri="{9D8B030D-6E8A-4147-A177-3AD203B41FA5}">
                      <a16:colId xmlns:a16="http://schemas.microsoft.com/office/drawing/2014/main" val="2363831803"/>
                    </a:ext>
                  </a:extLst>
                </a:gridCol>
              </a:tblGrid>
              <a:tr h="55689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11 - Area of trapezia and circles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86412087"/>
                  </a:ext>
                </a:extLst>
              </a:tr>
              <a:tr h="2781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Code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ATC-1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ATC-2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ATC-3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ATC-4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ATC-5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ATC-6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ATC-7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ATC-8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49417635"/>
                  </a:ext>
                </a:extLst>
              </a:tr>
              <a:tr h="64392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problems involving area of rectangles and circles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area of a scalene triangle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area of trapezium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area of a circle (Radius given)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Drawing trapeziums using given information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area of semi circles (In terms of pi)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problems with compound shapes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Solving problems involving multiple shapes and shaded areas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115841895"/>
                  </a:ext>
                </a:extLst>
              </a:tr>
              <a:tr h="22542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85561455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252656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0145196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12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DC21AC2-01AE-4264-A787-FD73E85559A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4495040"/>
              </p:ext>
            </p:extLst>
          </p:nvPr>
        </p:nvGraphicFramePr>
        <p:xfrm>
          <a:off x="0" y="2329050"/>
          <a:ext cx="12191999" cy="219990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592579">
                  <a:extLst>
                    <a:ext uri="{9D8B030D-6E8A-4147-A177-3AD203B41FA5}">
                      <a16:colId xmlns:a16="http://schemas.microsoft.com/office/drawing/2014/main" val="1069769625"/>
                    </a:ext>
                  </a:extLst>
                </a:gridCol>
                <a:gridCol w="1519884">
                  <a:extLst>
                    <a:ext uri="{9D8B030D-6E8A-4147-A177-3AD203B41FA5}">
                      <a16:colId xmlns:a16="http://schemas.microsoft.com/office/drawing/2014/main" val="4213891806"/>
                    </a:ext>
                  </a:extLst>
                </a:gridCol>
                <a:gridCol w="1519884">
                  <a:extLst>
                    <a:ext uri="{9D8B030D-6E8A-4147-A177-3AD203B41FA5}">
                      <a16:colId xmlns:a16="http://schemas.microsoft.com/office/drawing/2014/main" val="1166967297"/>
                    </a:ext>
                  </a:extLst>
                </a:gridCol>
                <a:gridCol w="1519884">
                  <a:extLst>
                    <a:ext uri="{9D8B030D-6E8A-4147-A177-3AD203B41FA5}">
                      <a16:colId xmlns:a16="http://schemas.microsoft.com/office/drawing/2014/main" val="1917713436"/>
                    </a:ext>
                  </a:extLst>
                </a:gridCol>
                <a:gridCol w="1519884">
                  <a:extLst>
                    <a:ext uri="{9D8B030D-6E8A-4147-A177-3AD203B41FA5}">
                      <a16:colId xmlns:a16="http://schemas.microsoft.com/office/drawing/2014/main" val="1039542415"/>
                    </a:ext>
                  </a:extLst>
                </a:gridCol>
                <a:gridCol w="1519884">
                  <a:extLst>
                    <a:ext uri="{9D8B030D-6E8A-4147-A177-3AD203B41FA5}">
                      <a16:colId xmlns:a16="http://schemas.microsoft.com/office/drawing/2014/main" val="1069569759"/>
                    </a:ext>
                  </a:extLst>
                </a:gridCol>
              </a:tblGrid>
              <a:tr h="6426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12 - Measures of location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2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03866157"/>
                  </a:ext>
                </a:extLst>
              </a:tr>
              <a:tr h="32131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ML-1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ML-2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ML-3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ML-4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ML-5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0510542"/>
                  </a:ext>
                </a:extLst>
              </a:tr>
              <a:tr h="72416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the mode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the mean and median (List)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Calulating the mode and range from a frequency diagram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two means from information in a table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averages from a grouped frequency table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25708703"/>
                  </a:ext>
                </a:extLst>
              </a:tr>
              <a:tr h="26035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82409590"/>
                  </a:ext>
                </a:extLst>
              </a:tr>
              <a:tr h="25146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950227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40452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D37F4C39-2934-4E9D-86F3-019724577D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94052182"/>
              </p:ext>
            </p:extLst>
          </p:nvPr>
        </p:nvGraphicFramePr>
        <p:xfrm>
          <a:off x="0" y="2017897"/>
          <a:ext cx="12191997" cy="199535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257453">
                  <a:extLst>
                    <a:ext uri="{9D8B030D-6E8A-4147-A177-3AD203B41FA5}">
                      <a16:colId xmlns:a16="http://schemas.microsoft.com/office/drawing/2014/main" val="2770930431"/>
                    </a:ext>
                  </a:extLst>
                </a:gridCol>
                <a:gridCol w="1116818">
                  <a:extLst>
                    <a:ext uri="{9D8B030D-6E8A-4147-A177-3AD203B41FA5}">
                      <a16:colId xmlns:a16="http://schemas.microsoft.com/office/drawing/2014/main" val="3961414459"/>
                    </a:ext>
                  </a:extLst>
                </a:gridCol>
                <a:gridCol w="1116818">
                  <a:extLst>
                    <a:ext uri="{9D8B030D-6E8A-4147-A177-3AD203B41FA5}">
                      <a16:colId xmlns:a16="http://schemas.microsoft.com/office/drawing/2014/main" val="1897189831"/>
                    </a:ext>
                  </a:extLst>
                </a:gridCol>
                <a:gridCol w="1116818">
                  <a:extLst>
                    <a:ext uri="{9D8B030D-6E8A-4147-A177-3AD203B41FA5}">
                      <a16:colId xmlns:a16="http://schemas.microsoft.com/office/drawing/2014/main" val="38935248"/>
                    </a:ext>
                  </a:extLst>
                </a:gridCol>
                <a:gridCol w="1116818">
                  <a:extLst>
                    <a:ext uri="{9D8B030D-6E8A-4147-A177-3AD203B41FA5}">
                      <a16:colId xmlns:a16="http://schemas.microsoft.com/office/drawing/2014/main" val="2584437007"/>
                    </a:ext>
                  </a:extLst>
                </a:gridCol>
                <a:gridCol w="1116818">
                  <a:extLst>
                    <a:ext uri="{9D8B030D-6E8A-4147-A177-3AD203B41FA5}">
                      <a16:colId xmlns:a16="http://schemas.microsoft.com/office/drawing/2014/main" val="994916868"/>
                    </a:ext>
                  </a:extLst>
                </a:gridCol>
                <a:gridCol w="1116818">
                  <a:extLst>
                    <a:ext uri="{9D8B030D-6E8A-4147-A177-3AD203B41FA5}">
                      <a16:colId xmlns:a16="http://schemas.microsoft.com/office/drawing/2014/main" val="56836923"/>
                    </a:ext>
                  </a:extLst>
                </a:gridCol>
                <a:gridCol w="1116818">
                  <a:extLst>
                    <a:ext uri="{9D8B030D-6E8A-4147-A177-3AD203B41FA5}">
                      <a16:colId xmlns:a16="http://schemas.microsoft.com/office/drawing/2014/main" val="1046280537"/>
                    </a:ext>
                  </a:extLst>
                </a:gridCol>
                <a:gridCol w="1116818">
                  <a:extLst>
                    <a:ext uri="{9D8B030D-6E8A-4147-A177-3AD203B41FA5}">
                      <a16:colId xmlns:a16="http://schemas.microsoft.com/office/drawing/2014/main" val="2848386605"/>
                    </a:ext>
                  </a:extLst>
                </a:gridCol>
              </a:tblGrid>
              <a:tr h="5391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2 - Ratio, scale and proportion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99892066"/>
                  </a:ext>
                </a:extLst>
              </a:tr>
              <a:tr h="2692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RSP-1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RSP-2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RSP-3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RSP-4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RSP-5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RSP-6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RSP-7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RSP-8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37011480"/>
                  </a:ext>
                </a:extLst>
              </a:tr>
              <a:tr h="76536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Understanding and displaying ratios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Simplify ratios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Matching ratios to diagrams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Sharing money in a ratio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equivalent ratios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Continue non-linear 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problems involving recipes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Using graphs to convert units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325401499"/>
                  </a:ext>
                </a:extLst>
              </a:tr>
              <a:tr h="2108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09601790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434307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419381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4C99303-22A0-4756-8C85-F37528E79C6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0710504"/>
              </p:ext>
            </p:extLst>
          </p:nvPr>
        </p:nvGraphicFramePr>
        <p:xfrm>
          <a:off x="0" y="1911032"/>
          <a:ext cx="12192000" cy="2157662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177075">
                  <a:extLst>
                    <a:ext uri="{9D8B030D-6E8A-4147-A177-3AD203B41FA5}">
                      <a16:colId xmlns:a16="http://schemas.microsoft.com/office/drawing/2014/main" val="648838090"/>
                    </a:ext>
                  </a:extLst>
                </a:gridCol>
                <a:gridCol w="1330771">
                  <a:extLst>
                    <a:ext uri="{9D8B030D-6E8A-4147-A177-3AD203B41FA5}">
                      <a16:colId xmlns:a16="http://schemas.microsoft.com/office/drawing/2014/main" val="1267692188"/>
                    </a:ext>
                  </a:extLst>
                </a:gridCol>
                <a:gridCol w="1330771">
                  <a:extLst>
                    <a:ext uri="{9D8B030D-6E8A-4147-A177-3AD203B41FA5}">
                      <a16:colId xmlns:a16="http://schemas.microsoft.com/office/drawing/2014/main" val="320592962"/>
                    </a:ext>
                  </a:extLst>
                </a:gridCol>
                <a:gridCol w="1330771">
                  <a:extLst>
                    <a:ext uri="{9D8B030D-6E8A-4147-A177-3AD203B41FA5}">
                      <a16:colId xmlns:a16="http://schemas.microsoft.com/office/drawing/2014/main" val="1645388660"/>
                    </a:ext>
                  </a:extLst>
                </a:gridCol>
                <a:gridCol w="1330771">
                  <a:extLst>
                    <a:ext uri="{9D8B030D-6E8A-4147-A177-3AD203B41FA5}">
                      <a16:colId xmlns:a16="http://schemas.microsoft.com/office/drawing/2014/main" val="1093486635"/>
                    </a:ext>
                  </a:extLst>
                </a:gridCol>
                <a:gridCol w="1330771">
                  <a:extLst>
                    <a:ext uri="{9D8B030D-6E8A-4147-A177-3AD203B41FA5}">
                      <a16:colId xmlns:a16="http://schemas.microsoft.com/office/drawing/2014/main" val="3263776154"/>
                    </a:ext>
                  </a:extLst>
                </a:gridCol>
                <a:gridCol w="1330771">
                  <a:extLst>
                    <a:ext uri="{9D8B030D-6E8A-4147-A177-3AD203B41FA5}">
                      <a16:colId xmlns:a16="http://schemas.microsoft.com/office/drawing/2014/main" val="2364281247"/>
                    </a:ext>
                  </a:extLst>
                </a:gridCol>
                <a:gridCol w="1030299">
                  <a:extLst>
                    <a:ext uri="{9D8B030D-6E8A-4147-A177-3AD203B41FA5}">
                      <a16:colId xmlns:a16="http://schemas.microsoft.com/office/drawing/2014/main" val="3974573013"/>
                    </a:ext>
                  </a:extLst>
                </a:gridCol>
              </a:tblGrid>
              <a:tr h="6223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3 - Multiply and divide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73485967"/>
                  </a:ext>
                </a:extLst>
              </a:tr>
              <a:tr h="3111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MDF-1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MDF-2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MDF-3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MDF-4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MDF-5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MDF-6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MDF-7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21977392"/>
                  </a:ext>
                </a:extLst>
              </a:tr>
              <a:tr h="72827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Matching calculations to visual demonstrations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Multiplying fractions and fractions and integers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Dividing fractions and fractions and integers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problems involving calculating with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calculations with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Working with fractions and decimals (Equivalence)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problems involving area and fractions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89183854"/>
                  </a:ext>
                </a:extLst>
              </a:tr>
              <a:tr h="25209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3311186"/>
                  </a:ext>
                </a:extLst>
              </a:tr>
              <a:tr h="2438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346233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32029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14E68E6-1FFC-4D37-AED8-0601A4B81FD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4453741"/>
              </p:ext>
            </p:extLst>
          </p:nvPr>
        </p:nvGraphicFramePr>
        <p:xfrm>
          <a:off x="-1" y="2371636"/>
          <a:ext cx="12192001" cy="2114727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039547">
                  <a:extLst>
                    <a:ext uri="{9D8B030D-6E8A-4147-A177-3AD203B41FA5}">
                      <a16:colId xmlns:a16="http://schemas.microsoft.com/office/drawing/2014/main" val="1837091821"/>
                    </a:ext>
                  </a:extLst>
                </a:gridCol>
                <a:gridCol w="843248">
                  <a:extLst>
                    <a:ext uri="{9D8B030D-6E8A-4147-A177-3AD203B41FA5}">
                      <a16:colId xmlns:a16="http://schemas.microsoft.com/office/drawing/2014/main" val="2621512278"/>
                    </a:ext>
                  </a:extLst>
                </a:gridCol>
                <a:gridCol w="843248">
                  <a:extLst>
                    <a:ext uri="{9D8B030D-6E8A-4147-A177-3AD203B41FA5}">
                      <a16:colId xmlns:a16="http://schemas.microsoft.com/office/drawing/2014/main" val="152340363"/>
                    </a:ext>
                  </a:extLst>
                </a:gridCol>
                <a:gridCol w="843248">
                  <a:extLst>
                    <a:ext uri="{9D8B030D-6E8A-4147-A177-3AD203B41FA5}">
                      <a16:colId xmlns:a16="http://schemas.microsoft.com/office/drawing/2014/main" val="1877556171"/>
                    </a:ext>
                  </a:extLst>
                </a:gridCol>
                <a:gridCol w="1584740">
                  <a:extLst>
                    <a:ext uri="{9D8B030D-6E8A-4147-A177-3AD203B41FA5}">
                      <a16:colId xmlns:a16="http://schemas.microsoft.com/office/drawing/2014/main" val="1797099767"/>
                    </a:ext>
                  </a:extLst>
                </a:gridCol>
                <a:gridCol w="1584740">
                  <a:extLst>
                    <a:ext uri="{9D8B030D-6E8A-4147-A177-3AD203B41FA5}">
                      <a16:colId xmlns:a16="http://schemas.microsoft.com/office/drawing/2014/main" val="2882981340"/>
                    </a:ext>
                  </a:extLst>
                </a:gridCol>
                <a:gridCol w="1226615">
                  <a:extLst>
                    <a:ext uri="{9D8B030D-6E8A-4147-A177-3AD203B41FA5}">
                      <a16:colId xmlns:a16="http://schemas.microsoft.com/office/drawing/2014/main" val="3378014880"/>
                    </a:ext>
                  </a:extLst>
                </a:gridCol>
                <a:gridCol w="1226615">
                  <a:extLst>
                    <a:ext uri="{9D8B030D-6E8A-4147-A177-3AD203B41FA5}">
                      <a16:colId xmlns:a16="http://schemas.microsoft.com/office/drawing/2014/main" val="1410100211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4 - The cartesian plane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6743840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CP-1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CP-2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CP-3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CP-4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CP-5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CP-6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CP-7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97807510"/>
                  </a:ext>
                </a:extLst>
              </a:tr>
              <a:tr h="889812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Plotting coordinates on 4 quadrant grid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Using substitution to draw a linear graph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Comparing gradients to find parallel lines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straight lines on a graph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Working with and comparing gradients from harder equations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Finding midpoint of a line segment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linear and non-linear graphs from equations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797327033"/>
                  </a:ext>
                </a:extLst>
              </a:tr>
              <a:tr h="21590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324077819"/>
                  </a:ext>
                </a:extLst>
              </a:tr>
              <a:tr h="2089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404086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71629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F2DD783-C27C-4375-B5B2-526A042E4B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460643"/>
              </p:ext>
            </p:extLst>
          </p:nvPr>
        </p:nvGraphicFramePr>
        <p:xfrm>
          <a:off x="0" y="2488990"/>
          <a:ext cx="12191997" cy="188002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2714642">
                  <a:extLst>
                    <a:ext uri="{9D8B030D-6E8A-4147-A177-3AD203B41FA5}">
                      <a16:colId xmlns:a16="http://schemas.microsoft.com/office/drawing/2014/main" val="387141729"/>
                    </a:ext>
                  </a:extLst>
                </a:gridCol>
                <a:gridCol w="1302183">
                  <a:extLst>
                    <a:ext uri="{9D8B030D-6E8A-4147-A177-3AD203B41FA5}">
                      <a16:colId xmlns:a16="http://schemas.microsoft.com/office/drawing/2014/main" val="3718421636"/>
                    </a:ext>
                  </a:extLst>
                </a:gridCol>
                <a:gridCol w="1302183">
                  <a:extLst>
                    <a:ext uri="{9D8B030D-6E8A-4147-A177-3AD203B41FA5}">
                      <a16:colId xmlns:a16="http://schemas.microsoft.com/office/drawing/2014/main" val="177348612"/>
                    </a:ext>
                  </a:extLst>
                </a:gridCol>
                <a:gridCol w="1302183">
                  <a:extLst>
                    <a:ext uri="{9D8B030D-6E8A-4147-A177-3AD203B41FA5}">
                      <a16:colId xmlns:a16="http://schemas.microsoft.com/office/drawing/2014/main" val="3093601542"/>
                    </a:ext>
                  </a:extLst>
                </a:gridCol>
                <a:gridCol w="1483220">
                  <a:extLst>
                    <a:ext uri="{9D8B030D-6E8A-4147-A177-3AD203B41FA5}">
                      <a16:colId xmlns:a16="http://schemas.microsoft.com/office/drawing/2014/main" val="231871658"/>
                    </a:ext>
                  </a:extLst>
                </a:gridCol>
                <a:gridCol w="1483220">
                  <a:extLst>
                    <a:ext uri="{9D8B030D-6E8A-4147-A177-3AD203B41FA5}">
                      <a16:colId xmlns:a16="http://schemas.microsoft.com/office/drawing/2014/main" val="3234316178"/>
                    </a:ext>
                  </a:extLst>
                </a:gridCol>
                <a:gridCol w="1302183">
                  <a:extLst>
                    <a:ext uri="{9D8B030D-6E8A-4147-A177-3AD203B41FA5}">
                      <a16:colId xmlns:a16="http://schemas.microsoft.com/office/drawing/2014/main" val="185108803"/>
                    </a:ext>
                  </a:extLst>
                </a:gridCol>
                <a:gridCol w="1302183">
                  <a:extLst>
                    <a:ext uri="{9D8B030D-6E8A-4147-A177-3AD203B41FA5}">
                      <a16:colId xmlns:a16="http://schemas.microsoft.com/office/drawing/2014/main" val="1215490682"/>
                    </a:ext>
                  </a:extLst>
                </a:gridCol>
              </a:tblGrid>
              <a:tr h="71310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5 - Indices and standard form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62948129"/>
                  </a:ext>
                </a:extLst>
              </a:tr>
              <a:tr h="2368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ISF-1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ISF-2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ISF-3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ISF-4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ISF-5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ISF-6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ISF-7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0272268"/>
                  </a:ext>
                </a:extLst>
              </a:tr>
              <a:tr h="55160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Simplifying expressions involving indices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Writing Identities as a single term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Completing simplifyications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Applying the laws of indices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Writing numbers as powers of 10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Converting standard form into ordinary numbers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with standard form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459300869"/>
                  </a:ext>
                </a:extLst>
              </a:tr>
              <a:tr h="1924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265238060"/>
                  </a:ext>
                </a:extLst>
              </a:tr>
              <a:tr h="1860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870851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8686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FEEE0A-3391-4B8F-9EBC-200A3FCAB6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549658"/>
              </p:ext>
            </p:extLst>
          </p:nvPr>
        </p:nvGraphicFramePr>
        <p:xfrm>
          <a:off x="-3" y="2080022"/>
          <a:ext cx="12192003" cy="269795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001644">
                  <a:extLst>
                    <a:ext uri="{9D8B030D-6E8A-4147-A177-3AD203B41FA5}">
                      <a16:colId xmlns:a16="http://schemas.microsoft.com/office/drawing/2014/main" val="1364587658"/>
                    </a:ext>
                  </a:extLst>
                </a:gridCol>
                <a:gridCol w="1021151">
                  <a:extLst>
                    <a:ext uri="{9D8B030D-6E8A-4147-A177-3AD203B41FA5}">
                      <a16:colId xmlns:a16="http://schemas.microsoft.com/office/drawing/2014/main" val="3826351038"/>
                    </a:ext>
                  </a:extLst>
                </a:gridCol>
                <a:gridCol w="1021151">
                  <a:extLst>
                    <a:ext uri="{9D8B030D-6E8A-4147-A177-3AD203B41FA5}">
                      <a16:colId xmlns:a16="http://schemas.microsoft.com/office/drawing/2014/main" val="1679530847"/>
                    </a:ext>
                  </a:extLst>
                </a:gridCol>
                <a:gridCol w="1021151">
                  <a:extLst>
                    <a:ext uri="{9D8B030D-6E8A-4147-A177-3AD203B41FA5}">
                      <a16:colId xmlns:a16="http://schemas.microsoft.com/office/drawing/2014/main" val="98565033"/>
                    </a:ext>
                  </a:extLst>
                </a:gridCol>
                <a:gridCol w="1021151">
                  <a:extLst>
                    <a:ext uri="{9D8B030D-6E8A-4147-A177-3AD203B41FA5}">
                      <a16:colId xmlns:a16="http://schemas.microsoft.com/office/drawing/2014/main" val="802984905"/>
                    </a:ext>
                  </a:extLst>
                </a:gridCol>
                <a:gridCol w="1021151">
                  <a:extLst>
                    <a:ext uri="{9D8B030D-6E8A-4147-A177-3AD203B41FA5}">
                      <a16:colId xmlns:a16="http://schemas.microsoft.com/office/drawing/2014/main" val="3011844100"/>
                    </a:ext>
                  </a:extLst>
                </a:gridCol>
                <a:gridCol w="1021151">
                  <a:extLst>
                    <a:ext uri="{9D8B030D-6E8A-4147-A177-3AD203B41FA5}">
                      <a16:colId xmlns:a16="http://schemas.microsoft.com/office/drawing/2014/main" val="3938037779"/>
                    </a:ext>
                  </a:extLst>
                </a:gridCol>
                <a:gridCol w="1021151">
                  <a:extLst>
                    <a:ext uri="{9D8B030D-6E8A-4147-A177-3AD203B41FA5}">
                      <a16:colId xmlns:a16="http://schemas.microsoft.com/office/drawing/2014/main" val="1124229481"/>
                    </a:ext>
                  </a:extLst>
                </a:gridCol>
                <a:gridCol w="1021151">
                  <a:extLst>
                    <a:ext uri="{9D8B030D-6E8A-4147-A177-3AD203B41FA5}">
                      <a16:colId xmlns:a16="http://schemas.microsoft.com/office/drawing/2014/main" val="3052112613"/>
                    </a:ext>
                  </a:extLst>
                </a:gridCol>
                <a:gridCol w="1021151">
                  <a:extLst>
                    <a:ext uri="{9D8B030D-6E8A-4147-A177-3AD203B41FA5}">
                      <a16:colId xmlns:a16="http://schemas.microsoft.com/office/drawing/2014/main" val="1412889155"/>
                    </a:ext>
                  </a:extLst>
                </a:gridCol>
              </a:tblGrid>
              <a:tr h="8566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6 - Bracket, equations and inequalities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03981466"/>
                  </a:ext>
                </a:extLst>
              </a:tr>
              <a:tr h="28511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Code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BEI-1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BEI-2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BEI-3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BEI-4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BEI-5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BEI-6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BEI-7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BEI-8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BEI-9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22921802"/>
                  </a:ext>
                </a:extLst>
              </a:tr>
              <a:tr h="110156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Demonstrating knowledge of what equations mean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Expanding single brackets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Expanding two single brackets and collecting like terms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2 step equations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Factorising expressions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two step inequalities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Writing expressions based on real life problems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perimeter problems involving forming equations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area problems linked to brackets and quadratics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187106806"/>
                  </a:ext>
                </a:extLst>
              </a:tr>
              <a:tr h="22352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063830187"/>
                  </a:ext>
                </a:extLst>
              </a:tr>
              <a:tr h="2311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63354484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33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7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47ABDCCB-0122-4F1D-8877-18C8106833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4089234"/>
              </p:ext>
            </p:extLst>
          </p:nvPr>
        </p:nvGraphicFramePr>
        <p:xfrm>
          <a:off x="0" y="2162630"/>
          <a:ext cx="12192002" cy="2532740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863218">
                  <a:extLst>
                    <a:ext uri="{9D8B030D-6E8A-4147-A177-3AD203B41FA5}">
                      <a16:colId xmlns:a16="http://schemas.microsoft.com/office/drawing/2014/main" val="3405244974"/>
                    </a:ext>
                  </a:extLst>
                </a:gridCol>
                <a:gridCol w="1041098">
                  <a:extLst>
                    <a:ext uri="{9D8B030D-6E8A-4147-A177-3AD203B41FA5}">
                      <a16:colId xmlns:a16="http://schemas.microsoft.com/office/drawing/2014/main" val="4056319317"/>
                    </a:ext>
                  </a:extLst>
                </a:gridCol>
                <a:gridCol w="1041098">
                  <a:extLst>
                    <a:ext uri="{9D8B030D-6E8A-4147-A177-3AD203B41FA5}">
                      <a16:colId xmlns:a16="http://schemas.microsoft.com/office/drawing/2014/main" val="3683825083"/>
                    </a:ext>
                  </a:extLst>
                </a:gridCol>
                <a:gridCol w="1041098">
                  <a:extLst>
                    <a:ext uri="{9D8B030D-6E8A-4147-A177-3AD203B41FA5}">
                      <a16:colId xmlns:a16="http://schemas.microsoft.com/office/drawing/2014/main" val="914526973"/>
                    </a:ext>
                  </a:extLst>
                </a:gridCol>
                <a:gridCol w="1041098">
                  <a:extLst>
                    <a:ext uri="{9D8B030D-6E8A-4147-A177-3AD203B41FA5}">
                      <a16:colId xmlns:a16="http://schemas.microsoft.com/office/drawing/2014/main" val="897178772"/>
                    </a:ext>
                  </a:extLst>
                </a:gridCol>
                <a:gridCol w="1041098">
                  <a:extLst>
                    <a:ext uri="{9D8B030D-6E8A-4147-A177-3AD203B41FA5}">
                      <a16:colId xmlns:a16="http://schemas.microsoft.com/office/drawing/2014/main" val="2227707870"/>
                    </a:ext>
                  </a:extLst>
                </a:gridCol>
                <a:gridCol w="1041098">
                  <a:extLst>
                    <a:ext uri="{9D8B030D-6E8A-4147-A177-3AD203B41FA5}">
                      <a16:colId xmlns:a16="http://schemas.microsoft.com/office/drawing/2014/main" val="4064473619"/>
                    </a:ext>
                  </a:extLst>
                </a:gridCol>
                <a:gridCol w="1041098">
                  <a:extLst>
                    <a:ext uri="{9D8B030D-6E8A-4147-A177-3AD203B41FA5}">
                      <a16:colId xmlns:a16="http://schemas.microsoft.com/office/drawing/2014/main" val="1158260958"/>
                    </a:ext>
                  </a:extLst>
                </a:gridCol>
                <a:gridCol w="1041098">
                  <a:extLst>
                    <a:ext uri="{9D8B030D-6E8A-4147-A177-3AD203B41FA5}">
                      <a16:colId xmlns:a16="http://schemas.microsoft.com/office/drawing/2014/main" val="1477577571"/>
                    </a:ext>
                  </a:extLst>
                </a:gridCol>
              </a:tblGrid>
              <a:tr h="63182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7 - Fractions &amp; Percentages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39013164"/>
                  </a:ext>
                </a:extLst>
              </a:tr>
              <a:tr h="31559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FP-8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02833599"/>
                  </a:ext>
                </a:extLst>
              </a:tr>
              <a:tr h="108176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Name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Placing FDP on a numberline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Using bar models to find increasing and decreasing multipliers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percentages from two amounts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Demonstrate understanding of multipliers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percentages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worded problems involving percentages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percentage proift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problems involving reverse percentages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95594027"/>
                  </a:ext>
                </a:extLst>
              </a:tr>
              <a:tr h="25590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67340535"/>
                  </a:ext>
                </a:extLst>
              </a:tr>
              <a:tr h="24765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377003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22963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8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C7D25049-5D8C-45E4-A1AD-0DE0DCC35E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62799"/>
              </p:ext>
            </p:extLst>
          </p:nvPr>
        </p:nvGraphicFramePr>
        <p:xfrm>
          <a:off x="0" y="2547143"/>
          <a:ext cx="12191999" cy="1763713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4016055">
                  <a:extLst>
                    <a:ext uri="{9D8B030D-6E8A-4147-A177-3AD203B41FA5}">
                      <a16:colId xmlns:a16="http://schemas.microsoft.com/office/drawing/2014/main" val="2656712707"/>
                    </a:ext>
                  </a:extLst>
                </a:gridCol>
                <a:gridCol w="1167992">
                  <a:extLst>
                    <a:ext uri="{9D8B030D-6E8A-4147-A177-3AD203B41FA5}">
                      <a16:colId xmlns:a16="http://schemas.microsoft.com/office/drawing/2014/main" val="1050153397"/>
                    </a:ext>
                  </a:extLst>
                </a:gridCol>
                <a:gridCol w="1167992">
                  <a:extLst>
                    <a:ext uri="{9D8B030D-6E8A-4147-A177-3AD203B41FA5}">
                      <a16:colId xmlns:a16="http://schemas.microsoft.com/office/drawing/2014/main" val="4131995398"/>
                    </a:ext>
                  </a:extLst>
                </a:gridCol>
                <a:gridCol w="1167992">
                  <a:extLst>
                    <a:ext uri="{9D8B030D-6E8A-4147-A177-3AD203B41FA5}">
                      <a16:colId xmlns:a16="http://schemas.microsoft.com/office/drawing/2014/main" val="697186200"/>
                    </a:ext>
                  </a:extLst>
                </a:gridCol>
                <a:gridCol w="1167992">
                  <a:extLst>
                    <a:ext uri="{9D8B030D-6E8A-4147-A177-3AD203B41FA5}">
                      <a16:colId xmlns:a16="http://schemas.microsoft.com/office/drawing/2014/main" val="4230805713"/>
                    </a:ext>
                  </a:extLst>
                </a:gridCol>
                <a:gridCol w="1167992">
                  <a:extLst>
                    <a:ext uri="{9D8B030D-6E8A-4147-A177-3AD203B41FA5}">
                      <a16:colId xmlns:a16="http://schemas.microsoft.com/office/drawing/2014/main" val="321503464"/>
                    </a:ext>
                  </a:extLst>
                </a:gridCol>
                <a:gridCol w="1167992">
                  <a:extLst>
                    <a:ext uri="{9D8B030D-6E8A-4147-A177-3AD203B41FA5}">
                      <a16:colId xmlns:a16="http://schemas.microsoft.com/office/drawing/2014/main" val="774182932"/>
                    </a:ext>
                  </a:extLst>
                </a:gridCol>
                <a:gridCol w="1167992">
                  <a:extLst>
                    <a:ext uri="{9D8B030D-6E8A-4147-A177-3AD203B41FA5}">
                      <a16:colId xmlns:a16="http://schemas.microsoft.com/office/drawing/2014/main" val="1115801271"/>
                    </a:ext>
                  </a:extLst>
                </a:gridCol>
              </a:tblGrid>
              <a:tr h="2952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8 - Representing Data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18619996"/>
                  </a:ext>
                </a:extLst>
              </a:tr>
              <a:tr h="2952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RD-1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RD-2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RD-3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RD-4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RD-5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RD-6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RD-7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2755144"/>
                  </a:ext>
                </a:extLst>
              </a:tr>
              <a:tr h="69043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Defining different types of data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Inputting real life data into frequency tables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Decribving correlations of data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Reading information from grouped frequecy tables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Completing and demonstrating scatter graphs skills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problems using two way tables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Reading and calculating with information from tables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12858103"/>
                  </a:ext>
                </a:extLst>
              </a:tr>
              <a:tr h="231775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840245992"/>
                  </a:ext>
                </a:extLst>
              </a:tr>
              <a:tr h="23177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129361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439392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98A0BA2-38AA-4F7C-B63F-83A836BA7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367400-0722-417E-9077-8B84ACA07308}" type="slidenum">
              <a:rPr lang="en-GB" smtClean="0"/>
              <a:t>9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3BBBFB97-FC30-4508-A97B-F7E2088D463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0825562"/>
              </p:ext>
            </p:extLst>
          </p:nvPr>
        </p:nvGraphicFramePr>
        <p:xfrm>
          <a:off x="28280" y="2250792"/>
          <a:ext cx="12163717" cy="2356415"/>
        </p:xfrm>
        <a:graphic>
          <a:graphicData uri="http://schemas.openxmlformats.org/drawingml/2006/table">
            <a:tbl>
              <a:tblPr bandRow="1">
                <a:tableStyleId>{5940675A-B579-460E-94D1-54222C63F5DA}</a:tableStyleId>
              </a:tblPr>
              <a:tblGrid>
                <a:gridCol w="3525957">
                  <a:extLst>
                    <a:ext uri="{9D8B030D-6E8A-4147-A177-3AD203B41FA5}">
                      <a16:colId xmlns:a16="http://schemas.microsoft.com/office/drawing/2014/main" val="1772562770"/>
                    </a:ext>
                  </a:extLst>
                </a:gridCol>
                <a:gridCol w="1079720">
                  <a:extLst>
                    <a:ext uri="{9D8B030D-6E8A-4147-A177-3AD203B41FA5}">
                      <a16:colId xmlns:a16="http://schemas.microsoft.com/office/drawing/2014/main" val="1293331101"/>
                    </a:ext>
                  </a:extLst>
                </a:gridCol>
                <a:gridCol w="1079720">
                  <a:extLst>
                    <a:ext uri="{9D8B030D-6E8A-4147-A177-3AD203B41FA5}">
                      <a16:colId xmlns:a16="http://schemas.microsoft.com/office/drawing/2014/main" val="1573870087"/>
                    </a:ext>
                  </a:extLst>
                </a:gridCol>
                <a:gridCol w="1079720">
                  <a:extLst>
                    <a:ext uri="{9D8B030D-6E8A-4147-A177-3AD203B41FA5}">
                      <a16:colId xmlns:a16="http://schemas.microsoft.com/office/drawing/2014/main" val="3931906973"/>
                    </a:ext>
                  </a:extLst>
                </a:gridCol>
                <a:gridCol w="1079720">
                  <a:extLst>
                    <a:ext uri="{9D8B030D-6E8A-4147-A177-3AD203B41FA5}">
                      <a16:colId xmlns:a16="http://schemas.microsoft.com/office/drawing/2014/main" val="778354688"/>
                    </a:ext>
                  </a:extLst>
                </a:gridCol>
                <a:gridCol w="1079720">
                  <a:extLst>
                    <a:ext uri="{9D8B030D-6E8A-4147-A177-3AD203B41FA5}">
                      <a16:colId xmlns:a16="http://schemas.microsoft.com/office/drawing/2014/main" val="365228302"/>
                    </a:ext>
                  </a:extLst>
                </a:gridCol>
                <a:gridCol w="1079720">
                  <a:extLst>
                    <a:ext uri="{9D8B030D-6E8A-4147-A177-3AD203B41FA5}">
                      <a16:colId xmlns:a16="http://schemas.microsoft.com/office/drawing/2014/main" val="512643140"/>
                    </a:ext>
                  </a:extLst>
                </a:gridCol>
                <a:gridCol w="1079720">
                  <a:extLst>
                    <a:ext uri="{9D8B030D-6E8A-4147-A177-3AD203B41FA5}">
                      <a16:colId xmlns:a16="http://schemas.microsoft.com/office/drawing/2014/main" val="892083724"/>
                    </a:ext>
                  </a:extLst>
                </a:gridCol>
                <a:gridCol w="1079720">
                  <a:extLst>
                    <a:ext uri="{9D8B030D-6E8A-4147-A177-3AD203B41FA5}">
                      <a16:colId xmlns:a16="http://schemas.microsoft.com/office/drawing/2014/main" val="384860107"/>
                    </a:ext>
                  </a:extLst>
                </a:gridCol>
              </a:tblGrid>
              <a:tr h="5588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Unit 9 - Tables and probability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98141968"/>
                  </a:ext>
                </a:extLst>
              </a:tr>
              <a:tr h="27940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Code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TP-1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TP-2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TP-3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TP-4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TP-5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TP-6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TP-7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TP-8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18023222"/>
                  </a:ext>
                </a:extLst>
              </a:tr>
              <a:tr h="107371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Name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simply probabilities from given information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Identifying possible combinations from given information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Completing a two way tables and calculating probability 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Conjectures involving probability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Completeing and using sample space diagrams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Completing and using venn diagrams and calculating probability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Solving problems using Venn diagrams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Calculating more complex outcome problems. 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22404885"/>
                  </a:ext>
                </a:extLst>
              </a:tr>
              <a:tr h="22606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511163984"/>
                  </a:ext>
                </a:extLst>
              </a:tr>
              <a:tr h="218440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7018554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40179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1697</TotalTime>
  <Words>991</Words>
  <Application>Microsoft Office PowerPoint</Application>
  <PresentationFormat>Widescreen</PresentationFormat>
  <Paragraphs>509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Megan Oddy</dc:creator>
  <cp:lastModifiedBy>Megan Oddy</cp:lastModifiedBy>
  <cp:revision>47</cp:revision>
  <cp:lastPrinted>2024-08-19T10:54:12Z</cp:lastPrinted>
  <dcterms:created xsi:type="dcterms:W3CDTF">2024-07-11T13:05:52Z</dcterms:created>
  <dcterms:modified xsi:type="dcterms:W3CDTF">2024-10-03T11:05:38Z</dcterms:modified>
</cp:coreProperties>
</file>