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W+BiDfBM0HzksT2kJM6TFYl43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6" y="4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"/>
          <p:cNvSpPr/>
          <p:nvPr/>
        </p:nvSpPr>
        <p:spPr>
          <a:xfrm rot="10800000">
            <a:off x="1807626" y="-55944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"/>
          <p:cNvSpPr/>
          <p:nvPr/>
        </p:nvSpPr>
        <p:spPr>
          <a:xfrm rot="10800000">
            <a:off x="5839437" y="-56785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"/>
          <p:cNvSpPr/>
          <p:nvPr/>
        </p:nvSpPr>
        <p:spPr>
          <a:xfrm rot="10800000">
            <a:off x="7854706" y="-58208"/>
            <a:ext cx="473576" cy="776761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21B782-79BF-41FA-A95C-616FF8221A86}"/>
              </a:ext>
            </a:extLst>
          </p:cNvPr>
          <p:cNvGrpSpPr/>
          <p:nvPr/>
        </p:nvGrpSpPr>
        <p:grpSpPr>
          <a:xfrm>
            <a:off x="-24230" y="-32045"/>
            <a:ext cx="12298878" cy="6933120"/>
            <a:chOff x="-24230" y="-32045"/>
            <a:chExt cx="12298878" cy="6933120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678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5619" y="1448577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8501" y="2829220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2" name="Google Shape;152;p1"/>
            <p:cNvSpPr/>
            <p:nvPr/>
          </p:nvSpPr>
          <p:spPr>
            <a:xfrm>
              <a:off x="6228487" y="328406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latin typeface="Calibri" panose="020F0502020204030204" pitchFamily="34" charset="0"/>
                  <a:cs typeface="Calibri" panose="020F0502020204030204" pitchFamily="34" charset="0"/>
                </a:rPr>
                <a:t>Calculate the total costs for a business using information provided. </a:t>
              </a:r>
              <a:endParaRPr sz="5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139078" y="199707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Discuss the concept of risk and reward in relation to entrepreneurs.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Lesson 6: Revision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CA Total Mark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Walking Talking Mock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Final CA Results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25574" y="1775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41188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33552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R069 Results</a:t>
              </a:r>
              <a:endParaRPr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PPE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External CA Results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 Class Assessments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CA Remarking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63" name="Google Shape;463;p1"/>
            <p:cNvGrpSpPr/>
            <p:nvPr/>
          </p:nvGrpSpPr>
          <p:grpSpPr>
            <a:xfrm>
              <a:off x="5983159" y="5933019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11 Business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09242" y="20534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Utilise the profit/loss formula to find out either the total costs or the revenue using information provided.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156;p1">
              <a:extLst>
                <a:ext uri="{FF2B5EF4-FFF2-40B4-BE49-F238E27FC236}">
                  <a16:creationId xmlns:a16="http://schemas.microsoft.com/office/drawing/2014/main" id="{A5DC7FD8-5970-4390-A713-93938F48770C}"/>
                </a:ext>
              </a:extLst>
            </p:cNvPr>
            <p:cNvSpPr/>
            <p:nvPr/>
          </p:nvSpPr>
          <p:spPr>
            <a:xfrm>
              <a:off x="159397" y="322043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skills and characteristics an entrepreneur might have.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Walking Talking Mock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84" name="Google Shape;139;p1">
              <a:extLst>
                <a:ext uri="{FF2B5EF4-FFF2-40B4-BE49-F238E27FC236}">
                  <a16:creationId xmlns:a16="http://schemas.microsoft.com/office/drawing/2014/main" id="{77607EC4-F2E4-4068-B7D3-BD4C3FF39159}"/>
                </a:ext>
              </a:extLst>
            </p:cNvPr>
            <p:cNvSpPr/>
            <p:nvPr/>
          </p:nvSpPr>
          <p:spPr>
            <a:xfrm>
              <a:off x="2186112" y="3270737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R067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TA4</a:t>
              </a:r>
              <a:endParaRPr sz="105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85" name="Google Shape;454;p1">
              <a:extLst>
                <a:ext uri="{FF2B5EF4-FFF2-40B4-BE49-F238E27FC236}">
                  <a16:creationId xmlns:a16="http://schemas.microsoft.com/office/drawing/2014/main" id="{4C340D80-253A-43FF-8652-F9841C58E1F0}"/>
                </a:ext>
              </a:extLst>
            </p:cNvPr>
            <p:cNvGrpSpPr/>
            <p:nvPr/>
          </p:nvGrpSpPr>
          <p:grpSpPr>
            <a:xfrm>
              <a:off x="2432298" y="3076690"/>
              <a:ext cx="271748" cy="271748"/>
              <a:chOff x="380343" y="4002282"/>
              <a:chExt cx="271748" cy="271748"/>
            </a:xfrm>
          </p:grpSpPr>
          <p:sp>
            <p:nvSpPr>
              <p:cNvPr id="486" name="Google Shape;455;p1">
                <a:extLst>
                  <a:ext uri="{FF2B5EF4-FFF2-40B4-BE49-F238E27FC236}">
                    <a16:creationId xmlns:a16="http://schemas.microsoft.com/office/drawing/2014/main" id="{65145828-3ECF-4EB3-B12A-FA15E42A65B2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7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78873FB0-5D92-43CB-8D65-6B033C7538C9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521" name="Google Shape;139;p1">
              <a:extLst>
                <a:ext uri="{FF2B5EF4-FFF2-40B4-BE49-F238E27FC236}">
                  <a16:creationId xmlns:a16="http://schemas.microsoft.com/office/drawing/2014/main" id="{3BEEFFB0-8582-4AE0-9A75-78139B8E286D}"/>
                </a:ext>
              </a:extLst>
            </p:cNvPr>
            <p:cNvSpPr/>
            <p:nvPr/>
          </p:nvSpPr>
          <p:spPr>
            <a:xfrm>
              <a:off x="148733" y="4556015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R067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TA1</a:t>
              </a:r>
              <a:endParaRPr sz="105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22" name="Google Shape;454;p1">
              <a:extLst>
                <a:ext uri="{FF2B5EF4-FFF2-40B4-BE49-F238E27FC236}">
                  <a16:creationId xmlns:a16="http://schemas.microsoft.com/office/drawing/2014/main" id="{6DF7152C-4BA8-4A73-B12C-59FB26608329}"/>
                </a:ext>
              </a:extLst>
            </p:cNvPr>
            <p:cNvGrpSpPr/>
            <p:nvPr/>
          </p:nvGrpSpPr>
          <p:grpSpPr>
            <a:xfrm>
              <a:off x="397073" y="4431404"/>
              <a:ext cx="271748" cy="271748"/>
              <a:chOff x="380343" y="4002282"/>
              <a:chExt cx="271748" cy="271748"/>
            </a:xfrm>
          </p:grpSpPr>
          <p:sp>
            <p:nvSpPr>
              <p:cNvPr id="523" name="Google Shape;455;p1">
                <a:extLst>
                  <a:ext uri="{FF2B5EF4-FFF2-40B4-BE49-F238E27FC236}">
                    <a16:creationId xmlns:a16="http://schemas.microsoft.com/office/drawing/2014/main" id="{E09CE778-0FFA-4436-B2E9-DA8219A0B2AE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4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2D59A40B-5A6A-4872-9CE1-7A1F0D90CBC2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552" name="Google Shape;156;p1">
              <a:extLst>
                <a:ext uri="{FF2B5EF4-FFF2-40B4-BE49-F238E27FC236}">
                  <a16:creationId xmlns:a16="http://schemas.microsoft.com/office/drawing/2014/main" id="{64199C3F-3409-4FDE-BD01-847C0EEF8E89}"/>
                </a:ext>
              </a:extLst>
            </p:cNvPr>
            <p:cNvSpPr/>
            <p:nvPr/>
          </p:nvSpPr>
          <p:spPr>
            <a:xfrm>
              <a:off x="2148044" y="4546240"/>
              <a:ext cx="788753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&amp; GRIT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49" name="Group 548">
              <a:extLst>
                <a:ext uri="{FF2B5EF4-FFF2-40B4-BE49-F238E27FC236}">
                  <a16:creationId xmlns:a16="http://schemas.microsoft.com/office/drawing/2014/main" id="{B8CC83AE-3F3F-47FA-9017-EEF5C92A7985}"/>
                </a:ext>
              </a:extLst>
            </p:cNvPr>
            <p:cNvGrpSpPr/>
            <p:nvPr/>
          </p:nvGrpSpPr>
          <p:grpSpPr>
            <a:xfrm>
              <a:off x="2399917" y="4399679"/>
              <a:ext cx="271748" cy="231114"/>
              <a:chOff x="8491833" y="1912857"/>
              <a:chExt cx="271748" cy="231114"/>
            </a:xfrm>
          </p:grpSpPr>
          <p:sp>
            <p:nvSpPr>
              <p:cNvPr id="550" name="Google Shape;413;p1">
                <a:extLst>
                  <a:ext uri="{FF2B5EF4-FFF2-40B4-BE49-F238E27FC236}">
                    <a16:creationId xmlns:a16="http://schemas.microsoft.com/office/drawing/2014/main" id="{8D8AD78C-990C-42DA-97E2-0D6EC1A802FD}"/>
                  </a:ext>
                </a:extLst>
              </p:cNvPr>
              <p:cNvSpPr/>
              <p:nvPr/>
            </p:nvSpPr>
            <p:spPr>
              <a:xfrm>
                <a:off x="8491833" y="1912857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51" name="Picture 550">
                <a:extLst>
                  <a:ext uri="{FF2B5EF4-FFF2-40B4-BE49-F238E27FC236}">
                    <a16:creationId xmlns:a16="http://schemas.microsoft.com/office/drawing/2014/main" id="{5AC4B590-8891-4695-B982-911892BE831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1"/>
              <a:srcRect l="10532" r="12146" b="13391"/>
              <a:stretch/>
            </p:blipFill>
            <p:spPr>
              <a:xfrm flipH="1">
                <a:off x="8539932" y="1923152"/>
                <a:ext cx="167022" cy="187084"/>
              </a:xfrm>
              <a:prstGeom prst="rect">
                <a:avLst/>
              </a:prstGeom>
            </p:spPr>
          </p:pic>
        </p:grpSp>
        <p:sp>
          <p:nvSpPr>
            <p:cNvPr id="584" name="Google Shape;136;p1">
              <a:extLst>
                <a:ext uri="{FF2B5EF4-FFF2-40B4-BE49-F238E27FC236}">
                  <a16:creationId xmlns:a16="http://schemas.microsoft.com/office/drawing/2014/main" id="{2F362EEE-64DC-4ACD-B51C-2EF22F50DAB3}"/>
                </a:ext>
              </a:extLst>
            </p:cNvPr>
            <p:cNvSpPr/>
            <p:nvPr/>
          </p:nvSpPr>
          <p:spPr>
            <a:xfrm>
              <a:off x="3176389" y="455573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latin typeface="Calibri" panose="020F0502020204030204" pitchFamily="34" charset="0"/>
                  <a:cs typeface="Calibri" panose="020F0502020204030204" pitchFamily="34" charset="0"/>
                </a:rPr>
                <a:t>Describe the stages of the Product Lifecycle. </a:t>
              </a:r>
              <a:endParaRPr sz="6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595" name="Google Shape;136;p1">
              <a:extLst>
                <a:ext uri="{FF2B5EF4-FFF2-40B4-BE49-F238E27FC236}">
                  <a16:creationId xmlns:a16="http://schemas.microsoft.com/office/drawing/2014/main" id="{16372757-2B37-4BFA-8C2F-868A0356653D}"/>
                </a:ext>
              </a:extLst>
            </p:cNvPr>
            <p:cNvSpPr/>
            <p:nvPr/>
          </p:nvSpPr>
          <p:spPr>
            <a:xfrm>
              <a:off x="4181985" y="45575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a selection of pricing strategies that can be used to attract and retain customers.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9" name="Google Shape;143;p1">
              <a:extLst>
                <a:ext uri="{FF2B5EF4-FFF2-40B4-BE49-F238E27FC236}">
                  <a16:creationId xmlns:a16="http://schemas.microsoft.com/office/drawing/2014/main" id="{FA0AC195-4AA7-4986-9F32-52640BA714BB}"/>
                </a:ext>
              </a:extLst>
            </p:cNvPr>
            <p:cNvSpPr/>
            <p:nvPr/>
          </p:nvSpPr>
          <p:spPr>
            <a:xfrm>
              <a:off x="4184125" y="203815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latin typeface="Calibri" panose="020F0502020204030204" pitchFamily="34" charset="0"/>
                  <a:cs typeface="Calibri" panose="020F0502020204030204" pitchFamily="34" charset="0"/>
                </a:rPr>
                <a:t>Explain the purpose of market research. </a:t>
              </a:r>
              <a:endParaRPr sz="5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F33B6FDE-1823-4F71-AF65-BBBEBD566450}"/>
                </a:ext>
              </a:extLst>
            </p:cNvPr>
            <p:cNvGrpSpPr/>
            <p:nvPr/>
          </p:nvGrpSpPr>
          <p:grpSpPr>
            <a:xfrm>
              <a:off x="4439062" y="1902063"/>
              <a:ext cx="271748" cy="271748"/>
              <a:chOff x="381897" y="3070501"/>
              <a:chExt cx="271748" cy="271748"/>
            </a:xfrm>
          </p:grpSpPr>
          <p:sp>
            <p:nvSpPr>
              <p:cNvPr id="613" name="Google Shape;372;p1">
                <a:extLst>
                  <a:ext uri="{FF2B5EF4-FFF2-40B4-BE49-F238E27FC236}">
                    <a16:creationId xmlns:a16="http://schemas.microsoft.com/office/drawing/2014/main" id="{19B58107-B4ED-46D8-A424-3B62F0A06AF0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14" name="Picture 613">
                <a:extLst>
                  <a:ext uri="{FF2B5EF4-FFF2-40B4-BE49-F238E27FC236}">
                    <a16:creationId xmlns:a16="http://schemas.microsoft.com/office/drawing/2014/main" id="{800D0D73-3D8F-4954-92EF-2CF78690DCD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sp>
          <p:nvSpPr>
            <p:cNvPr id="616" name="Google Shape;146;p1">
              <a:extLst>
                <a:ext uri="{FF2B5EF4-FFF2-40B4-BE49-F238E27FC236}">
                  <a16:creationId xmlns:a16="http://schemas.microsoft.com/office/drawing/2014/main" id="{0EB0A372-AA01-4E5F-B9A8-394DF6971FFA}"/>
                </a:ext>
              </a:extLst>
            </p:cNvPr>
            <p:cNvSpPr/>
            <p:nvPr/>
          </p:nvSpPr>
          <p:spPr>
            <a:xfrm>
              <a:off x="5178980" y="2033152"/>
              <a:ext cx="776761" cy="80956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00" dirty="0">
                  <a:latin typeface="Calibri" panose="020F0502020204030204" pitchFamily="34" charset="0"/>
                  <a:cs typeface="Calibri" panose="020F0502020204030204" pitchFamily="34" charset="0"/>
                </a:rPr>
                <a:t>Explore the advantages and disadvantages of Primary &amp; Secondary market research methods. </a:t>
              </a:r>
              <a:endParaRPr sz="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grpSp>
          <p:nvGrpSpPr>
            <p:cNvPr id="617" name="Group 616">
              <a:extLst>
                <a:ext uri="{FF2B5EF4-FFF2-40B4-BE49-F238E27FC236}">
                  <a16:creationId xmlns:a16="http://schemas.microsoft.com/office/drawing/2014/main" id="{C332A4AC-3AF0-4EC8-A7C9-FE8C501E70B8}"/>
                </a:ext>
              </a:extLst>
            </p:cNvPr>
            <p:cNvGrpSpPr/>
            <p:nvPr/>
          </p:nvGrpSpPr>
          <p:grpSpPr>
            <a:xfrm>
              <a:off x="5418572" y="1890052"/>
              <a:ext cx="271748" cy="271748"/>
              <a:chOff x="381897" y="3070501"/>
              <a:chExt cx="271748" cy="271748"/>
            </a:xfrm>
          </p:grpSpPr>
          <p:sp>
            <p:nvSpPr>
              <p:cNvPr id="618" name="Google Shape;372;p1">
                <a:extLst>
                  <a:ext uri="{FF2B5EF4-FFF2-40B4-BE49-F238E27FC236}">
                    <a16:creationId xmlns:a16="http://schemas.microsoft.com/office/drawing/2014/main" id="{FF96B190-AF65-4CA4-9AFD-13A13ADB4F4D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19" name="Picture 618">
                <a:extLst>
                  <a:ext uri="{FF2B5EF4-FFF2-40B4-BE49-F238E27FC236}">
                    <a16:creationId xmlns:a16="http://schemas.microsoft.com/office/drawing/2014/main" id="{1693C19E-A0DE-479C-AAFE-B4762E419AB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sp>
          <p:nvSpPr>
            <p:cNvPr id="398" name="Google Shape;139;p1">
              <a:extLst>
                <a:ext uri="{FF2B5EF4-FFF2-40B4-BE49-F238E27FC236}">
                  <a16:creationId xmlns:a16="http://schemas.microsoft.com/office/drawing/2014/main" id="{CF5252D7-3EDF-4BC6-BC82-438166CD6E9F}"/>
                </a:ext>
              </a:extLst>
            </p:cNvPr>
            <p:cNvSpPr/>
            <p:nvPr/>
          </p:nvSpPr>
          <p:spPr>
            <a:xfrm>
              <a:off x="1135014" y="198957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R067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TA5</a:t>
              </a:r>
              <a:endParaRPr sz="11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99" name="Google Shape;454;p1">
              <a:extLst>
                <a:ext uri="{FF2B5EF4-FFF2-40B4-BE49-F238E27FC236}">
                  <a16:creationId xmlns:a16="http://schemas.microsoft.com/office/drawing/2014/main" id="{AE4D2E68-4300-4876-9591-A84FF81B8FE0}"/>
                </a:ext>
              </a:extLst>
            </p:cNvPr>
            <p:cNvGrpSpPr/>
            <p:nvPr/>
          </p:nvGrpSpPr>
          <p:grpSpPr>
            <a:xfrm>
              <a:off x="1383354" y="1864960"/>
              <a:ext cx="271748" cy="271748"/>
              <a:chOff x="380343" y="4002282"/>
              <a:chExt cx="271748" cy="271748"/>
            </a:xfrm>
          </p:grpSpPr>
          <p:sp>
            <p:nvSpPr>
              <p:cNvPr id="413" name="Google Shape;455;p1">
                <a:extLst>
                  <a:ext uri="{FF2B5EF4-FFF2-40B4-BE49-F238E27FC236}">
                    <a16:creationId xmlns:a16="http://schemas.microsoft.com/office/drawing/2014/main" id="{100E0A80-4788-447D-A007-1FF17CDFA350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1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8C01999-4D7E-4E3A-A7ED-6870AC5EDF52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48" name="Google Shape;156;p1">
              <a:extLst>
                <a:ext uri="{FF2B5EF4-FFF2-40B4-BE49-F238E27FC236}">
                  <a16:creationId xmlns:a16="http://schemas.microsoft.com/office/drawing/2014/main" id="{7E6AB994-21BD-450D-9DBD-E173396E6589}"/>
                </a:ext>
              </a:extLst>
            </p:cNvPr>
            <p:cNvSpPr/>
            <p:nvPr/>
          </p:nvSpPr>
          <p:spPr>
            <a:xfrm>
              <a:off x="1141497" y="326337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features of a range of business ownerships.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9" name="Google Shape;156;p1">
              <a:extLst>
                <a:ext uri="{FF2B5EF4-FFF2-40B4-BE49-F238E27FC236}">
                  <a16:creationId xmlns:a16="http://schemas.microsoft.com/office/drawing/2014/main" id="{597E10CB-620F-403C-8DBF-2B340A9C3325}"/>
                </a:ext>
              </a:extLst>
            </p:cNvPr>
            <p:cNvSpPr/>
            <p:nvPr/>
          </p:nvSpPr>
          <p:spPr>
            <a:xfrm>
              <a:off x="1145770" y="453906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different sources of funding available to a business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136;p1">
              <a:extLst>
                <a:ext uri="{FF2B5EF4-FFF2-40B4-BE49-F238E27FC236}">
                  <a16:creationId xmlns:a16="http://schemas.microsoft.com/office/drawing/2014/main" id="{632EC98D-3A59-4831-800A-DD1013D24378}"/>
                </a:ext>
              </a:extLst>
            </p:cNvPr>
            <p:cNvSpPr/>
            <p:nvPr/>
          </p:nvSpPr>
          <p:spPr>
            <a:xfrm>
              <a:off x="3172124" y="336548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benefits &amp; limitations of a range of sales promotion techniques.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139;p1">
              <a:extLst>
                <a:ext uri="{FF2B5EF4-FFF2-40B4-BE49-F238E27FC236}">
                  <a16:creationId xmlns:a16="http://schemas.microsoft.com/office/drawing/2014/main" id="{4D610CAF-891A-41E2-BE4D-8C1C75CC12DC}"/>
                </a:ext>
              </a:extLst>
            </p:cNvPr>
            <p:cNvSpPr/>
            <p:nvPr/>
          </p:nvSpPr>
          <p:spPr>
            <a:xfrm>
              <a:off x="4200919" y="3307566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R067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TA2</a:t>
              </a:r>
              <a:endParaRPr sz="105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73" name="Google Shape;454;p1">
              <a:extLst>
                <a:ext uri="{FF2B5EF4-FFF2-40B4-BE49-F238E27FC236}">
                  <a16:creationId xmlns:a16="http://schemas.microsoft.com/office/drawing/2014/main" id="{932A1C20-7914-491F-B5A2-632CC83FDE4A}"/>
                </a:ext>
              </a:extLst>
            </p:cNvPr>
            <p:cNvGrpSpPr/>
            <p:nvPr/>
          </p:nvGrpSpPr>
          <p:grpSpPr>
            <a:xfrm>
              <a:off x="4449259" y="3182955"/>
              <a:ext cx="271748" cy="271748"/>
              <a:chOff x="380343" y="4002282"/>
              <a:chExt cx="271748" cy="271748"/>
            </a:xfrm>
          </p:grpSpPr>
          <p:sp>
            <p:nvSpPr>
              <p:cNvPr id="585" name="Google Shape;455;p1">
                <a:extLst>
                  <a:ext uri="{FF2B5EF4-FFF2-40B4-BE49-F238E27FC236}">
                    <a16:creationId xmlns:a16="http://schemas.microsoft.com/office/drawing/2014/main" id="{229CC80E-3030-4C61-8E9E-07ED4B5A9DDF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89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F23AA2E-9DF7-4ECA-B507-FD6DA7BD0550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92B1703-584C-44C5-B577-09EEA4482950}"/>
                </a:ext>
              </a:extLst>
            </p:cNvPr>
            <p:cNvGrpSpPr/>
            <p:nvPr/>
          </p:nvGrpSpPr>
          <p:grpSpPr>
            <a:xfrm>
              <a:off x="404536" y="3097855"/>
              <a:ext cx="271748" cy="231114"/>
              <a:chOff x="8488223" y="4387788"/>
              <a:chExt cx="271748" cy="231114"/>
            </a:xfrm>
          </p:grpSpPr>
          <p:sp>
            <p:nvSpPr>
              <p:cNvPr id="538" name="Google Shape;413;p1">
                <a:extLst>
                  <a:ext uri="{FF2B5EF4-FFF2-40B4-BE49-F238E27FC236}">
                    <a16:creationId xmlns:a16="http://schemas.microsoft.com/office/drawing/2014/main" id="{33249692-16F1-4454-821C-98F6094907B6}"/>
                  </a:ext>
                </a:extLst>
              </p:cNvPr>
              <p:cNvSpPr/>
              <p:nvPr/>
            </p:nvSpPr>
            <p:spPr>
              <a:xfrm>
                <a:off x="8488223" y="4387788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FCDD53A0-FD52-4058-AB5F-312BB711506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8127" r="8830" b="17840"/>
              <a:stretch/>
            </p:blipFill>
            <p:spPr>
              <a:xfrm>
                <a:off x="8563314" y="4408181"/>
                <a:ext cx="165724" cy="163961"/>
              </a:xfrm>
              <a:prstGeom prst="rect">
                <a:avLst/>
              </a:prstGeom>
            </p:spPr>
          </p:pic>
        </p:grpSp>
        <p:grpSp>
          <p:nvGrpSpPr>
            <p:cNvPr id="698" name="Group 697">
              <a:extLst>
                <a:ext uri="{FF2B5EF4-FFF2-40B4-BE49-F238E27FC236}">
                  <a16:creationId xmlns:a16="http://schemas.microsoft.com/office/drawing/2014/main" id="{92DDD153-323D-4037-9B04-FBA04B433361}"/>
                </a:ext>
              </a:extLst>
            </p:cNvPr>
            <p:cNvGrpSpPr/>
            <p:nvPr/>
          </p:nvGrpSpPr>
          <p:grpSpPr>
            <a:xfrm>
              <a:off x="400599" y="1860753"/>
              <a:ext cx="271748" cy="231114"/>
              <a:chOff x="8488223" y="4387788"/>
              <a:chExt cx="271748" cy="231114"/>
            </a:xfrm>
          </p:grpSpPr>
          <p:sp>
            <p:nvSpPr>
              <p:cNvPr id="699" name="Google Shape;413;p1">
                <a:extLst>
                  <a:ext uri="{FF2B5EF4-FFF2-40B4-BE49-F238E27FC236}">
                    <a16:creationId xmlns:a16="http://schemas.microsoft.com/office/drawing/2014/main" id="{48B0C943-69BF-463A-83B6-6B352487E55A}"/>
                  </a:ext>
                </a:extLst>
              </p:cNvPr>
              <p:cNvSpPr/>
              <p:nvPr/>
            </p:nvSpPr>
            <p:spPr>
              <a:xfrm>
                <a:off x="8488223" y="4387788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00" name="Picture 699">
                <a:extLst>
                  <a:ext uri="{FF2B5EF4-FFF2-40B4-BE49-F238E27FC236}">
                    <a16:creationId xmlns:a16="http://schemas.microsoft.com/office/drawing/2014/main" id="{54BE4B15-6201-49B7-B71E-D765F6F9998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8127" r="8830" b="17840"/>
              <a:stretch/>
            </p:blipFill>
            <p:spPr>
              <a:xfrm>
                <a:off x="8563314" y="4408181"/>
                <a:ext cx="165724" cy="163961"/>
              </a:xfrm>
              <a:prstGeom prst="rect">
                <a:avLst/>
              </a:prstGeom>
            </p:spPr>
          </p:pic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E0F7D09-1859-4249-9815-4C02A9DB1035}"/>
                </a:ext>
              </a:extLst>
            </p:cNvPr>
            <p:cNvGrpSpPr/>
            <p:nvPr/>
          </p:nvGrpSpPr>
          <p:grpSpPr>
            <a:xfrm>
              <a:off x="1406380" y="3145168"/>
              <a:ext cx="271748" cy="231114"/>
              <a:chOff x="9480108" y="1856334"/>
              <a:chExt cx="271748" cy="231114"/>
            </a:xfrm>
          </p:grpSpPr>
          <p:sp>
            <p:nvSpPr>
              <p:cNvPr id="450" name="Google Shape;413;p1">
                <a:extLst>
                  <a:ext uri="{FF2B5EF4-FFF2-40B4-BE49-F238E27FC236}">
                    <a16:creationId xmlns:a16="http://schemas.microsoft.com/office/drawing/2014/main" id="{8A50D3B6-E790-4280-84A8-D0ED6153ECFE}"/>
                  </a:ext>
                </a:extLst>
              </p:cNvPr>
              <p:cNvSpPr/>
              <p:nvPr/>
            </p:nvSpPr>
            <p:spPr>
              <a:xfrm>
                <a:off x="9480108" y="1856334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D55A83C1-6017-47EA-89FB-167B3956F8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b="14420"/>
              <a:stretch/>
            </p:blipFill>
            <p:spPr>
              <a:xfrm>
                <a:off x="9505585" y="1874180"/>
                <a:ext cx="218379" cy="186889"/>
              </a:xfrm>
              <a:prstGeom prst="rect">
                <a:avLst/>
              </a:prstGeom>
            </p:spPr>
          </p:pic>
        </p:grpSp>
        <p:grpSp>
          <p:nvGrpSpPr>
            <p:cNvPr id="710" name="Group 709">
              <a:extLst>
                <a:ext uri="{FF2B5EF4-FFF2-40B4-BE49-F238E27FC236}">
                  <a16:creationId xmlns:a16="http://schemas.microsoft.com/office/drawing/2014/main" id="{A6FA483B-8C87-4E1D-A942-1AFCA7EDE541}"/>
                </a:ext>
              </a:extLst>
            </p:cNvPr>
            <p:cNvGrpSpPr/>
            <p:nvPr/>
          </p:nvGrpSpPr>
          <p:grpSpPr>
            <a:xfrm>
              <a:off x="1395628" y="4430138"/>
              <a:ext cx="271748" cy="231114"/>
              <a:chOff x="9480108" y="1856334"/>
              <a:chExt cx="271748" cy="231114"/>
            </a:xfrm>
          </p:grpSpPr>
          <p:sp>
            <p:nvSpPr>
              <p:cNvPr id="711" name="Google Shape;413;p1">
                <a:extLst>
                  <a:ext uri="{FF2B5EF4-FFF2-40B4-BE49-F238E27FC236}">
                    <a16:creationId xmlns:a16="http://schemas.microsoft.com/office/drawing/2014/main" id="{FC3D27B2-66B6-40D2-846D-D12047D6F189}"/>
                  </a:ext>
                </a:extLst>
              </p:cNvPr>
              <p:cNvSpPr/>
              <p:nvPr/>
            </p:nvSpPr>
            <p:spPr>
              <a:xfrm>
                <a:off x="9480108" y="1856334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12" name="Picture 711">
                <a:extLst>
                  <a:ext uri="{FF2B5EF4-FFF2-40B4-BE49-F238E27FC236}">
                    <a16:creationId xmlns:a16="http://schemas.microsoft.com/office/drawing/2014/main" id="{49CF2BB0-70FC-41AD-B5D1-A8A16CC6D22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b="14420"/>
              <a:stretch/>
            </p:blipFill>
            <p:spPr>
              <a:xfrm>
                <a:off x="9505585" y="1874180"/>
                <a:ext cx="218379" cy="186889"/>
              </a:xfrm>
              <a:prstGeom prst="rect">
                <a:avLst/>
              </a:prstGeom>
            </p:spPr>
          </p:pic>
        </p:grpSp>
        <p:grpSp>
          <p:nvGrpSpPr>
            <p:cNvPr id="719" name="Group 718">
              <a:extLst>
                <a:ext uri="{FF2B5EF4-FFF2-40B4-BE49-F238E27FC236}">
                  <a16:creationId xmlns:a16="http://schemas.microsoft.com/office/drawing/2014/main" id="{ADB2BD05-2231-45AB-BDEA-9A6308908322}"/>
                </a:ext>
              </a:extLst>
            </p:cNvPr>
            <p:cNvGrpSpPr/>
            <p:nvPr/>
          </p:nvGrpSpPr>
          <p:grpSpPr>
            <a:xfrm>
              <a:off x="4443037" y="4405125"/>
              <a:ext cx="271748" cy="271748"/>
              <a:chOff x="10523640" y="4367369"/>
              <a:chExt cx="271748" cy="271748"/>
            </a:xfrm>
          </p:grpSpPr>
          <p:sp>
            <p:nvSpPr>
              <p:cNvPr id="720" name="Google Shape;372;p1">
                <a:extLst>
                  <a:ext uri="{FF2B5EF4-FFF2-40B4-BE49-F238E27FC236}">
                    <a16:creationId xmlns:a16="http://schemas.microsoft.com/office/drawing/2014/main" id="{5554802F-77B3-498C-801B-AB328D487143}"/>
                  </a:ext>
                </a:extLst>
              </p:cNvPr>
              <p:cNvSpPr/>
              <p:nvPr/>
            </p:nvSpPr>
            <p:spPr>
              <a:xfrm>
                <a:off x="10523640" y="436736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1" name="Picture 720">
                <a:extLst>
                  <a:ext uri="{FF2B5EF4-FFF2-40B4-BE49-F238E27FC236}">
                    <a16:creationId xmlns:a16="http://schemas.microsoft.com/office/drawing/2014/main" id="{6BC51A94-7817-4C37-ADF4-7BEE27BC77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2694" r="13970" b="17001"/>
              <a:stretch/>
            </p:blipFill>
            <p:spPr>
              <a:xfrm>
                <a:off x="10564970" y="4383204"/>
                <a:ext cx="186223" cy="210760"/>
              </a:xfrm>
              <a:prstGeom prst="rect">
                <a:avLst/>
              </a:prstGeom>
            </p:spPr>
          </p:pic>
        </p:grpSp>
        <p:grpSp>
          <p:nvGrpSpPr>
            <p:cNvPr id="722" name="Group 721">
              <a:extLst>
                <a:ext uri="{FF2B5EF4-FFF2-40B4-BE49-F238E27FC236}">
                  <a16:creationId xmlns:a16="http://schemas.microsoft.com/office/drawing/2014/main" id="{A643BCB2-544D-45FB-A7F0-F712C37D6D48}"/>
                </a:ext>
              </a:extLst>
            </p:cNvPr>
            <p:cNvGrpSpPr/>
            <p:nvPr/>
          </p:nvGrpSpPr>
          <p:grpSpPr>
            <a:xfrm>
              <a:off x="3918091" y="5564921"/>
              <a:ext cx="271748" cy="271748"/>
              <a:chOff x="10523640" y="4367369"/>
              <a:chExt cx="271748" cy="271748"/>
            </a:xfrm>
          </p:grpSpPr>
          <p:sp>
            <p:nvSpPr>
              <p:cNvPr id="723" name="Google Shape;372;p1">
                <a:extLst>
                  <a:ext uri="{FF2B5EF4-FFF2-40B4-BE49-F238E27FC236}">
                    <a16:creationId xmlns:a16="http://schemas.microsoft.com/office/drawing/2014/main" id="{E362269E-9C08-4C33-B860-423224FC48E2}"/>
                  </a:ext>
                </a:extLst>
              </p:cNvPr>
              <p:cNvSpPr/>
              <p:nvPr/>
            </p:nvSpPr>
            <p:spPr>
              <a:xfrm>
                <a:off x="10523640" y="436736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24" name="Picture 723">
                <a:extLst>
                  <a:ext uri="{FF2B5EF4-FFF2-40B4-BE49-F238E27FC236}">
                    <a16:creationId xmlns:a16="http://schemas.microsoft.com/office/drawing/2014/main" id="{39E30D4A-18F2-4A91-A05B-FCB79D1CA04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2694" r="13970" b="17001"/>
              <a:stretch/>
            </p:blipFill>
            <p:spPr>
              <a:xfrm>
                <a:off x="10564970" y="4383204"/>
                <a:ext cx="186223" cy="210760"/>
              </a:xfrm>
              <a:prstGeom prst="rect">
                <a:avLst/>
              </a:prstGeom>
            </p:spPr>
          </p:pic>
        </p:grpSp>
        <p:grpSp>
          <p:nvGrpSpPr>
            <p:cNvPr id="401" name="Group 400">
              <a:extLst>
                <a:ext uri="{FF2B5EF4-FFF2-40B4-BE49-F238E27FC236}">
                  <a16:creationId xmlns:a16="http://schemas.microsoft.com/office/drawing/2014/main" id="{98D73D5D-A34A-4EF3-80D2-1BCBC41A0504}"/>
                </a:ext>
              </a:extLst>
            </p:cNvPr>
            <p:cNvGrpSpPr/>
            <p:nvPr/>
          </p:nvGrpSpPr>
          <p:grpSpPr>
            <a:xfrm>
              <a:off x="869136" y="1419775"/>
              <a:ext cx="271748" cy="231114"/>
              <a:chOff x="8488223" y="4387788"/>
              <a:chExt cx="271748" cy="231114"/>
            </a:xfrm>
          </p:grpSpPr>
          <p:sp>
            <p:nvSpPr>
              <p:cNvPr id="403" name="Google Shape;413;p1">
                <a:extLst>
                  <a:ext uri="{FF2B5EF4-FFF2-40B4-BE49-F238E27FC236}">
                    <a16:creationId xmlns:a16="http://schemas.microsoft.com/office/drawing/2014/main" id="{CE5B8765-66A1-459E-ACF2-0DA4EB545535}"/>
                  </a:ext>
                </a:extLst>
              </p:cNvPr>
              <p:cNvSpPr/>
              <p:nvPr/>
            </p:nvSpPr>
            <p:spPr>
              <a:xfrm>
                <a:off x="8488223" y="4387788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5" name="Picture 404">
                <a:extLst>
                  <a:ext uri="{FF2B5EF4-FFF2-40B4-BE49-F238E27FC236}">
                    <a16:creationId xmlns:a16="http://schemas.microsoft.com/office/drawing/2014/main" id="{2B5B699A-9E45-4564-BC68-1E29BEB0BB0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8127" r="8830" b="17840"/>
              <a:stretch/>
            </p:blipFill>
            <p:spPr>
              <a:xfrm>
                <a:off x="8563314" y="4408181"/>
                <a:ext cx="165724" cy="163961"/>
              </a:xfrm>
              <a:prstGeom prst="rect">
                <a:avLst/>
              </a:prstGeom>
            </p:spPr>
          </p:pic>
        </p:grpSp>
        <p:grpSp>
          <p:nvGrpSpPr>
            <p:cNvPr id="406" name="Group 405">
              <a:extLst>
                <a:ext uri="{FF2B5EF4-FFF2-40B4-BE49-F238E27FC236}">
                  <a16:creationId xmlns:a16="http://schemas.microsoft.com/office/drawing/2014/main" id="{E8E7E4BC-D4CA-411C-894B-C8A08626AB0C}"/>
                </a:ext>
              </a:extLst>
            </p:cNvPr>
            <p:cNvGrpSpPr/>
            <p:nvPr/>
          </p:nvGrpSpPr>
          <p:grpSpPr>
            <a:xfrm>
              <a:off x="1895859" y="5589519"/>
              <a:ext cx="271748" cy="231114"/>
              <a:chOff x="9480108" y="1856334"/>
              <a:chExt cx="271748" cy="231114"/>
            </a:xfrm>
          </p:grpSpPr>
          <p:sp>
            <p:nvSpPr>
              <p:cNvPr id="407" name="Google Shape;413;p1">
                <a:extLst>
                  <a:ext uri="{FF2B5EF4-FFF2-40B4-BE49-F238E27FC236}">
                    <a16:creationId xmlns:a16="http://schemas.microsoft.com/office/drawing/2014/main" id="{9A140D44-5820-4176-BD04-53EDE9EE1B21}"/>
                  </a:ext>
                </a:extLst>
              </p:cNvPr>
              <p:cNvSpPr/>
              <p:nvPr/>
            </p:nvSpPr>
            <p:spPr>
              <a:xfrm>
                <a:off x="9480108" y="1856334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8" name="Picture 407">
                <a:extLst>
                  <a:ext uri="{FF2B5EF4-FFF2-40B4-BE49-F238E27FC236}">
                    <a16:creationId xmlns:a16="http://schemas.microsoft.com/office/drawing/2014/main" id="{BE7320FF-4421-4981-A43A-EC1E4A3464A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b="14420"/>
              <a:stretch/>
            </p:blipFill>
            <p:spPr>
              <a:xfrm>
                <a:off x="9505585" y="1874180"/>
                <a:ext cx="218379" cy="186889"/>
              </a:xfrm>
              <a:prstGeom prst="rect">
                <a:avLst/>
              </a:prstGeom>
            </p:spPr>
          </p:pic>
        </p:grpSp>
        <p:sp>
          <p:nvSpPr>
            <p:cNvPr id="409" name="Google Shape;318;p1">
              <a:extLst>
                <a:ext uri="{FF2B5EF4-FFF2-40B4-BE49-F238E27FC236}">
                  <a16:creationId xmlns:a16="http://schemas.microsoft.com/office/drawing/2014/main" id="{28F0EA20-0781-4633-A5A4-917366DBA366}"/>
                </a:ext>
              </a:extLst>
            </p:cNvPr>
            <p:cNvSpPr/>
            <p:nvPr/>
          </p:nvSpPr>
          <p:spPr>
            <a:xfrm rot="10800000">
              <a:off x="3950303" y="9156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319;p1">
              <a:extLst>
                <a:ext uri="{FF2B5EF4-FFF2-40B4-BE49-F238E27FC236}">
                  <a16:creationId xmlns:a16="http://schemas.microsoft.com/office/drawing/2014/main" id="{20705CA7-109A-4B86-BCF7-A38471B23CD4}"/>
                </a:ext>
              </a:extLst>
            </p:cNvPr>
            <p:cNvSpPr/>
            <p:nvPr/>
          </p:nvSpPr>
          <p:spPr>
            <a:xfrm>
              <a:off x="3759827" y="11845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R069 Entries</a:t>
              </a:r>
              <a:endParaRPr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320;p1">
              <a:extLst>
                <a:ext uri="{FF2B5EF4-FFF2-40B4-BE49-F238E27FC236}">
                  <a16:creationId xmlns:a16="http://schemas.microsoft.com/office/drawing/2014/main" id="{97BAE264-511D-4635-8823-55C4C503CCB5}"/>
                </a:ext>
              </a:extLst>
            </p:cNvPr>
            <p:cNvSpPr/>
            <p:nvPr/>
          </p:nvSpPr>
          <p:spPr>
            <a:xfrm>
              <a:off x="3928585" y="17136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4" name="Google Shape;364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293CCADA-2BD8-4957-9054-5DDB2704725D}"/>
                </a:ext>
              </a:extLst>
            </p:cNvPr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002476" y="1760216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2DB10E56-2BF4-4C9A-9206-932C38E52B87}"/>
                </a:ext>
              </a:extLst>
            </p:cNvPr>
            <p:cNvGrpSpPr/>
            <p:nvPr/>
          </p:nvGrpSpPr>
          <p:grpSpPr>
            <a:xfrm>
              <a:off x="4951363" y="1448691"/>
              <a:ext cx="271748" cy="271748"/>
              <a:chOff x="381897" y="3070501"/>
              <a:chExt cx="271748" cy="271748"/>
            </a:xfrm>
          </p:grpSpPr>
          <p:sp>
            <p:nvSpPr>
              <p:cNvPr id="416" name="Google Shape;372;p1">
                <a:extLst>
                  <a:ext uri="{FF2B5EF4-FFF2-40B4-BE49-F238E27FC236}">
                    <a16:creationId xmlns:a16="http://schemas.microsoft.com/office/drawing/2014/main" id="{E0474346-884B-4BFE-AAD8-CB8E0A28D823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7" name="Picture 416">
                <a:extLst>
                  <a:ext uri="{FF2B5EF4-FFF2-40B4-BE49-F238E27FC236}">
                    <a16:creationId xmlns:a16="http://schemas.microsoft.com/office/drawing/2014/main" id="{2E4DF79D-E216-4699-9EB6-E597683837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sp>
          <p:nvSpPr>
            <p:cNvPr id="306" name="Google Shape;152;p1">
              <a:extLst>
                <a:ext uri="{FF2B5EF4-FFF2-40B4-BE49-F238E27FC236}">
                  <a16:creationId xmlns:a16="http://schemas.microsoft.com/office/drawing/2014/main" id="{97BF33A0-7303-4DA9-9788-0C188516AFD7}"/>
                </a:ext>
              </a:extLst>
            </p:cNvPr>
            <p:cNvSpPr/>
            <p:nvPr/>
          </p:nvSpPr>
          <p:spPr>
            <a:xfrm>
              <a:off x="5230678" y="453289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&amp; 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159;p1">
              <a:extLst>
                <a:ext uri="{FF2B5EF4-FFF2-40B4-BE49-F238E27FC236}">
                  <a16:creationId xmlns:a16="http://schemas.microsoft.com/office/drawing/2014/main" id="{89C1B3D4-2BDB-4E72-8380-3492087C5406}"/>
                </a:ext>
              </a:extLst>
            </p:cNvPr>
            <p:cNvSpPr/>
            <p:nvPr/>
          </p:nvSpPr>
          <p:spPr>
            <a:xfrm>
              <a:off x="7236882" y="207219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Utilise the break-even formula to find out missing data using information provided.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159;p1">
              <a:extLst>
                <a:ext uri="{FF2B5EF4-FFF2-40B4-BE49-F238E27FC236}">
                  <a16:creationId xmlns:a16="http://schemas.microsoft.com/office/drawing/2014/main" id="{80B0295E-D713-4564-A12C-4337201AB9B5}"/>
                </a:ext>
              </a:extLst>
            </p:cNvPr>
            <p:cNvSpPr/>
            <p:nvPr/>
          </p:nvSpPr>
          <p:spPr>
            <a:xfrm>
              <a:off x="7226283" y="330056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difference between cash and profit.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139;p1">
              <a:extLst>
                <a:ext uri="{FF2B5EF4-FFF2-40B4-BE49-F238E27FC236}">
                  <a16:creationId xmlns:a16="http://schemas.microsoft.com/office/drawing/2014/main" id="{94CAF8E9-DBB1-4486-9E25-87FBAD2BFBA4}"/>
                </a:ext>
              </a:extLst>
            </p:cNvPr>
            <p:cNvSpPr/>
            <p:nvPr/>
          </p:nvSpPr>
          <p:spPr>
            <a:xfrm>
              <a:off x="8242394" y="4454282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R067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Revision</a:t>
              </a:r>
              <a:endParaRPr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0" name="Google Shape;454;p1">
              <a:extLst>
                <a:ext uri="{FF2B5EF4-FFF2-40B4-BE49-F238E27FC236}">
                  <a16:creationId xmlns:a16="http://schemas.microsoft.com/office/drawing/2014/main" id="{BCDAA5A5-22D4-4491-BF2D-725F81605976}"/>
                </a:ext>
              </a:extLst>
            </p:cNvPr>
            <p:cNvGrpSpPr/>
            <p:nvPr/>
          </p:nvGrpSpPr>
          <p:grpSpPr>
            <a:xfrm>
              <a:off x="8495667" y="4348895"/>
              <a:ext cx="271748" cy="271748"/>
              <a:chOff x="380343" y="4002282"/>
              <a:chExt cx="271748" cy="271748"/>
            </a:xfrm>
          </p:grpSpPr>
          <p:sp>
            <p:nvSpPr>
              <p:cNvPr id="351" name="Google Shape;455;p1">
                <a:extLst>
                  <a:ext uri="{FF2B5EF4-FFF2-40B4-BE49-F238E27FC236}">
                    <a16:creationId xmlns:a16="http://schemas.microsoft.com/office/drawing/2014/main" id="{F64CB154-5A2A-483F-BB4B-91ED93FCABF4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52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671D0440-BFC2-472A-A2EF-A82B0576B1A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63" name="Google Shape;159;p1">
              <a:extLst>
                <a:ext uri="{FF2B5EF4-FFF2-40B4-BE49-F238E27FC236}">
                  <a16:creationId xmlns:a16="http://schemas.microsoft.com/office/drawing/2014/main" id="{CE47E2E8-12D5-4F0F-AD34-5109DC6EA473}"/>
                </a:ext>
              </a:extLst>
            </p:cNvPr>
            <p:cNvSpPr/>
            <p:nvPr/>
          </p:nvSpPr>
          <p:spPr>
            <a:xfrm>
              <a:off x="8251556" y="328940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TA1, TA5 &amp; TA2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159;p1">
              <a:extLst>
                <a:ext uri="{FF2B5EF4-FFF2-40B4-BE49-F238E27FC236}">
                  <a16:creationId xmlns:a16="http://schemas.microsoft.com/office/drawing/2014/main" id="{56B3E8BB-CD25-4530-9FEA-17559AE02C91}"/>
                </a:ext>
              </a:extLst>
            </p:cNvPr>
            <p:cNvSpPr/>
            <p:nvPr/>
          </p:nvSpPr>
          <p:spPr>
            <a:xfrm>
              <a:off x="8234680" y="20650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TA3 &amp; TA4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76" name="Google Shape;130;p1">
              <a:extLst>
                <a:ext uri="{FF2B5EF4-FFF2-40B4-BE49-F238E27FC236}">
                  <a16:creationId xmlns:a16="http://schemas.microsoft.com/office/drawing/2014/main" id="{A8B311D3-089E-4582-8695-C78864651BAA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4052" y="2661468"/>
              <a:ext cx="375701" cy="13357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0" name="Google Shape;260;p1"/>
            <p:cNvSpPr/>
            <p:nvPr/>
          </p:nvSpPr>
          <p:spPr>
            <a:xfrm>
              <a:off x="9205121" y="317761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9265591" y="3240760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9446070" y="3256712"/>
              <a:ext cx="431572" cy="2154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May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9409681" y="3424885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49439" y="354784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72" name="Google Shape;139;p1">
              <a:extLst>
                <a:ext uri="{FF2B5EF4-FFF2-40B4-BE49-F238E27FC236}">
                  <a16:creationId xmlns:a16="http://schemas.microsoft.com/office/drawing/2014/main" id="{C0D1D1C7-744C-430E-AD7E-49863634BDEC}"/>
                </a:ext>
              </a:extLst>
            </p:cNvPr>
            <p:cNvSpPr/>
            <p:nvPr/>
          </p:nvSpPr>
          <p:spPr>
            <a:xfrm>
              <a:off x="9225176" y="2076537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EXAM!</a:t>
              </a:r>
              <a:endParaRPr sz="5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3" name="Google Shape;454;p1">
              <a:extLst>
                <a:ext uri="{FF2B5EF4-FFF2-40B4-BE49-F238E27FC236}">
                  <a16:creationId xmlns:a16="http://schemas.microsoft.com/office/drawing/2014/main" id="{9626ADB9-EDC7-428A-ADCC-DA0AACCFC0DF}"/>
                </a:ext>
              </a:extLst>
            </p:cNvPr>
            <p:cNvGrpSpPr/>
            <p:nvPr/>
          </p:nvGrpSpPr>
          <p:grpSpPr>
            <a:xfrm>
              <a:off x="9477734" y="1971634"/>
              <a:ext cx="271748" cy="271748"/>
              <a:chOff x="380343" y="4002282"/>
              <a:chExt cx="271748" cy="271748"/>
            </a:xfrm>
          </p:grpSpPr>
          <p:sp>
            <p:nvSpPr>
              <p:cNvPr id="374" name="Google Shape;455;p1">
                <a:extLst>
                  <a:ext uri="{FF2B5EF4-FFF2-40B4-BE49-F238E27FC236}">
                    <a16:creationId xmlns:a16="http://schemas.microsoft.com/office/drawing/2014/main" id="{7D562A88-D328-4154-92F8-6364E2785D14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75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2C8B2367-3924-4C92-A947-C613690B88C1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ECAE863-C169-4622-939B-163E1EDC7A9F}"/>
                </a:ext>
              </a:extLst>
            </p:cNvPr>
            <p:cNvGrpSpPr/>
            <p:nvPr/>
          </p:nvGrpSpPr>
          <p:grpSpPr>
            <a:xfrm>
              <a:off x="5474177" y="4408155"/>
              <a:ext cx="271748" cy="271748"/>
              <a:chOff x="5474177" y="4408155"/>
              <a:chExt cx="271748" cy="271748"/>
            </a:xfrm>
          </p:grpSpPr>
          <p:sp>
            <p:nvSpPr>
              <p:cNvPr id="308" name="Google Shape;383;p1">
                <a:extLst>
                  <a:ext uri="{FF2B5EF4-FFF2-40B4-BE49-F238E27FC236}">
                    <a16:creationId xmlns:a16="http://schemas.microsoft.com/office/drawing/2014/main" id="{2BBE2102-F751-436F-A7D5-E977886C01B8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08EA456F-CA28-49D7-8BEC-1106B3DEE08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4C29CCA8-E298-4FB9-92EE-56E2C4E05E8A}"/>
                </a:ext>
              </a:extLst>
            </p:cNvPr>
            <p:cNvGrpSpPr/>
            <p:nvPr/>
          </p:nvGrpSpPr>
          <p:grpSpPr>
            <a:xfrm>
              <a:off x="5954235" y="5594176"/>
              <a:ext cx="271748" cy="271748"/>
              <a:chOff x="5474177" y="4408155"/>
              <a:chExt cx="271748" cy="271748"/>
            </a:xfrm>
          </p:grpSpPr>
          <p:sp>
            <p:nvSpPr>
              <p:cNvPr id="378" name="Google Shape;383;p1">
                <a:extLst>
                  <a:ext uri="{FF2B5EF4-FFF2-40B4-BE49-F238E27FC236}">
                    <a16:creationId xmlns:a16="http://schemas.microsoft.com/office/drawing/2014/main" id="{2C50B6C2-ED9E-4648-B730-DCD289E2337C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79" name="Picture 378">
                <a:extLst>
                  <a:ext uri="{FF2B5EF4-FFF2-40B4-BE49-F238E27FC236}">
                    <a16:creationId xmlns:a16="http://schemas.microsoft.com/office/drawing/2014/main" id="{E51A9B53-FB56-4E5F-8E54-27C27E441E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205FCC6C-8152-4004-82AC-36EDB29A6238}"/>
                </a:ext>
              </a:extLst>
            </p:cNvPr>
            <p:cNvGrpSpPr/>
            <p:nvPr/>
          </p:nvGrpSpPr>
          <p:grpSpPr>
            <a:xfrm>
              <a:off x="6457137" y="3161628"/>
              <a:ext cx="271748" cy="271748"/>
              <a:chOff x="5474177" y="4408155"/>
              <a:chExt cx="271748" cy="271748"/>
            </a:xfrm>
          </p:grpSpPr>
          <p:sp>
            <p:nvSpPr>
              <p:cNvPr id="384" name="Google Shape;383;p1">
                <a:extLst>
                  <a:ext uri="{FF2B5EF4-FFF2-40B4-BE49-F238E27FC236}">
                    <a16:creationId xmlns:a16="http://schemas.microsoft.com/office/drawing/2014/main" id="{A8B497CE-B7AD-4BD2-9A7F-CF9706D63E84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85" name="Picture 384">
                <a:extLst>
                  <a:ext uri="{FF2B5EF4-FFF2-40B4-BE49-F238E27FC236}">
                    <a16:creationId xmlns:a16="http://schemas.microsoft.com/office/drawing/2014/main" id="{053CDAC2-2743-4DC8-B4BB-D2D6CE0450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grpSp>
          <p:nvGrpSpPr>
            <p:cNvPr id="386" name="Group 385">
              <a:extLst>
                <a:ext uri="{FF2B5EF4-FFF2-40B4-BE49-F238E27FC236}">
                  <a16:creationId xmlns:a16="http://schemas.microsoft.com/office/drawing/2014/main" id="{8B32FF68-ACCA-46BE-BD8E-33CFD89EC041}"/>
                </a:ext>
              </a:extLst>
            </p:cNvPr>
            <p:cNvGrpSpPr/>
            <p:nvPr/>
          </p:nvGrpSpPr>
          <p:grpSpPr>
            <a:xfrm>
              <a:off x="6460536" y="1927498"/>
              <a:ext cx="271748" cy="271748"/>
              <a:chOff x="5474177" y="4408155"/>
              <a:chExt cx="271748" cy="271748"/>
            </a:xfrm>
          </p:grpSpPr>
          <p:sp>
            <p:nvSpPr>
              <p:cNvPr id="387" name="Google Shape;383;p1">
                <a:extLst>
                  <a:ext uri="{FF2B5EF4-FFF2-40B4-BE49-F238E27FC236}">
                    <a16:creationId xmlns:a16="http://schemas.microsoft.com/office/drawing/2014/main" id="{E4915522-34BD-47AC-A881-BA012B51DCE7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88" name="Picture 387">
                <a:extLst>
                  <a:ext uri="{FF2B5EF4-FFF2-40B4-BE49-F238E27FC236}">
                    <a16:creationId xmlns:a16="http://schemas.microsoft.com/office/drawing/2014/main" id="{D545A43E-7A60-4D9F-879E-E9B0575B94D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grpSp>
          <p:nvGrpSpPr>
            <p:cNvPr id="389" name="Group 388">
              <a:extLst>
                <a:ext uri="{FF2B5EF4-FFF2-40B4-BE49-F238E27FC236}">
                  <a16:creationId xmlns:a16="http://schemas.microsoft.com/office/drawing/2014/main" id="{E579E8C1-9654-4497-A30B-9D2B70EDCEA2}"/>
                </a:ext>
              </a:extLst>
            </p:cNvPr>
            <p:cNvGrpSpPr/>
            <p:nvPr/>
          </p:nvGrpSpPr>
          <p:grpSpPr>
            <a:xfrm>
              <a:off x="6959976" y="1422378"/>
              <a:ext cx="271748" cy="271748"/>
              <a:chOff x="5474177" y="4408155"/>
              <a:chExt cx="271748" cy="271748"/>
            </a:xfrm>
          </p:grpSpPr>
          <p:sp>
            <p:nvSpPr>
              <p:cNvPr id="390" name="Google Shape;383;p1">
                <a:extLst>
                  <a:ext uri="{FF2B5EF4-FFF2-40B4-BE49-F238E27FC236}">
                    <a16:creationId xmlns:a16="http://schemas.microsoft.com/office/drawing/2014/main" id="{DEECC443-F4B3-4C88-AC4B-F0935DCB455B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1" name="Picture 390">
                <a:extLst>
                  <a:ext uri="{FF2B5EF4-FFF2-40B4-BE49-F238E27FC236}">
                    <a16:creationId xmlns:a16="http://schemas.microsoft.com/office/drawing/2014/main" id="{A3C62A5B-6235-458D-91F9-D83AC22124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grpSp>
          <p:nvGrpSpPr>
            <p:cNvPr id="392" name="Group 391">
              <a:extLst>
                <a:ext uri="{FF2B5EF4-FFF2-40B4-BE49-F238E27FC236}">
                  <a16:creationId xmlns:a16="http://schemas.microsoft.com/office/drawing/2014/main" id="{4043D5AA-824B-4FAB-98E3-1CF76B15306D}"/>
                </a:ext>
              </a:extLst>
            </p:cNvPr>
            <p:cNvGrpSpPr/>
            <p:nvPr/>
          </p:nvGrpSpPr>
          <p:grpSpPr>
            <a:xfrm>
              <a:off x="7490842" y="1930742"/>
              <a:ext cx="271748" cy="271748"/>
              <a:chOff x="5474177" y="4408155"/>
              <a:chExt cx="271748" cy="271748"/>
            </a:xfrm>
          </p:grpSpPr>
          <p:sp>
            <p:nvSpPr>
              <p:cNvPr id="393" name="Google Shape;383;p1">
                <a:extLst>
                  <a:ext uri="{FF2B5EF4-FFF2-40B4-BE49-F238E27FC236}">
                    <a16:creationId xmlns:a16="http://schemas.microsoft.com/office/drawing/2014/main" id="{6D2EC945-8C88-4084-A2DB-09F45E3FB59E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4" name="Picture 393">
                <a:extLst>
                  <a:ext uri="{FF2B5EF4-FFF2-40B4-BE49-F238E27FC236}">
                    <a16:creationId xmlns:a16="http://schemas.microsoft.com/office/drawing/2014/main" id="{58C170ED-6FBC-4296-8623-0960C7A4B4E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grpSp>
          <p:nvGrpSpPr>
            <p:cNvPr id="395" name="Group 394">
              <a:extLst>
                <a:ext uri="{FF2B5EF4-FFF2-40B4-BE49-F238E27FC236}">
                  <a16:creationId xmlns:a16="http://schemas.microsoft.com/office/drawing/2014/main" id="{0E6A005F-65D1-4E13-BB5E-9C2BA3E73B67}"/>
                </a:ext>
              </a:extLst>
            </p:cNvPr>
            <p:cNvGrpSpPr/>
            <p:nvPr/>
          </p:nvGrpSpPr>
          <p:grpSpPr>
            <a:xfrm>
              <a:off x="7478789" y="3128286"/>
              <a:ext cx="271748" cy="271748"/>
              <a:chOff x="5474177" y="4408155"/>
              <a:chExt cx="271748" cy="271748"/>
            </a:xfrm>
          </p:grpSpPr>
          <p:sp>
            <p:nvSpPr>
              <p:cNvPr id="396" name="Google Shape;383;p1">
                <a:extLst>
                  <a:ext uri="{FF2B5EF4-FFF2-40B4-BE49-F238E27FC236}">
                    <a16:creationId xmlns:a16="http://schemas.microsoft.com/office/drawing/2014/main" id="{6440806F-F97A-43EA-9D84-24D2A7CEEE9E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0" name="Picture 399">
                <a:extLst>
                  <a:ext uri="{FF2B5EF4-FFF2-40B4-BE49-F238E27FC236}">
                    <a16:creationId xmlns:a16="http://schemas.microsoft.com/office/drawing/2014/main" id="{1180F9A0-3689-4936-A36E-165CBC166D0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62F3B7E-AD3A-4A74-97D1-0443B3E33C3F}"/>
                </a:ext>
              </a:extLst>
            </p:cNvPr>
            <p:cNvGrpSpPr/>
            <p:nvPr/>
          </p:nvGrpSpPr>
          <p:grpSpPr>
            <a:xfrm>
              <a:off x="7974551" y="5610777"/>
              <a:ext cx="271748" cy="231114"/>
              <a:chOff x="7974551" y="5610777"/>
              <a:chExt cx="271748" cy="231114"/>
            </a:xfrm>
          </p:grpSpPr>
          <p:sp>
            <p:nvSpPr>
              <p:cNvPr id="702" name="Google Shape;413;p1">
                <a:extLst>
                  <a:ext uri="{FF2B5EF4-FFF2-40B4-BE49-F238E27FC236}">
                    <a16:creationId xmlns:a16="http://schemas.microsoft.com/office/drawing/2014/main" id="{AC3B37AB-236C-4E33-8B5F-CC72652CE2E0}"/>
                  </a:ext>
                </a:extLst>
              </p:cNvPr>
              <p:cNvSpPr/>
              <p:nvPr/>
            </p:nvSpPr>
            <p:spPr>
              <a:xfrm>
                <a:off x="7974551" y="5610777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4D442FBE-9B21-44FB-9BB7-8084F0D7AB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8"/>
              <a:srcRect l="8069" r="6635" b="13893"/>
              <a:stretch/>
            </p:blipFill>
            <p:spPr>
              <a:xfrm>
                <a:off x="8040711" y="5648464"/>
                <a:ext cx="147289" cy="148688"/>
              </a:xfrm>
              <a:prstGeom prst="rect">
                <a:avLst/>
              </a:prstGeom>
            </p:spPr>
          </p:pic>
        </p:grpSp>
        <p:grpSp>
          <p:nvGrpSpPr>
            <p:cNvPr id="418" name="Group 417">
              <a:extLst>
                <a:ext uri="{FF2B5EF4-FFF2-40B4-BE49-F238E27FC236}">
                  <a16:creationId xmlns:a16="http://schemas.microsoft.com/office/drawing/2014/main" id="{D7DD9C82-469F-4D7F-A5E9-19438DF9A9A0}"/>
                </a:ext>
              </a:extLst>
            </p:cNvPr>
            <p:cNvGrpSpPr/>
            <p:nvPr/>
          </p:nvGrpSpPr>
          <p:grpSpPr>
            <a:xfrm>
              <a:off x="8493774" y="3163546"/>
              <a:ext cx="271748" cy="231114"/>
              <a:chOff x="7974551" y="5610777"/>
              <a:chExt cx="271748" cy="231114"/>
            </a:xfrm>
          </p:grpSpPr>
          <p:sp>
            <p:nvSpPr>
              <p:cNvPr id="419" name="Google Shape;413;p1">
                <a:extLst>
                  <a:ext uri="{FF2B5EF4-FFF2-40B4-BE49-F238E27FC236}">
                    <a16:creationId xmlns:a16="http://schemas.microsoft.com/office/drawing/2014/main" id="{90524C8A-69B6-4CAA-90E0-A8F6168F0A16}"/>
                  </a:ext>
                </a:extLst>
              </p:cNvPr>
              <p:cNvSpPr/>
              <p:nvPr/>
            </p:nvSpPr>
            <p:spPr>
              <a:xfrm>
                <a:off x="7974551" y="5610777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0" name="Picture 419">
                <a:extLst>
                  <a:ext uri="{FF2B5EF4-FFF2-40B4-BE49-F238E27FC236}">
                    <a16:creationId xmlns:a16="http://schemas.microsoft.com/office/drawing/2014/main" id="{44DB87F6-176F-48A0-B144-7AAFBA63EA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8"/>
              <a:srcRect l="8069" r="6635" b="13893"/>
              <a:stretch/>
            </p:blipFill>
            <p:spPr>
              <a:xfrm>
                <a:off x="8040711" y="5648464"/>
                <a:ext cx="147289" cy="148688"/>
              </a:xfrm>
              <a:prstGeom prst="rect">
                <a:avLst/>
              </a:prstGeom>
            </p:spPr>
          </p:pic>
        </p:grpSp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96E190A6-984E-48AF-B6BB-ED414876DD75}"/>
                </a:ext>
              </a:extLst>
            </p:cNvPr>
            <p:cNvGrpSpPr/>
            <p:nvPr/>
          </p:nvGrpSpPr>
          <p:grpSpPr>
            <a:xfrm>
              <a:off x="8476591" y="1944784"/>
              <a:ext cx="271748" cy="231114"/>
              <a:chOff x="7974551" y="5610777"/>
              <a:chExt cx="271748" cy="231114"/>
            </a:xfrm>
          </p:grpSpPr>
          <p:sp>
            <p:nvSpPr>
              <p:cNvPr id="422" name="Google Shape;413;p1">
                <a:extLst>
                  <a:ext uri="{FF2B5EF4-FFF2-40B4-BE49-F238E27FC236}">
                    <a16:creationId xmlns:a16="http://schemas.microsoft.com/office/drawing/2014/main" id="{0744E57F-A4C8-48A3-862A-88517824668F}"/>
                  </a:ext>
                </a:extLst>
              </p:cNvPr>
              <p:cNvSpPr/>
              <p:nvPr/>
            </p:nvSpPr>
            <p:spPr>
              <a:xfrm>
                <a:off x="7974551" y="5610777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3" name="Picture 422">
                <a:extLst>
                  <a:ext uri="{FF2B5EF4-FFF2-40B4-BE49-F238E27FC236}">
                    <a16:creationId xmlns:a16="http://schemas.microsoft.com/office/drawing/2014/main" id="{289E6882-41AE-4F8B-A085-1C9CA3654EC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8"/>
              <a:srcRect l="8069" r="6635" b="13893"/>
              <a:stretch/>
            </p:blipFill>
            <p:spPr>
              <a:xfrm>
                <a:off x="8040711" y="5648464"/>
                <a:ext cx="147289" cy="148688"/>
              </a:xfrm>
              <a:prstGeom prst="rect">
                <a:avLst/>
              </a:prstGeom>
            </p:spPr>
          </p:pic>
        </p:grpSp>
        <p:cxnSp>
          <p:nvCxnSpPr>
            <p:cNvPr id="424" name="Google Shape;271;p1">
              <a:extLst>
                <a:ext uri="{FF2B5EF4-FFF2-40B4-BE49-F238E27FC236}">
                  <a16:creationId xmlns:a16="http://schemas.microsoft.com/office/drawing/2014/main" id="{E6DA24DC-E474-48F8-803C-8CA47D19A01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624023" y="2927255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grpSp>
          <p:nvGrpSpPr>
            <p:cNvPr id="425" name="Group 424">
              <a:extLst>
                <a:ext uri="{FF2B5EF4-FFF2-40B4-BE49-F238E27FC236}">
                  <a16:creationId xmlns:a16="http://schemas.microsoft.com/office/drawing/2014/main" id="{9DD4D3C9-63B2-4F33-A2BD-585C86F5F924}"/>
                </a:ext>
              </a:extLst>
            </p:cNvPr>
            <p:cNvGrpSpPr/>
            <p:nvPr/>
          </p:nvGrpSpPr>
          <p:grpSpPr>
            <a:xfrm>
              <a:off x="8973452" y="1442090"/>
              <a:ext cx="271748" cy="231114"/>
              <a:chOff x="7974551" y="5610777"/>
              <a:chExt cx="271748" cy="231114"/>
            </a:xfrm>
          </p:grpSpPr>
          <p:sp>
            <p:nvSpPr>
              <p:cNvPr id="426" name="Google Shape;413;p1">
                <a:extLst>
                  <a:ext uri="{FF2B5EF4-FFF2-40B4-BE49-F238E27FC236}">
                    <a16:creationId xmlns:a16="http://schemas.microsoft.com/office/drawing/2014/main" id="{E5233BA0-B0F1-4243-B5D3-4A5974B2F27F}"/>
                  </a:ext>
                </a:extLst>
              </p:cNvPr>
              <p:cNvSpPr/>
              <p:nvPr/>
            </p:nvSpPr>
            <p:spPr>
              <a:xfrm>
                <a:off x="7974551" y="5610777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7" name="Picture 426">
                <a:extLst>
                  <a:ext uri="{FF2B5EF4-FFF2-40B4-BE49-F238E27FC236}">
                    <a16:creationId xmlns:a16="http://schemas.microsoft.com/office/drawing/2014/main" id="{C3441674-43FA-4E82-BDE5-8E9F42C40FC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8"/>
              <a:srcRect l="8069" r="6635" b="13893"/>
              <a:stretch/>
            </p:blipFill>
            <p:spPr>
              <a:xfrm>
                <a:off x="8040711" y="5648464"/>
                <a:ext cx="147289" cy="148688"/>
              </a:xfrm>
              <a:prstGeom prst="rect">
                <a:avLst/>
              </a:prstGeom>
            </p:spPr>
          </p:pic>
        </p:grpSp>
        <p:sp>
          <p:nvSpPr>
            <p:cNvPr id="346" name="Google Shape;152;p1">
              <a:extLst>
                <a:ext uri="{FF2B5EF4-FFF2-40B4-BE49-F238E27FC236}">
                  <a16:creationId xmlns:a16="http://schemas.microsoft.com/office/drawing/2014/main" id="{946B6C2D-A2C6-49DC-8A42-CFDA38DA4EAB}"/>
                </a:ext>
              </a:extLst>
            </p:cNvPr>
            <p:cNvSpPr/>
            <p:nvPr/>
          </p:nvSpPr>
          <p:spPr>
            <a:xfrm>
              <a:off x="2181551" y="198066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how the Marketing Mix works together to create a specific brand image. 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F0A3BB00-1710-418E-A1E8-3C355AFD8E89}"/>
                </a:ext>
              </a:extLst>
            </p:cNvPr>
            <p:cNvGrpSpPr/>
            <p:nvPr/>
          </p:nvGrpSpPr>
          <p:grpSpPr>
            <a:xfrm>
              <a:off x="2425050" y="1855929"/>
              <a:ext cx="271748" cy="271748"/>
              <a:chOff x="5474177" y="4408155"/>
              <a:chExt cx="271748" cy="271748"/>
            </a:xfrm>
          </p:grpSpPr>
          <p:sp>
            <p:nvSpPr>
              <p:cNvPr id="348" name="Google Shape;383;p1">
                <a:extLst>
                  <a:ext uri="{FF2B5EF4-FFF2-40B4-BE49-F238E27FC236}">
                    <a16:creationId xmlns:a16="http://schemas.microsoft.com/office/drawing/2014/main" id="{11AD8441-C04D-49FD-B411-164116C3378E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54" name="Picture 353">
                <a:extLst>
                  <a:ext uri="{FF2B5EF4-FFF2-40B4-BE49-F238E27FC236}">
                    <a16:creationId xmlns:a16="http://schemas.microsoft.com/office/drawing/2014/main" id="{E0483FA5-1ABB-4BF8-894D-DA2F4932F8F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sp>
          <p:nvSpPr>
            <p:cNvPr id="361" name="Google Shape;152;p1">
              <a:extLst>
                <a:ext uri="{FF2B5EF4-FFF2-40B4-BE49-F238E27FC236}">
                  <a16:creationId xmlns:a16="http://schemas.microsoft.com/office/drawing/2014/main" id="{0C1E22EF-B7B3-4FB9-9F32-E272EA29220B}"/>
                </a:ext>
              </a:extLst>
            </p:cNvPr>
            <p:cNvSpPr/>
            <p:nvPr/>
          </p:nvSpPr>
          <p:spPr>
            <a:xfrm>
              <a:off x="3175880" y="204482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non-digital &amp; digital methods of advertising to attract and retain customers. 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FAAE0162-50A9-4823-B564-8367253AE0EF}"/>
                </a:ext>
              </a:extLst>
            </p:cNvPr>
            <p:cNvGrpSpPr/>
            <p:nvPr/>
          </p:nvGrpSpPr>
          <p:grpSpPr>
            <a:xfrm>
              <a:off x="3419379" y="1920081"/>
              <a:ext cx="271748" cy="271748"/>
              <a:chOff x="5474177" y="4408155"/>
              <a:chExt cx="271748" cy="271748"/>
            </a:xfrm>
          </p:grpSpPr>
          <p:sp>
            <p:nvSpPr>
              <p:cNvPr id="365" name="Google Shape;383;p1">
                <a:extLst>
                  <a:ext uri="{FF2B5EF4-FFF2-40B4-BE49-F238E27FC236}">
                    <a16:creationId xmlns:a16="http://schemas.microsoft.com/office/drawing/2014/main" id="{52122DEE-1702-4DC4-9B7D-9147639AD417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66" name="Picture 365">
                <a:extLst>
                  <a:ext uri="{FF2B5EF4-FFF2-40B4-BE49-F238E27FC236}">
                    <a16:creationId xmlns:a16="http://schemas.microsoft.com/office/drawing/2014/main" id="{F5DA5B1E-507B-4C56-A23F-8592B0606D1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FD504E66-09F5-42E6-9908-24BB96B8955F}"/>
                </a:ext>
              </a:extLst>
            </p:cNvPr>
            <p:cNvGrpSpPr/>
            <p:nvPr/>
          </p:nvGrpSpPr>
          <p:grpSpPr>
            <a:xfrm>
              <a:off x="2906983" y="1422378"/>
              <a:ext cx="271748" cy="271748"/>
              <a:chOff x="5474177" y="4408155"/>
              <a:chExt cx="271748" cy="271748"/>
            </a:xfrm>
          </p:grpSpPr>
          <p:sp>
            <p:nvSpPr>
              <p:cNvPr id="369" name="Google Shape;383;p1">
                <a:extLst>
                  <a:ext uri="{FF2B5EF4-FFF2-40B4-BE49-F238E27FC236}">
                    <a16:creationId xmlns:a16="http://schemas.microsoft.com/office/drawing/2014/main" id="{84FFDC63-E826-40BA-9EAA-24E04B36CDF4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70" name="Picture 369">
                <a:extLst>
                  <a:ext uri="{FF2B5EF4-FFF2-40B4-BE49-F238E27FC236}">
                    <a16:creationId xmlns:a16="http://schemas.microsoft.com/office/drawing/2014/main" id="{4B12EF86-BB53-4825-97EC-B51AA29CA84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5B1D7B74-B317-4697-B745-35EFD688F1F6}"/>
                </a:ext>
              </a:extLst>
            </p:cNvPr>
            <p:cNvGrpSpPr/>
            <p:nvPr/>
          </p:nvGrpSpPr>
          <p:grpSpPr>
            <a:xfrm>
              <a:off x="3444722" y="3137651"/>
              <a:ext cx="271748" cy="271748"/>
              <a:chOff x="5474177" y="4408155"/>
              <a:chExt cx="271748" cy="271748"/>
            </a:xfrm>
          </p:grpSpPr>
          <p:sp>
            <p:nvSpPr>
              <p:cNvPr id="397" name="Google Shape;383;p1">
                <a:extLst>
                  <a:ext uri="{FF2B5EF4-FFF2-40B4-BE49-F238E27FC236}">
                    <a16:creationId xmlns:a16="http://schemas.microsoft.com/office/drawing/2014/main" id="{3041898D-C587-4B1F-950C-AAD9E6343CEB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8" name="Picture 427">
                <a:extLst>
                  <a:ext uri="{FF2B5EF4-FFF2-40B4-BE49-F238E27FC236}">
                    <a16:creationId xmlns:a16="http://schemas.microsoft.com/office/drawing/2014/main" id="{061E7F2A-3F23-49B0-9A2D-4FAC8A9216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33DC4246-40EB-40E7-BA42-FD9EEB066107}"/>
                </a:ext>
              </a:extLst>
            </p:cNvPr>
            <p:cNvGrpSpPr/>
            <p:nvPr/>
          </p:nvGrpSpPr>
          <p:grpSpPr>
            <a:xfrm>
              <a:off x="3424981" y="4424421"/>
              <a:ext cx="271748" cy="271748"/>
              <a:chOff x="5474177" y="4408155"/>
              <a:chExt cx="271748" cy="271748"/>
            </a:xfrm>
          </p:grpSpPr>
          <p:sp>
            <p:nvSpPr>
              <p:cNvPr id="430" name="Google Shape;383;p1">
                <a:extLst>
                  <a:ext uri="{FF2B5EF4-FFF2-40B4-BE49-F238E27FC236}">
                    <a16:creationId xmlns:a16="http://schemas.microsoft.com/office/drawing/2014/main" id="{A6D36EE2-076A-4CB5-A8D7-56378AE04DE0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2" name="Picture 431">
                <a:extLst>
                  <a:ext uri="{FF2B5EF4-FFF2-40B4-BE49-F238E27FC236}">
                    <a16:creationId xmlns:a16="http://schemas.microsoft.com/office/drawing/2014/main" id="{89488A97-DF0E-47F7-ACCD-BF09B948DB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  <p:sp>
          <p:nvSpPr>
            <p:cNvPr id="433" name="Google Shape;146;p1">
              <a:extLst>
                <a:ext uri="{FF2B5EF4-FFF2-40B4-BE49-F238E27FC236}">
                  <a16:creationId xmlns:a16="http://schemas.microsoft.com/office/drawing/2014/main" id="{9A147BFA-AAEA-442D-B3C9-068B9135DF46}"/>
                </a:ext>
              </a:extLst>
            </p:cNvPr>
            <p:cNvSpPr/>
            <p:nvPr/>
          </p:nvSpPr>
          <p:spPr>
            <a:xfrm>
              <a:off x="5222281" y="3286763"/>
              <a:ext cx="776761" cy="80956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3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Describe what we mean by market segmentation and the challenges that can be encountered if the market is not segmented. </a:t>
              </a:r>
              <a:endParaRPr sz="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38EA8DAA-2E51-497D-B2C9-E573AD34AE96}"/>
                </a:ext>
              </a:extLst>
            </p:cNvPr>
            <p:cNvGrpSpPr/>
            <p:nvPr/>
          </p:nvGrpSpPr>
          <p:grpSpPr>
            <a:xfrm>
              <a:off x="5461873" y="3143663"/>
              <a:ext cx="271748" cy="271748"/>
              <a:chOff x="381897" y="3070501"/>
              <a:chExt cx="271748" cy="271748"/>
            </a:xfrm>
          </p:grpSpPr>
          <p:sp>
            <p:nvSpPr>
              <p:cNvPr id="435" name="Google Shape;372;p1">
                <a:extLst>
                  <a:ext uri="{FF2B5EF4-FFF2-40B4-BE49-F238E27FC236}">
                    <a16:creationId xmlns:a16="http://schemas.microsoft.com/office/drawing/2014/main" id="{BF01EA02-93A0-4C71-B229-4F2A1D606803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6" name="Picture 435">
                <a:extLst>
                  <a:ext uri="{FF2B5EF4-FFF2-40B4-BE49-F238E27FC236}">
                    <a16:creationId xmlns:a16="http://schemas.microsoft.com/office/drawing/2014/main" id="{84B81B82-21C7-4F5A-98D6-88874EDCC29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sp>
          <p:nvSpPr>
            <p:cNvPr id="437" name="Google Shape;139;p1">
              <a:extLst>
                <a:ext uri="{FF2B5EF4-FFF2-40B4-BE49-F238E27FC236}">
                  <a16:creationId xmlns:a16="http://schemas.microsoft.com/office/drawing/2014/main" id="{3576E101-5037-443D-A65D-6D3B1070D33D}"/>
                </a:ext>
              </a:extLst>
            </p:cNvPr>
            <p:cNvSpPr/>
            <p:nvPr/>
          </p:nvSpPr>
          <p:spPr>
            <a:xfrm>
              <a:off x="6245231" y="4510802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R067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TA3</a:t>
              </a:r>
              <a:endParaRPr sz="105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38" name="Google Shape;454;p1">
              <a:extLst>
                <a:ext uri="{FF2B5EF4-FFF2-40B4-BE49-F238E27FC236}">
                  <a16:creationId xmlns:a16="http://schemas.microsoft.com/office/drawing/2014/main" id="{B020A737-85E3-4CBB-9E47-3A56E603DFC1}"/>
                </a:ext>
              </a:extLst>
            </p:cNvPr>
            <p:cNvGrpSpPr/>
            <p:nvPr/>
          </p:nvGrpSpPr>
          <p:grpSpPr>
            <a:xfrm>
              <a:off x="6498504" y="4405415"/>
              <a:ext cx="271748" cy="271748"/>
              <a:chOff x="380343" y="4002282"/>
              <a:chExt cx="271748" cy="271748"/>
            </a:xfrm>
          </p:grpSpPr>
          <p:sp>
            <p:nvSpPr>
              <p:cNvPr id="439" name="Google Shape;455;p1">
                <a:extLst>
                  <a:ext uri="{FF2B5EF4-FFF2-40B4-BE49-F238E27FC236}">
                    <a16:creationId xmlns:a16="http://schemas.microsoft.com/office/drawing/2014/main" id="{A650C0FD-9AED-4B17-A0D0-F78C24C31DB5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0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A6270983-8B81-4239-AEF5-67FB34851BE7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41" name="Google Shape;159;p1">
              <a:extLst>
                <a:ext uri="{FF2B5EF4-FFF2-40B4-BE49-F238E27FC236}">
                  <a16:creationId xmlns:a16="http://schemas.microsoft.com/office/drawing/2014/main" id="{556E67E5-341B-453D-A14C-CE041AE29AC5}"/>
                </a:ext>
              </a:extLst>
            </p:cNvPr>
            <p:cNvSpPr/>
            <p:nvPr/>
          </p:nvSpPr>
          <p:spPr>
            <a:xfrm>
              <a:off x="7247518" y="450639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&amp; 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2" name="Group 441">
              <a:extLst>
                <a:ext uri="{FF2B5EF4-FFF2-40B4-BE49-F238E27FC236}">
                  <a16:creationId xmlns:a16="http://schemas.microsoft.com/office/drawing/2014/main" id="{2C151D70-6656-48EE-ABD8-486EE0794EE5}"/>
                </a:ext>
              </a:extLst>
            </p:cNvPr>
            <p:cNvGrpSpPr/>
            <p:nvPr/>
          </p:nvGrpSpPr>
          <p:grpSpPr>
            <a:xfrm>
              <a:off x="7500024" y="4334119"/>
              <a:ext cx="271748" cy="271748"/>
              <a:chOff x="5474177" y="4408155"/>
              <a:chExt cx="271748" cy="271748"/>
            </a:xfrm>
          </p:grpSpPr>
          <p:sp>
            <p:nvSpPr>
              <p:cNvPr id="443" name="Google Shape;383;p1">
                <a:extLst>
                  <a:ext uri="{FF2B5EF4-FFF2-40B4-BE49-F238E27FC236}">
                    <a16:creationId xmlns:a16="http://schemas.microsoft.com/office/drawing/2014/main" id="{740C3BB7-A130-404D-B300-D9676CC34652}"/>
                  </a:ext>
                </a:extLst>
              </p:cNvPr>
              <p:cNvSpPr/>
              <p:nvPr/>
            </p:nvSpPr>
            <p:spPr>
              <a:xfrm>
                <a:off x="5474177" y="4408155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4" name="Picture 443">
                <a:extLst>
                  <a:ext uri="{FF2B5EF4-FFF2-40B4-BE49-F238E27FC236}">
                    <a16:creationId xmlns:a16="http://schemas.microsoft.com/office/drawing/2014/main" id="{99248C69-AAF2-45F9-8C61-09E542EF8EE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6873" r="6403" b="12432"/>
              <a:stretch/>
            </p:blipFill>
            <p:spPr>
              <a:xfrm>
                <a:off x="5510718" y="4450184"/>
                <a:ext cx="182912" cy="18469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281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Sarah Matthews</cp:lastModifiedBy>
  <cp:revision>47</cp:revision>
  <dcterms:created xsi:type="dcterms:W3CDTF">2020-03-27T09:24:26Z</dcterms:created>
  <dcterms:modified xsi:type="dcterms:W3CDTF">2023-07-03T06:08:07Z</dcterms:modified>
</cp:coreProperties>
</file>