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720263" cy="176403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" roundtripDataSignature="AMtx7mgObcp/90QdoGuSapi1iy6Qbh3yb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1" d="100"/>
          <a:sy n="41" d="100"/>
        </p:scale>
        <p:origin x="1924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476500" y="1241425"/>
            <a:ext cx="184467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76500" y="1241425"/>
            <a:ext cx="184467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78"/>
              <a:buFont typeface="Calibri"/>
              <a:buNone/>
              <a:defRPr sz="637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/>
            </a:lvl1pPr>
            <a:lvl2pPr lvl="1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None/>
              <a:defRPr sz="2126"/>
            </a:lvl2pPr>
            <a:lvl3pPr lvl="2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None/>
              <a:defRPr sz="1912"/>
            </a:lvl3pPr>
            <a:lvl4pPr lvl="3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4pPr>
            <a:lvl5pPr lvl="4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5pPr>
            <a:lvl6pPr lvl="5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6pPr>
            <a:lvl7pPr lvl="6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7pPr>
            <a:lvl8pPr lvl="7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8pPr>
            <a:lvl9pPr lvl="8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-736172" y="6100354"/>
            <a:ext cx="11192608" cy="8383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529360" y="7365887"/>
            <a:ext cx="14949339" cy="2095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3723255" y="5330707"/>
            <a:ext cx="14949339" cy="6166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78"/>
              <a:buFont typeface="Calibri"/>
              <a:buNone/>
              <a:defRPr sz="637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2126"/>
              <a:buNone/>
              <a:defRPr sz="2126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913"/>
              <a:buNone/>
              <a:defRPr sz="1912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68268" y="4695913"/>
            <a:ext cx="4131112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920883" y="4695913"/>
            <a:ext cx="4131112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 b="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None/>
              <a:defRPr sz="2126" b="1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None/>
              <a:defRPr sz="1912" b="1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69535" y="6443610"/>
            <a:ext cx="4112126" cy="9477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920884" y="4324325"/>
            <a:ext cx="4132378" cy="2119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 b="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None/>
              <a:defRPr sz="2126" b="1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None/>
              <a:defRPr sz="1912" b="1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920884" y="6443610"/>
            <a:ext cx="4132378" cy="9477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2"/>
              <a:buFont typeface="Calibri"/>
              <a:buNone/>
              <a:defRPr sz="3402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132378" y="2539880"/>
            <a:ext cx="4920883" cy="1253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44627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3402"/>
              <a:buChar char="•"/>
              <a:defRPr sz="3402"/>
            </a:lvl1pPr>
            <a:lvl2pPr marL="914400" lvl="1" indent="-417576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976"/>
              <a:buChar char="•"/>
              <a:defRPr sz="2976"/>
            </a:lvl2pPr>
            <a:lvl3pPr marL="1371600" lvl="2" indent="-390588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551"/>
              <a:buChar char="•"/>
              <a:defRPr sz="2551"/>
            </a:lvl3pPr>
            <a:lvl4pPr marL="1828800" lvl="3" indent="-363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4pPr>
            <a:lvl5pPr marL="2286000" lvl="4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5pPr>
            <a:lvl6pPr marL="2743200" lvl="5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6pPr>
            <a:lvl7pPr marL="3200400" lvl="6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7pPr>
            <a:lvl8pPr marL="3657600" lvl="7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8pPr>
            <a:lvl9pPr marL="4114800" lvl="8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69534" y="5292090"/>
            <a:ext cx="3135038" cy="9804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sz="1488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276"/>
              <a:buNone/>
              <a:defRPr sz="1276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2"/>
              <a:buFont typeface="Calibri"/>
              <a:buNone/>
              <a:defRPr sz="3402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4132378" y="2539880"/>
            <a:ext cx="4920883" cy="12536047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69534" y="5292090"/>
            <a:ext cx="3135038" cy="9804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sz="1488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276"/>
              <a:buNone/>
              <a:defRPr sz="1276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77"/>
              <a:buFont typeface="Calibri"/>
              <a:buNone/>
              <a:defRPr sz="467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17576" algn="l" rtl="0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976"/>
              <a:buFont typeface="Arial"/>
              <a:buChar char="•"/>
              <a:defRPr sz="29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0588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551"/>
              <a:buFont typeface="Arial"/>
              <a:buChar char="•"/>
              <a:defRPr sz="25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3600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Char char="•"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image" Target="../media/image24.png"/><Relationship Id="rId21" Type="http://schemas.openxmlformats.org/officeDocument/2006/relationships/image" Target="../media/image19.png"/><Relationship Id="rId42" Type="http://schemas.openxmlformats.org/officeDocument/2006/relationships/image" Target="../media/image40.png"/><Relationship Id="rId47" Type="http://schemas.openxmlformats.org/officeDocument/2006/relationships/image" Target="../media/image45.svg"/><Relationship Id="rId63" Type="http://schemas.openxmlformats.org/officeDocument/2006/relationships/image" Target="../media/image61.svg"/><Relationship Id="rId68" Type="http://schemas.openxmlformats.org/officeDocument/2006/relationships/image" Target="../media/image66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9" Type="http://schemas.openxmlformats.org/officeDocument/2006/relationships/image" Target="../media/image27.sv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37" Type="http://schemas.openxmlformats.org/officeDocument/2006/relationships/image" Target="../media/image35.svg"/><Relationship Id="rId40" Type="http://schemas.openxmlformats.org/officeDocument/2006/relationships/image" Target="../media/image38.png"/><Relationship Id="rId45" Type="http://schemas.openxmlformats.org/officeDocument/2006/relationships/image" Target="../media/image43.svg"/><Relationship Id="rId53" Type="http://schemas.openxmlformats.org/officeDocument/2006/relationships/image" Target="../media/image51.svg"/><Relationship Id="rId58" Type="http://schemas.openxmlformats.org/officeDocument/2006/relationships/image" Target="../media/image56.png"/><Relationship Id="rId66" Type="http://schemas.openxmlformats.org/officeDocument/2006/relationships/image" Target="../media/image64.png"/><Relationship Id="rId5" Type="http://schemas.openxmlformats.org/officeDocument/2006/relationships/image" Target="../media/image3.jpg"/><Relationship Id="rId61" Type="http://schemas.openxmlformats.org/officeDocument/2006/relationships/image" Target="../media/image59.svg"/><Relationship Id="rId19" Type="http://schemas.openxmlformats.org/officeDocument/2006/relationships/image" Target="../media/image1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svg"/><Relationship Id="rId30" Type="http://schemas.openxmlformats.org/officeDocument/2006/relationships/image" Target="../media/image28.png"/><Relationship Id="rId35" Type="http://schemas.openxmlformats.org/officeDocument/2006/relationships/image" Target="../media/image33.svg"/><Relationship Id="rId43" Type="http://schemas.openxmlformats.org/officeDocument/2006/relationships/image" Target="../media/image41.svg"/><Relationship Id="rId48" Type="http://schemas.openxmlformats.org/officeDocument/2006/relationships/image" Target="../media/image46.png"/><Relationship Id="rId56" Type="http://schemas.openxmlformats.org/officeDocument/2006/relationships/image" Target="../media/image54.png"/><Relationship Id="rId64" Type="http://schemas.openxmlformats.org/officeDocument/2006/relationships/image" Target="../media/image62.png"/><Relationship Id="rId69" Type="http://schemas.openxmlformats.org/officeDocument/2006/relationships/image" Target="../media/image67.svg"/><Relationship Id="rId8" Type="http://schemas.openxmlformats.org/officeDocument/2006/relationships/image" Target="../media/image6.png"/><Relationship Id="rId51" Type="http://schemas.openxmlformats.org/officeDocument/2006/relationships/image" Target="../media/image49.svg"/><Relationship Id="rId3" Type="http://schemas.openxmlformats.org/officeDocument/2006/relationships/image" Target="../media/image1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svg"/><Relationship Id="rId33" Type="http://schemas.openxmlformats.org/officeDocument/2006/relationships/image" Target="../media/image31.svg"/><Relationship Id="rId38" Type="http://schemas.openxmlformats.org/officeDocument/2006/relationships/image" Target="../media/image36.png"/><Relationship Id="rId46" Type="http://schemas.openxmlformats.org/officeDocument/2006/relationships/image" Target="../media/image44.png"/><Relationship Id="rId59" Type="http://schemas.openxmlformats.org/officeDocument/2006/relationships/image" Target="../media/image57.svg"/><Relationship Id="rId67" Type="http://schemas.openxmlformats.org/officeDocument/2006/relationships/image" Target="../media/image65.svg"/><Relationship Id="rId20" Type="http://schemas.openxmlformats.org/officeDocument/2006/relationships/image" Target="../media/image18.png"/><Relationship Id="rId41" Type="http://schemas.openxmlformats.org/officeDocument/2006/relationships/image" Target="../media/image39.svg"/><Relationship Id="rId54" Type="http://schemas.openxmlformats.org/officeDocument/2006/relationships/image" Target="../media/image52.png"/><Relationship Id="rId62" Type="http://schemas.openxmlformats.org/officeDocument/2006/relationships/image" Target="../media/image6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36" Type="http://schemas.openxmlformats.org/officeDocument/2006/relationships/image" Target="../media/image34.png"/><Relationship Id="rId49" Type="http://schemas.openxmlformats.org/officeDocument/2006/relationships/image" Target="../media/image47.svg"/><Relationship Id="rId57" Type="http://schemas.openxmlformats.org/officeDocument/2006/relationships/image" Target="../media/image55.svg"/><Relationship Id="rId10" Type="http://schemas.openxmlformats.org/officeDocument/2006/relationships/image" Target="../media/image8.png"/><Relationship Id="rId31" Type="http://schemas.openxmlformats.org/officeDocument/2006/relationships/image" Target="../media/image29.svg"/><Relationship Id="rId44" Type="http://schemas.openxmlformats.org/officeDocument/2006/relationships/image" Target="../media/image42.png"/><Relationship Id="rId52" Type="http://schemas.openxmlformats.org/officeDocument/2006/relationships/image" Target="../media/image50.png"/><Relationship Id="rId60" Type="http://schemas.openxmlformats.org/officeDocument/2006/relationships/image" Target="../media/image58.png"/><Relationship Id="rId65" Type="http://schemas.openxmlformats.org/officeDocument/2006/relationships/image" Target="../media/image63.svg"/><Relationship Id="rId4" Type="http://schemas.openxmlformats.org/officeDocument/2006/relationships/image" Target="../media/image2.jpg"/><Relationship Id="rId9" Type="http://schemas.openxmlformats.org/officeDocument/2006/relationships/image" Target="../media/image7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9" Type="http://schemas.openxmlformats.org/officeDocument/2006/relationships/image" Target="../media/image37.svg"/><Relationship Id="rId34" Type="http://schemas.openxmlformats.org/officeDocument/2006/relationships/image" Target="../media/image32.png"/><Relationship Id="rId50" Type="http://schemas.openxmlformats.org/officeDocument/2006/relationships/image" Target="../media/image48.png"/><Relationship Id="rId55" Type="http://schemas.openxmlformats.org/officeDocument/2006/relationships/image" Target="../media/image5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7055876" y="14874391"/>
            <a:ext cx="1196063" cy="461665"/>
          </a:xfrm>
          <a:prstGeom prst="wedgeRoundRectCallout">
            <a:avLst>
              <a:gd name="adj1" fmla="val -20833"/>
              <a:gd name="adj2" fmla="val 62500"/>
              <a:gd name="adj3" fmla="val 0"/>
            </a:avLst>
          </a:prstGeom>
          <a:gradFill>
            <a:gsLst>
              <a:gs pos="0">
                <a:srgbClr val="9A9A9A"/>
              </a:gs>
              <a:gs pos="50000">
                <a:srgbClr val="8D8D8D"/>
              </a:gs>
              <a:gs pos="100000">
                <a:srgbClr val="787878"/>
              </a:gs>
            </a:gsLst>
            <a:lin ang="5400000" scaled="0"/>
          </a:gra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4060" y="-6035"/>
            <a:ext cx="9726896" cy="17640300"/>
          </a:xfrm>
          <a:prstGeom prst="rect">
            <a:avLst/>
          </a:prstGeom>
          <a:solidFill>
            <a:srgbClr val="9900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197597" y="253557"/>
            <a:ext cx="9366739" cy="1705487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rgbClr val="3F3F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Where are areas of surplus and deficit located globally?</a:t>
            </a:r>
            <a:endParaRPr dirty="0"/>
          </a:p>
        </p:txBody>
      </p:sp>
      <p:sp>
        <p:nvSpPr>
          <p:cNvPr id="92" name="Google Shape;92;p1"/>
          <p:cNvSpPr/>
          <p:nvPr/>
        </p:nvSpPr>
        <p:spPr>
          <a:xfrm rot="-5400000">
            <a:off x="608268" y="13652220"/>
            <a:ext cx="2780712" cy="2184400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1953674" y="15522198"/>
            <a:ext cx="6575417" cy="610731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 rot="5400000" flipH="1">
            <a:off x="6410873" y="11406553"/>
            <a:ext cx="2847721" cy="2325134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0C0C0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1928849" y="13352216"/>
            <a:ext cx="5942715" cy="621843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2032661" y="11131055"/>
            <a:ext cx="5841604" cy="654970"/>
          </a:xfrm>
          <a:prstGeom prst="rect">
            <a:avLst/>
          </a:prstGeom>
          <a:solidFill>
            <a:srgbClr val="0C0C0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/>
          <p:cNvSpPr/>
          <p:nvPr/>
        </p:nvSpPr>
        <p:spPr>
          <a:xfrm rot="-5400000">
            <a:off x="660824" y="9259727"/>
            <a:ext cx="2800986" cy="2229301"/>
          </a:xfrm>
          <a:prstGeom prst="blockArc">
            <a:avLst>
              <a:gd name="adj1" fmla="val 10532807"/>
              <a:gd name="adj2" fmla="val 263439"/>
              <a:gd name="adj3" fmla="val 28511"/>
            </a:avLst>
          </a:prstGeom>
          <a:solidFill>
            <a:srgbClr val="0C0C0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/>
          <p:nvPr/>
        </p:nvSpPr>
        <p:spPr>
          <a:xfrm rot="5400000" flipH="1">
            <a:off x="6344822" y="7070001"/>
            <a:ext cx="2805423" cy="2287911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0C0C0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"/>
          <p:cNvSpPr/>
          <p:nvPr/>
        </p:nvSpPr>
        <p:spPr>
          <a:xfrm>
            <a:off x="2006289" y="8973272"/>
            <a:ext cx="5935711" cy="652772"/>
          </a:xfrm>
          <a:custGeom>
            <a:avLst/>
            <a:gdLst/>
            <a:ahLst/>
            <a:cxnLst/>
            <a:rect l="l" t="t" r="r" b="b"/>
            <a:pathLst>
              <a:path w="5909338" h="652772" extrusionOk="0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rgbClr val="0C0C0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"/>
          <p:cNvSpPr/>
          <p:nvPr/>
        </p:nvSpPr>
        <p:spPr>
          <a:xfrm>
            <a:off x="2114179" y="6821733"/>
            <a:ext cx="5827821" cy="617391"/>
          </a:xfrm>
          <a:prstGeom prst="rect">
            <a:avLst/>
          </a:prstGeom>
          <a:solidFill>
            <a:srgbClr val="0C0C0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"/>
          <p:cNvSpPr/>
          <p:nvPr/>
        </p:nvSpPr>
        <p:spPr>
          <a:xfrm rot="-5400000">
            <a:off x="758789" y="4966051"/>
            <a:ext cx="2763038" cy="2184400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rgbClr val="0C0C0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"/>
          <p:cNvSpPr/>
          <p:nvPr/>
        </p:nvSpPr>
        <p:spPr>
          <a:xfrm rot="5400000" flipH="1">
            <a:off x="6315755" y="2785276"/>
            <a:ext cx="2800409" cy="2204310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0C0C0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"/>
          <p:cNvSpPr/>
          <p:nvPr/>
        </p:nvSpPr>
        <p:spPr>
          <a:xfrm>
            <a:off x="2114182" y="4676732"/>
            <a:ext cx="5733212" cy="604171"/>
          </a:xfrm>
          <a:prstGeom prst="rect">
            <a:avLst/>
          </a:prstGeom>
          <a:solidFill>
            <a:srgbClr val="0C0C0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"/>
          <p:cNvSpPr/>
          <p:nvPr/>
        </p:nvSpPr>
        <p:spPr>
          <a:xfrm>
            <a:off x="7536442" y="8522806"/>
            <a:ext cx="1214980" cy="1304869"/>
          </a:xfrm>
          <a:prstGeom prst="ellipse">
            <a:avLst/>
          </a:prstGeom>
          <a:solidFill>
            <a:srgbClr val="9900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"/>
          <p:cNvSpPr/>
          <p:nvPr/>
        </p:nvSpPr>
        <p:spPr>
          <a:xfrm>
            <a:off x="7726139" y="8723589"/>
            <a:ext cx="841075" cy="903301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"/>
          <p:cNvSpPr/>
          <p:nvPr/>
        </p:nvSpPr>
        <p:spPr>
          <a:xfrm>
            <a:off x="8003494" y="12006378"/>
            <a:ext cx="1214980" cy="1304869"/>
          </a:xfrm>
          <a:prstGeom prst="ellipse">
            <a:avLst/>
          </a:prstGeom>
          <a:solidFill>
            <a:srgbClr val="9900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"/>
          <p:cNvSpPr/>
          <p:nvPr/>
        </p:nvSpPr>
        <p:spPr>
          <a:xfrm>
            <a:off x="8191763" y="12192149"/>
            <a:ext cx="841075" cy="903301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"/>
          <p:cNvSpPr/>
          <p:nvPr/>
        </p:nvSpPr>
        <p:spPr>
          <a:xfrm>
            <a:off x="1953674" y="2459522"/>
            <a:ext cx="5854586" cy="629361"/>
          </a:xfrm>
          <a:prstGeom prst="rect">
            <a:avLst/>
          </a:prstGeom>
          <a:solidFill>
            <a:srgbClr val="0C0C0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"/>
          <p:cNvSpPr/>
          <p:nvPr/>
        </p:nvSpPr>
        <p:spPr>
          <a:xfrm rot="5400000">
            <a:off x="2271450" y="456452"/>
            <a:ext cx="938427" cy="735967"/>
          </a:xfrm>
          <a:prstGeom prst="triangle">
            <a:avLst>
              <a:gd name="adj" fmla="val 45360"/>
            </a:avLst>
          </a:prstGeom>
          <a:gradFill>
            <a:gsLst>
              <a:gs pos="0">
                <a:srgbClr val="990099"/>
              </a:gs>
              <a:gs pos="27000">
                <a:srgbClr val="990099"/>
              </a:gs>
              <a:gs pos="55000">
                <a:srgbClr val="A9BEE4"/>
              </a:gs>
              <a:gs pos="100000">
                <a:schemeClr val="dk1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"/>
          <p:cNvSpPr txBox="1"/>
          <p:nvPr/>
        </p:nvSpPr>
        <p:spPr>
          <a:xfrm>
            <a:off x="8188605" y="12254054"/>
            <a:ext cx="84107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endParaRPr/>
          </a:p>
        </p:txBody>
      </p:sp>
      <p:sp>
        <p:nvSpPr>
          <p:cNvPr id="111" name="Google Shape;111;p1"/>
          <p:cNvSpPr txBox="1"/>
          <p:nvPr/>
        </p:nvSpPr>
        <p:spPr>
          <a:xfrm>
            <a:off x="8200158" y="12343708"/>
            <a:ext cx="841074" cy="827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/>
          </a:p>
        </p:txBody>
      </p:sp>
      <p:sp>
        <p:nvSpPr>
          <p:cNvPr id="112" name="Google Shape;112;p1"/>
          <p:cNvSpPr txBox="1"/>
          <p:nvPr/>
        </p:nvSpPr>
        <p:spPr>
          <a:xfrm>
            <a:off x="7713758" y="8770298"/>
            <a:ext cx="84107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endParaRPr/>
          </a:p>
        </p:txBody>
      </p:sp>
      <p:sp>
        <p:nvSpPr>
          <p:cNvPr id="113" name="Google Shape;113;p1"/>
          <p:cNvSpPr txBox="1"/>
          <p:nvPr/>
        </p:nvSpPr>
        <p:spPr>
          <a:xfrm>
            <a:off x="7738521" y="8804535"/>
            <a:ext cx="841074" cy="827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endParaRPr/>
          </a:p>
        </p:txBody>
      </p:sp>
      <p:sp>
        <p:nvSpPr>
          <p:cNvPr id="114" name="Google Shape;114;p1"/>
          <p:cNvSpPr/>
          <p:nvPr/>
        </p:nvSpPr>
        <p:spPr>
          <a:xfrm>
            <a:off x="2217590" y="4313455"/>
            <a:ext cx="1214980" cy="1304869"/>
          </a:xfrm>
          <a:prstGeom prst="ellipse">
            <a:avLst/>
          </a:prstGeom>
          <a:solidFill>
            <a:srgbClr val="9900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"/>
          <p:cNvSpPr/>
          <p:nvPr/>
        </p:nvSpPr>
        <p:spPr>
          <a:xfrm>
            <a:off x="2407312" y="4505859"/>
            <a:ext cx="841075" cy="903301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"/>
          <p:cNvSpPr txBox="1"/>
          <p:nvPr/>
        </p:nvSpPr>
        <p:spPr>
          <a:xfrm>
            <a:off x="2389906" y="4604325"/>
            <a:ext cx="84107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endParaRPr/>
          </a:p>
        </p:txBody>
      </p:sp>
      <p:sp>
        <p:nvSpPr>
          <p:cNvPr id="117" name="Google Shape;117;p1"/>
          <p:cNvSpPr txBox="1"/>
          <p:nvPr/>
        </p:nvSpPr>
        <p:spPr>
          <a:xfrm>
            <a:off x="2405133" y="4641482"/>
            <a:ext cx="841074" cy="827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endParaRPr/>
          </a:p>
        </p:txBody>
      </p:sp>
      <p:sp>
        <p:nvSpPr>
          <p:cNvPr id="118" name="Google Shape;118;p1"/>
          <p:cNvSpPr/>
          <p:nvPr/>
        </p:nvSpPr>
        <p:spPr>
          <a:xfrm>
            <a:off x="7085331" y="15136909"/>
            <a:ext cx="1214980" cy="1304869"/>
          </a:xfrm>
          <a:prstGeom prst="ellipse">
            <a:avLst/>
          </a:prstGeom>
          <a:solidFill>
            <a:srgbClr val="9900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"/>
          <p:cNvSpPr/>
          <p:nvPr/>
        </p:nvSpPr>
        <p:spPr>
          <a:xfrm>
            <a:off x="7276162" y="15336268"/>
            <a:ext cx="841075" cy="903301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1"/>
          <p:cNvSpPr txBox="1"/>
          <p:nvPr/>
        </p:nvSpPr>
        <p:spPr>
          <a:xfrm>
            <a:off x="4633459" y="626475"/>
            <a:ext cx="4144517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Blackpool Aspire Academy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PSHE Learning Journey</a:t>
            </a:r>
            <a:endParaRPr/>
          </a:p>
        </p:txBody>
      </p:sp>
      <p:sp>
        <p:nvSpPr>
          <p:cNvPr id="121" name="Google Shape;121;p1"/>
          <p:cNvSpPr txBox="1"/>
          <p:nvPr/>
        </p:nvSpPr>
        <p:spPr>
          <a:xfrm>
            <a:off x="909425" y="17286226"/>
            <a:ext cx="7981561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2" name="Google Shape;122;p1"/>
          <p:cNvSpPr txBox="1"/>
          <p:nvPr/>
        </p:nvSpPr>
        <p:spPr>
          <a:xfrm>
            <a:off x="7265978" y="15513490"/>
            <a:ext cx="841074" cy="827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endParaRPr/>
          </a:p>
        </p:txBody>
      </p:sp>
      <p:sp>
        <p:nvSpPr>
          <p:cNvPr id="123" name="Google Shape;123;p1"/>
          <p:cNvSpPr txBox="1"/>
          <p:nvPr/>
        </p:nvSpPr>
        <p:spPr>
          <a:xfrm>
            <a:off x="7265978" y="15429809"/>
            <a:ext cx="84107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endParaRPr/>
          </a:p>
        </p:txBody>
      </p:sp>
      <p:sp>
        <p:nvSpPr>
          <p:cNvPr id="124" name="Google Shape;124;p1"/>
          <p:cNvSpPr/>
          <p:nvPr/>
        </p:nvSpPr>
        <p:spPr>
          <a:xfrm>
            <a:off x="6120788" y="16258953"/>
            <a:ext cx="1358461" cy="238363"/>
          </a:xfrm>
          <a:prstGeom prst="wedgeRoundRectCallout">
            <a:avLst>
              <a:gd name="adj1" fmla="val -19095"/>
              <a:gd name="adj2" fmla="val -74354"/>
              <a:gd name="adj3" fmla="val 16667"/>
            </a:avLst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Transition and resilience </a:t>
            </a:r>
            <a:endParaRPr dirty="0"/>
          </a:p>
        </p:txBody>
      </p:sp>
      <p:sp>
        <p:nvSpPr>
          <p:cNvPr id="125" name="Google Shape;125;p1"/>
          <p:cNvSpPr txBox="1"/>
          <p:nvPr/>
        </p:nvSpPr>
        <p:spPr>
          <a:xfrm>
            <a:off x="2810443" y="14409614"/>
            <a:ext cx="1491051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Changing Body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Puberty/ puberty Hygiene  </a:t>
            </a:r>
            <a:endParaRPr dirty="0"/>
          </a:p>
        </p:txBody>
      </p:sp>
      <p:sp>
        <p:nvSpPr>
          <p:cNvPr id="126" name="Google Shape;126;p1"/>
          <p:cNvSpPr txBox="1"/>
          <p:nvPr/>
        </p:nvSpPr>
        <p:spPr>
          <a:xfrm>
            <a:off x="3413106" y="17063102"/>
            <a:ext cx="1665791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Menstrual Health and Conditions </a:t>
            </a:r>
            <a:endParaRPr dirty="0"/>
          </a:p>
        </p:txBody>
      </p:sp>
      <p:sp>
        <p:nvSpPr>
          <p:cNvPr id="127" name="Google Shape;127;p1"/>
          <p:cNvSpPr txBox="1"/>
          <p:nvPr/>
        </p:nvSpPr>
        <p:spPr>
          <a:xfrm>
            <a:off x="160011" y="16070830"/>
            <a:ext cx="149538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Social and Interpersonal Skills </a:t>
            </a:r>
            <a:endParaRPr dirty="0"/>
          </a:p>
        </p:txBody>
      </p:sp>
      <p:sp>
        <p:nvSpPr>
          <p:cNvPr id="128" name="Google Shape;128;p1"/>
          <p:cNvSpPr txBox="1"/>
          <p:nvPr/>
        </p:nvSpPr>
        <p:spPr>
          <a:xfrm>
            <a:off x="6175972" y="12810633"/>
            <a:ext cx="1373663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Bullying and the Bystander Effect</a:t>
            </a:r>
            <a:endParaRPr dirty="0"/>
          </a:p>
        </p:txBody>
      </p:sp>
      <p:sp>
        <p:nvSpPr>
          <p:cNvPr id="129" name="Google Shape;129;p1"/>
          <p:cNvSpPr txBox="1"/>
          <p:nvPr/>
        </p:nvSpPr>
        <p:spPr>
          <a:xfrm>
            <a:off x="6813007" y="10059484"/>
            <a:ext cx="1361384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Healthy Body Healthy Mind   </a:t>
            </a:r>
            <a:endParaRPr dirty="0"/>
          </a:p>
        </p:txBody>
      </p:sp>
      <p:sp>
        <p:nvSpPr>
          <p:cNvPr id="130" name="Google Shape;130;p1"/>
          <p:cNvSpPr txBox="1"/>
          <p:nvPr/>
        </p:nvSpPr>
        <p:spPr>
          <a:xfrm>
            <a:off x="663014" y="12437340"/>
            <a:ext cx="2103488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Relationships and Commitment  </a:t>
            </a:r>
            <a:endParaRPr dirty="0"/>
          </a:p>
        </p:txBody>
      </p:sp>
      <p:sp>
        <p:nvSpPr>
          <p:cNvPr id="131" name="Google Shape;131;p1"/>
          <p:cNvSpPr txBox="1"/>
          <p:nvPr/>
        </p:nvSpPr>
        <p:spPr>
          <a:xfrm>
            <a:off x="1831392" y="9733314"/>
            <a:ext cx="861851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Firework Safety </a:t>
            </a:r>
            <a:endParaRPr/>
          </a:p>
        </p:txBody>
      </p:sp>
      <p:sp>
        <p:nvSpPr>
          <p:cNvPr id="132" name="Google Shape;132;p1"/>
          <p:cNvSpPr txBox="1"/>
          <p:nvPr/>
        </p:nvSpPr>
        <p:spPr>
          <a:xfrm>
            <a:off x="1440046" y="8549785"/>
            <a:ext cx="1314933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Marriage, Family and the Law </a:t>
            </a:r>
            <a:endParaRPr dirty="0"/>
          </a:p>
        </p:txBody>
      </p:sp>
      <p:sp>
        <p:nvSpPr>
          <p:cNvPr id="133" name="Google Shape;133;p1"/>
          <p:cNvSpPr txBox="1"/>
          <p:nvPr/>
        </p:nvSpPr>
        <p:spPr>
          <a:xfrm>
            <a:off x="5235685" y="10783472"/>
            <a:ext cx="1573893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Medical Literacy and Your Rights </a:t>
            </a:r>
            <a:endParaRPr dirty="0"/>
          </a:p>
        </p:txBody>
      </p:sp>
      <p:sp>
        <p:nvSpPr>
          <p:cNvPr id="134" name="Google Shape;134;p1"/>
          <p:cNvSpPr/>
          <p:nvPr/>
        </p:nvSpPr>
        <p:spPr>
          <a:xfrm rot="-5400000">
            <a:off x="677579" y="688094"/>
            <a:ext cx="2591870" cy="2184400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"/>
          <p:cNvSpPr/>
          <p:nvPr/>
        </p:nvSpPr>
        <p:spPr>
          <a:xfrm>
            <a:off x="4102845" y="2127709"/>
            <a:ext cx="1214980" cy="1304869"/>
          </a:xfrm>
          <a:prstGeom prst="ellipse">
            <a:avLst/>
          </a:prstGeom>
          <a:solidFill>
            <a:srgbClr val="9900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"/>
          <p:cNvSpPr/>
          <p:nvPr/>
        </p:nvSpPr>
        <p:spPr>
          <a:xfrm>
            <a:off x="4279028" y="2333791"/>
            <a:ext cx="841075" cy="903301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"/>
          <p:cNvSpPr txBox="1"/>
          <p:nvPr/>
        </p:nvSpPr>
        <p:spPr>
          <a:xfrm>
            <a:off x="4277832" y="2446223"/>
            <a:ext cx="841074" cy="827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endParaRPr/>
          </a:p>
        </p:txBody>
      </p:sp>
      <p:sp>
        <p:nvSpPr>
          <p:cNvPr id="138" name="Google Shape;138;p1"/>
          <p:cNvSpPr txBox="1"/>
          <p:nvPr/>
        </p:nvSpPr>
        <p:spPr>
          <a:xfrm>
            <a:off x="4263504" y="2401708"/>
            <a:ext cx="84107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endParaRPr/>
          </a:p>
        </p:txBody>
      </p:sp>
      <p:sp>
        <p:nvSpPr>
          <p:cNvPr id="139" name="Google Shape;139;p1"/>
          <p:cNvSpPr txBox="1"/>
          <p:nvPr/>
        </p:nvSpPr>
        <p:spPr>
          <a:xfrm>
            <a:off x="2963085" y="8693394"/>
            <a:ext cx="1743604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Digital World and the Algorithm </a:t>
            </a:r>
            <a:endParaRPr dirty="0"/>
          </a:p>
        </p:txBody>
      </p:sp>
      <p:sp>
        <p:nvSpPr>
          <p:cNvPr id="140" name="Google Shape;140;p1"/>
          <p:cNvSpPr txBox="1"/>
          <p:nvPr/>
        </p:nvSpPr>
        <p:spPr>
          <a:xfrm>
            <a:off x="6404923" y="6505225"/>
            <a:ext cx="1893068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Cannabis an the Developing Brain </a:t>
            </a:r>
            <a:endParaRPr dirty="0"/>
          </a:p>
        </p:txBody>
      </p:sp>
      <p:sp>
        <p:nvSpPr>
          <p:cNvPr id="141" name="Google Shape;141;p1"/>
          <p:cNvSpPr txBox="1"/>
          <p:nvPr/>
        </p:nvSpPr>
        <p:spPr>
          <a:xfrm>
            <a:off x="5299725" y="7909743"/>
            <a:ext cx="1664536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Radicalization and Grooming </a:t>
            </a:r>
            <a:endParaRPr dirty="0"/>
          </a:p>
        </p:txBody>
      </p:sp>
      <p:sp>
        <p:nvSpPr>
          <p:cNvPr id="142" name="Google Shape;142;p1"/>
          <p:cNvSpPr txBox="1"/>
          <p:nvPr/>
        </p:nvSpPr>
        <p:spPr>
          <a:xfrm>
            <a:off x="4932207" y="6398851"/>
            <a:ext cx="14990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County Lines and Criminal Exploitation </a:t>
            </a:r>
            <a:endParaRPr dirty="0"/>
          </a:p>
        </p:txBody>
      </p:sp>
      <p:sp>
        <p:nvSpPr>
          <p:cNvPr id="144" name="Google Shape;144;p1"/>
          <p:cNvSpPr txBox="1"/>
          <p:nvPr/>
        </p:nvSpPr>
        <p:spPr>
          <a:xfrm>
            <a:off x="8483925" y="10621007"/>
            <a:ext cx="1326222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Digital Self</a:t>
            </a:r>
            <a:endParaRPr dirty="0"/>
          </a:p>
        </p:txBody>
      </p:sp>
      <p:sp>
        <p:nvSpPr>
          <p:cNvPr id="145" name="Google Shape;145;p1"/>
          <p:cNvSpPr txBox="1"/>
          <p:nvPr/>
        </p:nvSpPr>
        <p:spPr>
          <a:xfrm>
            <a:off x="3645805" y="6433862"/>
            <a:ext cx="119098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Knife Crime and the Law</a:t>
            </a:r>
            <a:endParaRPr dirty="0"/>
          </a:p>
        </p:txBody>
      </p:sp>
      <p:sp>
        <p:nvSpPr>
          <p:cNvPr id="146" name="Google Shape;146;p1"/>
          <p:cNvSpPr txBox="1"/>
          <p:nvPr/>
        </p:nvSpPr>
        <p:spPr>
          <a:xfrm>
            <a:off x="1961240" y="6316695"/>
            <a:ext cx="1035894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Sexual Harassment and Boundaries </a:t>
            </a:r>
            <a:endParaRPr dirty="0"/>
          </a:p>
        </p:txBody>
      </p:sp>
      <p:sp>
        <p:nvSpPr>
          <p:cNvPr id="147" name="Google Shape;147;p1"/>
          <p:cNvSpPr txBox="1"/>
          <p:nvPr/>
        </p:nvSpPr>
        <p:spPr>
          <a:xfrm>
            <a:off x="634848" y="4382188"/>
            <a:ext cx="1056984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Parenting and Future Responsibilities </a:t>
            </a:r>
            <a:endParaRPr dirty="0"/>
          </a:p>
        </p:txBody>
      </p:sp>
      <p:sp>
        <p:nvSpPr>
          <p:cNvPr id="148" name="Google Shape;148;p1"/>
          <p:cNvSpPr txBox="1"/>
          <p:nvPr/>
        </p:nvSpPr>
        <p:spPr>
          <a:xfrm>
            <a:off x="6757930" y="4062747"/>
            <a:ext cx="1424568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Aesthetics and Self Esteem </a:t>
            </a:r>
            <a:endParaRPr dirty="0"/>
          </a:p>
        </p:txBody>
      </p:sp>
      <p:sp>
        <p:nvSpPr>
          <p:cNvPr id="149" name="Google Shape;149;p1"/>
          <p:cNvSpPr txBox="1"/>
          <p:nvPr/>
        </p:nvSpPr>
        <p:spPr>
          <a:xfrm>
            <a:off x="4980788" y="4421986"/>
            <a:ext cx="1935972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Ketamine and Prescription Drugs</a:t>
            </a:r>
            <a:endParaRPr dirty="0"/>
          </a:p>
        </p:txBody>
      </p:sp>
      <p:sp>
        <p:nvSpPr>
          <p:cNvPr id="150" name="Google Shape;150;p1"/>
          <p:cNvSpPr txBox="1"/>
          <p:nvPr/>
        </p:nvSpPr>
        <p:spPr>
          <a:xfrm>
            <a:off x="2764185" y="1424687"/>
            <a:ext cx="2198694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Gambling and the Hidden Risks </a:t>
            </a:r>
            <a:endParaRPr dirty="0"/>
          </a:p>
        </p:txBody>
      </p:sp>
      <p:sp>
        <p:nvSpPr>
          <p:cNvPr id="151" name="Google Shape;151;p1"/>
          <p:cNvSpPr txBox="1"/>
          <p:nvPr/>
        </p:nvSpPr>
        <p:spPr>
          <a:xfrm>
            <a:off x="1953674" y="3673202"/>
            <a:ext cx="1196812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Health Screening </a:t>
            </a:r>
            <a:endParaRPr/>
          </a:p>
        </p:txBody>
      </p:sp>
      <p:sp>
        <p:nvSpPr>
          <p:cNvPr id="152" name="Google Shape;152;p1"/>
          <p:cNvSpPr txBox="1"/>
          <p:nvPr/>
        </p:nvSpPr>
        <p:spPr>
          <a:xfrm>
            <a:off x="133184" y="2927124"/>
            <a:ext cx="1268789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Prostate Cancer and Menopause </a:t>
            </a:r>
            <a:endParaRPr dirty="0"/>
          </a:p>
        </p:txBody>
      </p:sp>
      <p:sp>
        <p:nvSpPr>
          <p:cNvPr id="153" name="Google Shape;153;p1"/>
          <p:cNvSpPr txBox="1"/>
          <p:nvPr/>
        </p:nvSpPr>
        <p:spPr>
          <a:xfrm>
            <a:off x="1825915" y="1413995"/>
            <a:ext cx="109353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Digital Consent and the Law</a:t>
            </a:r>
            <a:endParaRPr dirty="0"/>
          </a:p>
        </p:txBody>
      </p:sp>
      <p:sp>
        <p:nvSpPr>
          <p:cNvPr id="154" name="Google Shape;154;p1"/>
          <p:cNvSpPr/>
          <p:nvPr/>
        </p:nvSpPr>
        <p:spPr>
          <a:xfrm>
            <a:off x="1977582" y="475768"/>
            <a:ext cx="462817" cy="629361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5" name="Google Shape;155;p1" descr="A close up of a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b="18478"/>
          <a:stretch/>
        </p:blipFill>
        <p:spPr>
          <a:xfrm>
            <a:off x="3059408" y="262103"/>
            <a:ext cx="1284972" cy="10475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1" descr="Image result for blackpool aspire academy logo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476301" y="14778774"/>
            <a:ext cx="817956" cy="1507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1" descr="Image result for blackpool aspire academy logo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204527" y="15825286"/>
            <a:ext cx="1329467" cy="614576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58" name="Google Shape;158;p1"/>
          <p:cNvSpPr txBox="1"/>
          <p:nvPr/>
        </p:nvSpPr>
        <p:spPr>
          <a:xfrm>
            <a:off x="4788539" y="14321572"/>
            <a:ext cx="942102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Mind Matters </a:t>
            </a:r>
            <a:endParaRPr dirty="0"/>
          </a:p>
        </p:txBody>
      </p:sp>
      <p:sp>
        <p:nvSpPr>
          <p:cNvPr id="159" name="Google Shape;159;p1"/>
          <p:cNvSpPr txBox="1"/>
          <p:nvPr/>
        </p:nvSpPr>
        <p:spPr>
          <a:xfrm>
            <a:off x="8630013" y="6769712"/>
            <a:ext cx="966953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Inhalants and Legal Highs</a:t>
            </a:r>
            <a:endParaRPr dirty="0"/>
          </a:p>
        </p:txBody>
      </p:sp>
      <p:sp>
        <p:nvSpPr>
          <p:cNvPr id="160" name="Google Shape;160;p1"/>
          <p:cNvSpPr/>
          <p:nvPr/>
        </p:nvSpPr>
        <p:spPr>
          <a:xfrm>
            <a:off x="2055055" y="3724571"/>
            <a:ext cx="149645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1"/>
          <p:cNvSpPr txBox="1"/>
          <p:nvPr/>
        </p:nvSpPr>
        <p:spPr>
          <a:xfrm>
            <a:off x="4778955" y="16881127"/>
            <a:ext cx="825761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Dental hygiene</a:t>
            </a:r>
            <a:endParaRPr sz="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"/>
          <p:cNvSpPr txBox="1"/>
          <p:nvPr/>
        </p:nvSpPr>
        <p:spPr>
          <a:xfrm>
            <a:off x="1825915" y="16884588"/>
            <a:ext cx="1061834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Personal and emotional skills </a:t>
            </a:r>
            <a:endParaRPr dirty="0"/>
          </a:p>
        </p:txBody>
      </p:sp>
      <p:sp>
        <p:nvSpPr>
          <p:cNvPr id="163" name="Google Shape;163;p1"/>
          <p:cNvSpPr txBox="1"/>
          <p:nvPr/>
        </p:nvSpPr>
        <p:spPr>
          <a:xfrm>
            <a:off x="-48006" y="11801503"/>
            <a:ext cx="1541933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First Aid and Life Saving </a:t>
            </a:r>
            <a:endParaRPr dirty="0"/>
          </a:p>
        </p:txBody>
      </p:sp>
      <p:sp>
        <p:nvSpPr>
          <p:cNvPr id="164" name="Google Shape;164;p1"/>
          <p:cNvSpPr txBox="1"/>
          <p:nvPr/>
        </p:nvSpPr>
        <p:spPr>
          <a:xfrm>
            <a:off x="3711827" y="9936373"/>
            <a:ext cx="1177946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Safety in the Blackpool Context </a:t>
            </a:r>
            <a:endParaRPr dirty="0"/>
          </a:p>
        </p:txBody>
      </p:sp>
      <p:sp>
        <p:nvSpPr>
          <p:cNvPr id="165" name="Google Shape;165;p1"/>
          <p:cNvSpPr txBox="1"/>
          <p:nvPr/>
        </p:nvSpPr>
        <p:spPr>
          <a:xfrm>
            <a:off x="286301" y="9171592"/>
            <a:ext cx="817628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Consent and Healthy Boundaries </a:t>
            </a:r>
            <a:endParaRPr dirty="0"/>
          </a:p>
        </p:txBody>
      </p:sp>
      <p:sp>
        <p:nvSpPr>
          <p:cNvPr id="166" name="Google Shape;166;p1"/>
          <p:cNvSpPr txBox="1"/>
          <p:nvPr/>
        </p:nvSpPr>
        <p:spPr>
          <a:xfrm>
            <a:off x="560550" y="7247330"/>
            <a:ext cx="699581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Misogyny, Media and Masculinity</a:t>
            </a:r>
            <a:endParaRPr dirty="0"/>
          </a:p>
        </p:txBody>
      </p:sp>
      <p:sp>
        <p:nvSpPr>
          <p:cNvPr id="167" name="Google Shape;167;p1"/>
          <p:cNvSpPr txBox="1"/>
          <p:nvPr/>
        </p:nvSpPr>
        <p:spPr>
          <a:xfrm>
            <a:off x="3443140" y="4414310"/>
            <a:ext cx="1349231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Vaping and Edibles </a:t>
            </a:r>
            <a:endParaRPr dirty="0"/>
          </a:p>
        </p:txBody>
      </p:sp>
      <p:sp>
        <p:nvSpPr>
          <p:cNvPr id="168" name="Google Shape;168;p1"/>
          <p:cNvSpPr txBox="1"/>
          <p:nvPr/>
        </p:nvSpPr>
        <p:spPr>
          <a:xfrm>
            <a:off x="132749" y="411749"/>
            <a:ext cx="1004198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Pornography, Algorithms and Self Esteem </a:t>
            </a:r>
            <a:endParaRPr dirty="0"/>
          </a:p>
        </p:txBody>
      </p:sp>
      <p:pic>
        <p:nvPicPr>
          <p:cNvPr id="169" name="Google Shape;169;p1" descr="Skeleton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305548" y="14851553"/>
            <a:ext cx="562392" cy="5623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p1" descr="Toothbrush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012851" y="16307378"/>
            <a:ext cx="573749" cy="5737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Google Shape;171;p1" descr="Group success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116020" y="16374975"/>
            <a:ext cx="488069" cy="4880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1" descr="Head with gears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4931953" y="14785802"/>
            <a:ext cx="651866" cy="6518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1" descr="Smart Phone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8656417" y="10895582"/>
            <a:ext cx="687614" cy="68761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1" descr="Smoking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8635277" y="6008836"/>
            <a:ext cx="758452" cy="758452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1"/>
          <p:cNvSpPr txBox="1"/>
          <p:nvPr/>
        </p:nvSpPr>
        <p:spPr>
          <a:xfrm>
            <a:off x="6491895" y="2190192"/>
            <a:ext cx="1888090" cy="230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Pregnancy Choices and The Law</a:t>
            </a:r>
            <a:endParaRPr dirty="0"/>
          </a:p>
        </p:txBody>
      </p:sp>
      <p:sp>
        <p:nvSpPr>
          <p:cNvPr id="180" name="Google Shape;180;p1"/>
          <p:cNvSpPr txBox="1"/>
          <p:nvPr/>
        </p:nvSpPr>
        <p:spPr>
          <a:xfrm>
            <a:off x="7173580" y="13166032"/>
            <a:ext cx="184731" cy="423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5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"/>
          <p:cNvSpPr txBox="1"/>
          <p:nvPr/>
        </p:nvSpPr>
        <p:spPr>
          <a:xfrm>
            <a:off x="8379985" y="4836442"/>
            <a:ext cx="1417089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dirty="0">
                <a:latin typeface="Calibri"/>
                <a:ea typeface="Calibri"/>
                <a:cs typeface="Calibri"/>
                <a:sym typeface="Calibri"/>
              </a:rPr>
              <a:t>Bereavement and the 5 Stages of Grief</a:t>
            </a:r>
            <a:endParaRPr sz="10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2" name="Google Shape;182;p1" descr="Transfer with solid fill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6137669" y="16517760"/>
            <a:ext cx="1220642" cy="6622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Google Shape;183;p1" descr="Water with solid fill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3876263" y="16195137"/>
            <a:ext cx="726702" cy="7267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1" descr="Man and woman with solid fill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465704" y="16290094"/>
            <a:ext cx="772763" cy="7727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1" descr="Apple with solid fill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7156421" y="10255222"/>
            <a:ext cx="746663" cy="746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p1" descr="Wave with solid fill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3863532" y="10209124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Google Shape;188;p1" descr="Medical with solid fill"/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168360" y="10887218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" name="Google Shape;189;p1" descr="Fireworks with solid fill"/>
          <p:cNvPicPr preferRelativeResize="0"/>
          <p:nvPr/>
        </p:nvPicPr>
        <p:blipFill rotWithShape="1">
          <a:blip r:embed="rId18">
            <a:alphaModFix/>
          </a:blip>
          <a:srcRect/>
          <a:stretch/>
        </p:blipFill>
        <p:spPr>
          <a:xfrm>
            <a:off x="1787227" y="9985468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" name="Google Shape;195;p1" descr="Call centre with solid fill"/>
          <p:cNvPicPr preferRelativeResize="0"/>
          <p:nvPr/>
        </p:nvPicPr>
        <p:blipFill rotWithShape="1">
          <a:blip r:embed="rId19">
            <a:alphaModFix/>
          </a:blip>
          <a:srcRect/>
          <a:stretch/>
        </p:blipFill>
        <p:spPr>
          <a:xfrm>
            <a:off x="5461854" y="8058218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" name="Google Shape;196;p1" descr="Confused person with solid fill"/>
          <p:cNvPicPr preferRelativeResize="0"/>
          <p:nvPr/>
        </p:nvPicPr>
        <p:blipFill rotWithShape="1">
          <a:blip r:embed="rId20">
            <a:alphaModFix/>
          </a:blip>
          <a:srcRect/>
          <a:stretch/>
        </p:blipFill>
        <p:spPr>
          <a:xfrm>
            <a:off x="5304557" y="5476404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Google Shape;204;p1" descr="Money with solid fill"/>
          <p:cNvPicPr preferRelativeResize="0"/>
          <p:nvPr/>
        </p:nvPicPr>
        <p:blipFill rotWithShape="1">
          <a:blip r:embed="rId21">
            <a:alphaModFix/>
          </a:blip>
          <a:srcRect/>
          <a:stretch/>
        </p:blipFill>
        <p:spPr>
          <a:xfrm>
            <a:off x="3412152" y="1552944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" name="Google Shape;205;p1" descr="Medical with solid fill"/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2240320" y="3022751"/>
            <a:ext cx="728798" cy="72879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Google Shape;206;p1" descr="Water with solid fill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208978" y="2084779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Google Shape;207;p1" descr="Smart Phone with solid fill"/>
          <p:cNvPicPr preferRelativeResize="0"/>
          <p:nvPr/>
        </p:nvPicPr>
        <p:blipFill rotWithShape="1">
          <a:blip r:embed="rId22">
            <a:alphaModFix/>
          </a:blip>
          <a:srcRect/>
          <a:stretch/>
        </p:blipFill>
        <p:spPr>
          <a:xfrm>
            <a:off x="2009409" y="1763247"/>
            <a:ext cx="714156" cy="714156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B30A17B-6D0D-4D5D-8E9B-B108214DD775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279962" y="13761396"/>
            <a:ext cx="560881" cy="56697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83C9018-3A8B-4912-A66E-198097CB38B9}"/>
              </a:ext>
            </a:extLst>
          </p:cNvPr>
          <p:cNvSpPr txBox="1"/>
          <p:nvPr/>
        </p:nvSpPr>
        <p:spPr>
          <a:xfrm>
            <a:off x="89987" y="13323010"/>
            <a:ext cx="12659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Physical and Health Skills </a:t>
            </a:r>
          </a:p>
        </p:txBody>
      </p:sp>
      <p:pic>
        <p:nvPicPr>
          <p:cNvPr id="6" name="Graphic 5" descr="Social network with solid fill">
            <a:extLst>
              <a:ext uri="{FF2B5EF4-FFF2-40B4-BE49-F238E27FC236}">
                <a16:creationId xmlns:a16="http://schemas.microsoft.com/office/drawing/2014/main" id="{FBB6F95A-0B26-454B-998D-743E90CB6727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1224601" y="12658172"/>
            <a:ext cx="601313" cy="60131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DAFA09C-FD98-4BCC-BD2D-56394B21EC10}"/>
              </a:ext>
            </a:extLst>
          </p:cNvPr>
          <p:cNvSpPr txBox="1"/>
          <p:nvPr/>
        </p:nvSpPr>
        <p:spPr>
          <a:xfrm>
            <a:off x="2714294" y="12452402"/>
            <a:ext cx="14936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Diversity and the Law</a:t>
            </a:r>
          </a:p>
        </p:txBody>
      </p:sp>
      <p:pic>
        <p:nvPicPr>
          <p:cNvPr id="9" name="Graphic 8" descr="Gavel with solid fill">
            <a:extLst>
              <a:ext uri="{FF2B5EF4-FFF2-40B4-BE49-F238E27FC236}">
                <a16:creationId xmlns:a16="http://schemas.microsoft.com/office/drawing/2014/main" id="{70285A09-0DE2-4873-9286-89260A467248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2864898" y="12625507"/>
            <a:ext cx="758392" cy="75839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5ED050F-7CFB-41B1-B94F-26627CCDADA7}"/>
              </a:ext>
            </a:extLst>
          </p:cNvPr>
          <p:cNvSpPr txBox="1"/>
          <p:nvPr/>
        </p:nvSpPr>
        <p:spPr>
          <a:xfrm>
            <a:off x="4458523" y="12245441"/>
            <a:ext cx="12053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Understanding Identity</a:t>
            </a:r>
          </a:p>
        </p:txBody>
      </p:sp>
      <p:pic>
        <p:nvPicPr>
          <p:cNvPr id="12" name="Graphic 11" descr="Brain in head with solid fill">
            <a:extLst>
              <a:ext uri="{FF2B5EF4-FFF2-40B4-BE49-F238E27FC236}">
                <a16:creationId xmlns:a16="http://schemas.microsoft.com/office/drawing/2014/main" id="{3238BA90-1B0A-4D2F-ACE5-1AE24B4067B4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4629519" y="12440942"/>
            <a:ext cx="758391" cy="758391"/>
          </a:xfrm>
          <a:prstGeom prst="rect">
            <a:avLst/>
          </a:prstGeom>
        </p:spPr>
      </p:pic>
      <p:pic>
        <p:nvPicPr>
          <p:cNvPr id="14" name="Graphic 13" descr="Crying face with solid fill with solid fill">
            <a:extLst>
              <a:ext uri="{FF2B5EF4-FFF2-40B4-BE49-F238E27FC236}">
                <a16:creationId xmlns:a16="http://schemas.microsoft.com/office/drawing/2014/main" id="{59B1134F-7278-448A-9912-88DDB3CB0F15}"/>
              </a:ext>
            </a:extLst>
          </p:cNvPr>
          <p:cNvPicPr>
            <a:picLocks noChangeAspect="1"/>
          </p:cNvPicPr>
          <p:nvPr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6559335" y="12133608"/>
            <a:ext cx="634792" cy="634792"/>
          </a:xfrm>
          <a:prstGeom prst="rect">
            <a:avLst/>
          </a:prstGeom>
        </p:spPr>
      </p:pic>
      <p:pic>
        <p:nvPicPr>
          <p:cNvPr id="16" name="Graphic 15" descr="Needle with solid fill">
            <a:extLst>
              <a:ext uri="{FF2B5EF4-FFF2-40B4-BE49-F238E27FC236}">
                <a16:creationId xmlns:a16="http://schemas.microsoft.com/office/drawing/2014/main" id="{9429C141-32CC-47E8-B841-D11B1002D72F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5591063" y="9978607"/>
            <a:ext cx="777182" cy="777182"/>
          </a:xfrm>
          <a:prstGeom prst="rect">
            <a:avLst/>
          </a:prstGeom>
        </p:spPr>
      </p:pic>
      <p:pic>
        <p:nvPicPr>
          <p:cNvPr id="18" name="Graphic 17" descr="Tick with solid fill">
            <a:extLst>
              <a:ext uri="{FF2B5EF4-FFF2-40B4-BE49-F238E27FC236}">
                <a16:creationId xmlns:a16="http://schemas.microsoft.com/office/drawing/2014/main" id="{48543FEB-49A3-40B1-9490-27B8C2528335}"/>
              </a:ext>
            </a:extLst>
          </p:cNvPr>
          <p:cNvPicPr>
            <a:picLocks noChangeAspect="1"/>
          </p:cNvPicPr>
          <p:nvPr/>
        </p:nvPicPr>
        <p:blipFill>
          <a:blip r:embed="rId34">
            <a:extLst>
              <a:ext uri="{96DAC541-7B7A-43D3-8B79-37D633B846F1}">
                <asvg:svgBlip xmlns:asvg="http://schemas.microsoft.com/office/drawing/2016/SVG/main" r:embed="rId35"/>
              </a:ext>
            </a:extLst>
          </a:blip>
          <a:stretch>
            <a:fillRect/>
          </a:stretch>
        </p:blipFill>
        <p:spPr>
          <a:xfrm>
            <a:off x="379754" y="8508197"/>
            <a:ext cx="699581" cy="699581"/>
          </a:xfrm>
          <a:prstGeom prst="rect">
            <a:avLst/>
          </a:prstGeom>
        </p:spPr>
      </p:pic>
      <p:pic>
        <p:nvPicPr>
          <p:cNvPr id="20" name="Graphic 19" descr="Suburban scene with solid fill">
            <a:extLst>
              <a:ext uri="{FF2B5EF4-FFF2-40B4-BE49-F238E27FC236}">
                <a16:creationId xmlns:a16="http://schemas.microsoft.com/office/drawing/2014/main" id="{03AADEA9-B908-4E9F-8655-20C2C0783FA3}"/>
              </a:ext>
            </a:extLst>
          </p:cNvPr>
          <p:cNvPicPr>
            <a:picLocks noChangeAspect="1"/>
          </p:cNvPicPr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tretch>
            <a:fillRect/>
          </a:stretch>
        </p:blipFill>
        <p:spPr>
          <a:xfrm>
            <a:off x="1734713" y="7822434"/>
            <a:ext cx="766618" cy="766618"/>
          </a:xfrm>
          <a:prstGeom prst="rect">
            <a:avLst/>
          </a:prstGeom>
        </p:spPr>
      </p:pic>
      <p:pic>
        <p:nvPicPr>
          <p:cNvPr id="22" name="Graphic 21" descr="Internet with solid fill">
            <a:extLst>
              <a:ext uri="{FF2B5EF4-FFF2-40B4-BE49-F238E27FC236}">
                <a16:creationId xmlns:a16="http://schemas.microsoft.com/office/drawing/2014/main" id="{EE1D9A79-62B6-4FA3-AC39-7279D4A6C73F}"/>
              </a:ext>
            </a:extLst>
          </p:cNvPr>
          <p:cNvPicPr>
            <a:picLocks noChangeAspect="1"/>
          </p:cNvPicPr>
          <p:nvPr/>
        </p:nvPicPr>
        <p:blipFill>
          <a:blip r:embed="rId38">
            <a:extLst>
              <a:ext uri="{96DAC541-7B7A-43D3-8B79-37D633B846F1}">
                <asvg:svgBlip xmlns:asvg="http://schemas.microsoft.com/office/drawing/2016/SVG/main" r:embed="rId39"/>
              </a:ext>
            </a:extLst>
          </a:blip>
          <a:stretch>
            <a:fillRect/>
          </a:stretch>
        </p:blipFill>
        <p:spPr>
          <a:xfrm>
            <a:off x="3421003" y="7904213"/>
            <a:ext cx="914400" cy="9144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31F0DB89-10FA-439C-A937-05E648CC0A19}"/>
              </a:ext>
            </a:extLst>
          </p:cNvPr>
          <p:cNvSpPr txBox="1"/>
          <p:nvPr/>
        </p:nvSpPr>
        <p:spPr>
          <a:xfrm>
            <a:off x="8869260" y="8801095"/>
            <a:ext cx="6619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Nicotine, Vaping and Alcohol</a:t>
            </a:r>
          </a:p>
        </p:txBody>
      </p:sp>
      <p:pic>
        <p:nvPicPr>
          <p:cNvPr id="25" name="Graphic 24" descr="Flask with solid fill">
            <a:extLst>
              <a:ext uri="{FF2B5EF4-FFF2-40B4-BE49-F238E27FC236}">
                <a16:creationId xmlns:a16="http://schemas.microsoft.com/office/drawing/2014/main" id="{C0539A91-D561-43FB-8FD3-1C131604DAA3}"/>
              </a:ext>
            </a:extLst>
          </p:cNvPr>
          <p:cNvPicPr>
            <a:picLocks noChangeAspect="1"/>
          </p:cNvPicPr>
          <p:nvPr/>
        </p:nvPicPr>
        <p:blipFill>
          <a:blip r:embed="rId40">
            <a:extLst>
              <a:ext uri="{96DAC541-7B7A-43D3-8B79-37D633B846F1}">
                <asvg:svgBlip xmlns:asvg="http://schemas.microsoft.com/office/drawing/2016/SVG/main" r:embed="rId41"/>
              </a:ext>
            </a:extLst>
          </a:blip>
          <a:stretch>
            <a:fillRect/>
          </a:stretch>
        </p:blipFill>
        <p:spPr>
          <a:xfrm>
            <a:off x="8743059" y="7865519"/>
            <a:ext cx="914400" cy="914400"/>
          </a:xfrm>
          <a:prstGeom prst="rect">
            <a:avLst/>
          </a:prstGeom>
        </p:spPr>
      </p:pic>
      <p:pic>
        <p:nvPicPr>
          <p:cNvPr id="27" name="Graphic 26" descr="Head with gears with solid fill">
            <a:extLst>
              <a:ext uri="{FF2B5EF4-FFF2-40B4-BE49-F238E27FC236}">
                <a16:creationId xmlns:a16="http://schemas.microsoft.com/office/drawing/2014/main" id="{BF823D86-752E-41B6-8A0A-7183CB459DDC}"/>
              </a:ext>
            </a:extLst>
          </p:cNvPr>
          <p:cNvPicPr>
            <a:picLocks noChangeAspect="1"/>
          </p:cNvPicPr>
          <p:nvPr/>
        </p:nvPicPr>
        <p:blipFill>
          <a:blip r:embed="rId42">
            <a:extLst>
              <a:ext uri="{96DAC541-7B7A-43D3-8B79-37D633B846F1}">
                <asvg:svgBlip xmlns:asvg="http://schemas.microsoft.com/office/drawing/2016/SVG/main" r:embed="rId43"/>
              </a:ext>
            </a:extLst>
          </a:blip>
          <a:stretch>
            <a:fillRect/>
          </a:stretch>
        </p:blipFill>
        <p:spPr>
          <a:xfrm>
            <a:off x="6996353" y="5845391"/>
            <a:ext cx="729786" cy="729786"/>
          </a:xfrm>
          <a:prstGeom prst="rect">
            <a:avLst/>
          </a:prstGeom>
        </p:spPr>
      </p:pic>
      <p:pic>
        <p:nvPicPr>
          <p:cNvPr id="29" name="Graphic 28" descr="Skull with solid fill">
            <a:extLst>
              <a:ext uri="{FF2B5EF4-FFF2-40B4-BE49-F238E27FC236}">
                <a16:creationId xmlns:a16="http://schemas.microsoft.com/office/drawing/2014/main" id="{7C065B01-632C-4D47-B2BD-3C35CDDD6DDD}"/>
              </a:ext>
            </a:extLst>
          </p:cNvPr>
          <p:cNvPicPr>
            <a:picLocks noChangeAspect="1"/>
          </p:cNvPicPr>
          <p:nvPr/>
        </p:nvPicPr>
        <p:blipFill>
          <a:blip r:embed="rId44">
            <a:extLst>
              <a:ext uri="{96DAC541-7B7A-43D3-8B79-37D633B846F1}">
                <asvg:svgBlip xmlns:asvg="http://schemas.microsoft.com/office/drawing/2016/SVG/main" r:embed="rId45"/>
              </a:ext>
            </a:extLst>
          </a:blip>
          <a:stretch>
            <a:fillRect/>
          </a:stretch>
        </p:blipFill>
        <p:spPr>
          <a:xfrm>
            <a:off x="3812634" y="5810934"/>
            <a:ext cx="714527" cy="714527"/>
          </a:xfrm>
          <a:prstGeom prst="rect">
            <a:avLst/>
          </a:prstGeom>
        </p:spPr>
      </p:pic>
      <p:pic>
        <p:nvPicPr>
          <p:cNvPr id="31" name="Graphic 30" descr="Group of women with solid fill">
            <a:extLst>
              <a:ext uri="{FF2B5EF4-FFF2-40B4-BE49-F238E27FC236}">
                <a16:creationId xmlns:a16="http://schemas.microsoft.com/office/drawing/2014/main" id="{A75A0CFB-DE3E-44BB-B11C-D22D6CBE3EB3}"/>
              </a:ext>
            </a:extLst>
          </p:cNvPr>
          <p:cNvPicPr>
            <a:picLocks noChangeAspect="1"/>
          </p:cNvPicPr>
          <p:nvPr/>
        </p:nvPicPr>
        <p:blipFill>
          <a:blip r:embed="rId46">
            <a:extLst>
              <a:ext uri="{96DAC541-7B7A-43D3-8B79-37D633B846F1}">
                <asvg:svgBlip xmlns:asvg="http://schemas.microsoft.com/office/drawing/2016/SVG/main" r:embed="rId47"/>
              </a:ext>
            </a:extLst>
          </a:blip>
          <a:stretch>
            <a:fillRect/>
          </a:stretch>
        </p:blipFill>
        <p:spPr>
          <a:xfrm>
            <a:off x="2148941" y="5591632"/>
            <a:ext cx="770504" cy="770504"/>
          </a:xfrm>
          <a:prstGeom prst="rect">
            <a:avLst/>
          </a:prstGeom>
        </p:spPr>
      </p:pic>
      <p:pic>
        <p:nvPicPr>
          <p:cNvPr id="33" name="Graphic 32" descr="Muscular arm with solid fill">
            <a:extLst>
              <a:ext uri="{FF2B5EF4-FFF2-40B4-BE49-F238E27FC236}">
                <a16:creationId xmlns:a16="http://schemas.microsoft.com/office/drawing/2014/main" id="{F63A58A3-09A8-4F59-ABE5-6FC85D96F7BC}"/>
              </a:ext>
            </a:extLst>
          </p:cNvPr>
          <p:cNvPicPr>
            <a:picLocks noChangeAspect="1"/>
          </p:cNvPicPr>
          <p:nvPr/>
        </p:nvPicPr>
        <p:blipFill>
          <a:blip r:embed="rId48">
            <a:extLst>
              <a:ext uri="{96DAC541-7B7A-43D3-8B79-37D633B846F1}">
                <asvg:svgBlip xmlns:asvg="http://schemas.microsoft.com/office/drawing/2016/SVG/main" r:embed="rId49"/>
              </a:ext>
            </a:extLst>
          </a:blip>
          <a:stretch>
            <a:fillRect/>
          </a:stretch>
        </p:blipFill>
        <p:spPr>
          <a:xfrm>
            <a:off x="369184" y="6357506"/>
            <a:ext cx="914400" cy="914400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32DAB8E1-7746-4A26-AD0D-A26D4008259D}"/>
              </a:ext>
            </a:extLst>
          </p:cNvPr>
          <p:cNvSpPr txBox="1"/>
          <p:nvPr/>
        </p:nvSpPr>
        <p:spPr>
          <a:xfrm>
            <a:off x="181977" y="5825491"/>
            <a:ext cx="863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Sexual Health and Contraception</a:t>
            </a:r>
          </a:p>
        </p:txBody>
      </p:sp>
      <p:pic>
        <p:nvPicPr>
          <p:cNvPr id="36" name="Graphic 35" descr="Medicine with solid fill">
            <a:extLst>
              <a:ext uri="{FF2B5EF4-FFF2-40B4-BE49-F238E27FC236}">
                <a16:creationId xmlns:a16="http://schemas.microsoft.com/office/drawing/2014/main" id="{21684981-F777-47E5-97D4-1114629099AD}"/>
              </a:ext>
            </a:extLst>
          </p:cNvPr>
          <p:cNvPicPr>
            <a:picLocks noChangeAspect="1"/>
          </p:cNvPicPr>
          <p:nvPr/>
        </p:nvPicPr>
        <p:blipFill>
          <a:blip r:embed="rId50">
            <a:extLst>
              <a:ext uri="{96DAC541-7B7A-43D3-8B79-37D633B846F1}">
                <asvg:svgBlip xmlns:asvg="http://schemas.microsoft.com/office/drawing/2016/SVG/main" r:embed="rId51"/>
              </a:ext>
            </a:extLst>
          </a:blip>
          <a:stretch>
            <a:fillRect/>
          </a:stretch>
        </p:blipFill>
        <p:spPr>
          <a:xfrm>
            <a:off x="273473" y="5073193"/>
            <a:ext cx="767021" cy="767021"/>
          </a:xfrm>
          <a:prstGeom prst="rect">
            <a:avLst/>
          </a:prstGeom>
        </p:spPr>
      </p:pic>
      <p:pic>
        <p:nvPicPr>
          <p:cNvPr id="38" name="Graphic 37" descr="Baby with solid fill">
            <a:extLst>
              <a:ext uri="{FF2B5EF4-FFF2-40B4-BE49-F238E27FC236}">
                <a16:creationId xmlns:a16="http://schemas.microsoft.com/office/drawing/2014/main" id="{08FDC78D-822F-4171-AA77-88CA76F5F302}"/>
              </a:ext>
            </a:extLst>
          </p:cNvPr>
          <p:cNvPicPr>
            <a:picLocks noChangeAspect="1"/>
          </p:cNvPicPr>
          <p:nvPr/>
        </p:nvPicPr>
        <p:blipFill>
          <a:blip r:embed="rId52">
            <a:extLst>
              <a:ext uri="{96DAC541-7B7A-43D3-8B79-37D633B846F1}">
                <asvg:svgBlip xmlns:asvg="http://schemas.microsoft.com/office/drawing/2016/SVG/main" r:embed="rId53"/>
              </a:ext>
            </a:extLst>
          </a:blip>
          <a:stretch>
            <a:fillRect/>
          </a:stretch>
        </p:blipFill>
        <p:spPr>
          <a:xfrm>
            <a:off x="757680" y="3577215"/>
            <a:ext cx="838405" cy="838405"/>
          </a:xfrm>
          <a:prstGeom prst="rect">
            <a:avLst/>
          </a:prstGeom>
        </p:spPr>
      </p:pic>
      <p:pic>
        <p:nvPicPr>
          <p:cNvPr id="40" name="Graphic 39" descr="No sign with solid fill">
            <a:extLst>
              <a:ext uri="{FF2B5EF4-FFF2-40B4-BE49-F238E27FC236}">
                <a16:creationId xmlns:a16="http://schemas.microsoft.com/office/drawing/2014/main" id="{537BF35F-96A2-43D3-98AE-64E2F5FAC484}"/>
              </a:ext>
            </a:extLst>
          </p:cNvPr>
          <p:cNvPicPr>
            <a:picLocks noChangeAspect="1"/>
          </p:cNvPicPr>
          <p:nvPr/>
        </p:nvPicPr>
        <p:blipFill>
          <a:blip r:embed="rId54">
            <a:extLst>
              <a:ext uri="{96DAC541-7B7A-43D3-8B79-37D633B846F1}">
                <asvg:svgBlip xmlns:asvg="http://schemas.microsoft.com/office/drawing/2016/SVG/main" r:embed="rId55"/>
              </a:ext>
            </a:extLst>
          </a:blip>
          <a:stretch>
            <a:fillRect/>
          </a:stretch>
        </p:blipFill>
        <p:spPr>
          <a:xfrm>
            <a:off x="3671639" y="3641575"/>
            <a:ext cx="914400" cy="914400"/>
          </a:xfrm>
          <a:prstGeom prst="rect">
            <a:avLst/>
          </a:prstGeom>
        </p:spPr>
      </p:pic>
      <p:pic>
        <p:nvPicPr>
          <p:cNvPr id="42" name="Graphic 41" descr="Warning with solid fill">
            <a:extLst>
              <a:ext uri="{FF2B5EF4-FFF2-40B4-BE49-F238E27FC236}">
                <a16:creationId xmlns:a16="http://schemas.microsoft.com/office/drawing/2014/main" id="{DD1C2174-377C-4A37-80B5-0725C00F63C1}"/>
              </a:ext>
            </a:extLst>
          </p:cNvPr>
          <p:cNvPicPr>
            <a:picLocks noChangeAspect="1"/>
          </p:cNvPicPr>
          <p:nvPr/>
        </p:nvPicPr>
        <p:blipFill>
          <a:blip r:embed="rId56">
            <a:extLst>
              <a:ext uri="{96DAC541-7B7A-43D3-8B79-37D633B846F1}">
                <asvg:svgBlip xmlns:asvg="http://schemas.microsoft.com/office/drawing/2016/SVG/main" r:embed="rId57"/>
              </a:ext>
            </a:extLst>
          </a:blip>
          <a:stretch>
            <a:fillRect/>
          </a:stretch>
        </p:blipFill>
        <p:spPr>
          <a:xfrm>
            <a:off x="5654009" y="3872201"/>
            <a:ext cx="548939" cy="548939"/>
          </a:xfrm>
          <a:prstGeom prst="rect">
            <a:avLst/>
          </a:prstGeom>
        </p:spPr>
      </p:pic>
      <p:pic>
        <p:nvPicPr>
          <p:cNvPr id="44" name="Graphic 43" descr="In love face with solid fill with solid fill">
            <a:extLst>
              <a:ext uri="{FF2B5EF4-FFF2-40B4-BE49-F238E27FC236}">
                <a16:creationId xmlns:a16="http://schemas.microsoft.com/office/drawing/2014/main" id="{8ABF58A6-9FC4-489C-910A-21337ED15B40}"/>
              </a:ext>
            </a:extLst>
          </p:cNvPr>
          <p:cNvPicPr>
            <a:picLocks noChangeAspect="1"/>
          </p:cNvPicPr>
          <p:nvPr/>
        </p:nvPicPr>
        <p:blipFill>
          <a:blip r:embed="rId58">
            <a:extLst>
              <a:ext uri="{96DAC541-7B7A-43D3-8B79-37D633B846F1}">
                <asvg:svgBlip xmlns:asvg="http://schemas.microsoft.com/office/drawing/2016/SVG/main" r:embed="rId59"/>
              </a:ext>
            </a:extLst>
          </a:blip>
          <a:stretch>
            <a:fillRect/>
          </a:stretch>
        </p:blipFill>
        <p:spPr>
          <a:xfrm>
            <a:off x="7120476" y="3362379"/>
            <a:ext cx="687784" cy="687784"/>
          </a:xfrm>
          <a:prstGeom prst="rect">
            <a:avLst/>
          </a:prstGeom>
        </p:spPr>
      </p:pic>
      <p:pic>
        <p:nvPicPr>
          <p:cNvPr id="48" name="Graphic 47" descr="Bar graph with upward trend with solid fill">
            <a:extLst>
              <a:ext uri="{FF2B5EF4-FFF2-40B4-BE49-F238E27FC236}">
                <a16:creationId xmlns:a16="http://schemas.microsoft.com/office/drawing/2014/main" id="{CB9CED45-48BB-487F-9FA2-7AC7A6A9FBD5}"/>
              </a:ext>
            </a:extLst>
          </p:cNvPr>
          <p:cNvPicPr>
            <a:picLocks noChangeAspect="1"/>
          </p:cNvPicPr>
          <p:nvPr/>
        </p:nvPicPr>
        <p:blipFill>
          <a:blip r:embed="rId60">
            <a:extLst>
              <a:ext uri="{96DAC541-7B7A-43D3-8B79-37D633B846F1}">
                <asvg:svgBlip xmlns:asvg="http://schemas.microsoft.com/office/drawing/2016/SVG/main" r:embed="rId61"/>
              </a:ext>
            </a:extLst>
          </a:blip>
          <a:stretch>
            <a:fillRect/>
          </a:stretch>
        </p:blipFill>
        <p:spPr>
          <a:xfrm>
            <a:off x="8561879" y="5135040"/>
            <a:ext cx="914400" cy="914400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D4419039-2896-4380-AA9C-6BB150E30AF5}"/>
              </a:ext>
            </a:extLst>
          </p:cNvPr>
          <p:cNvSpPr txBox="1"/>
          <p:nvPr/>
        </p:nvSpPr>
        <p:spPr>
          <a:xfrm>
            <a:off x="8411451" y="2475054"/>
            <a:ext cx="17625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Science of Fertility</a:t>
            </a:r>
          </a:p>
        </p:txBody>
      </p:sp>
      <p:pic>
        <p:nvPicPr>
          <p:cNvPr id="51" name="Graphic 50" descr="Baby crawling with solid fill">
            <a:extLst>
              <a:ext uri="{FF2B5EF4-FFF2-40B4-BE49-F238E27FC236}">
                <a16:creationId xmlns:a16="http://schemas.microsoft.com/office/drawing/2014/main" id="{F3C1F3DE-38B0-4FBF-ABC7-5A5DF8A14101}"/>
              </a:ext>
            </a:extLst>
          </p:cNvPr>
          <p:cNvPicPr>
            <a:picLocks noChangeAspect="1"/>
          </p:cNvPicPr>
          <p:nvPr/>
        </p:nvPicPr>
        <p:blipFill>
          <a:blip r:embed="rId62">
            <a:extLst>
              <a:ext uri="{96DAC541-7B7A-43D3-8B79-37D633B846F1}">
                <asvg:svgBlip xmlns:asvg="http://schemas.microsoft.com/office/drawing/2016/SVG/main" r:embed="rId63"/>
              </a:ext>
            </a:extLst>
          </a:blip>
          <a:stretch>
            <a:fillRect/>
          </a:stretch>
        </p:blipFill>
        <p:spPr>
          <a:xfrm>
            <a:off x="8579595" y="1726202"/>
            <a:ext cx="914400" cy="914400"/>
          </a:xfrm>
          <a:prstGeom prst="rect">
            <a:avLst/>
          </a:prstGeom>
        </p:spPr>
      </p:pic>
      <p:pic>
        <p:nvPicPr>
          <p:cNvPr id="53" name="Graphic 52" descr="Boardroom with solid fill">
            <a:extLst>
              <a:ext uri="{FF2B5EF4-FFF2-40B4-BE49-F238E27FC236}">
                <a16:creationId xmlns:a16="http://schemas.microsoft.com/office/drawing/2014/main" id="{32E5EF6A-ECBE-426B-BD05-5F2BC5AEBFDD}"/>
              </a:ext>
            </a:extLst>
          </p:cNvPr>
          <p:cNvPicPr>
            <a:picLocks noChangeAspect="1"/>
          </p:cNvPicPr>
          <p:nvPr/>
        </p:nvPicPr>
        <p:blipFill>
          <a:blip r:embed="rId64">
            <a:extLst>
              <a:ext uri="{96DAC541-7B7A-43D3-8B79-37D633B846F1}">
                <asvg:svgBlip xmlns:asvg="http://schemas.microsoft.com/office/drawing/2016/SVG/main" r:embed="rId65"/>
              </a:ext>
            </a:extLst>
          </a:blip>
          <a:stretch>
            <a:fillRect/>
          </a:stretch>
        </p:blipFill>
        <p:spPr>
          <a:xfrm>
            <a:off x="6978740" y="1399240"/>
            <a:ext cx="914400" cy="914400"/>
          </a:xfrm>
          <a:prstGeom prst="rect">
            <a:avLst/>
          </a:prstGeom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id="{066DD095-6873-4ACD-8956-11333C604555}"/>
              </a:ext>
            </a:extLst>
          </p:cNvPr>
          <p:cNvSpPr txBox="1"/>
          <p:nvPr/>
        </p:nvSpPr>
        <p:spPr>
          <a:xfrm>
            <a:off x="5663340" y="2179748"/>
            <a:ext cx="129813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FGM</a:t>
            </a:r>
          </a:p>
        </p:txBody>
      </p:sp>
      <p:pic>
        <p:nvPicPr>
          <p:cNvPr id="56" name="Graphic 55" descr="Earth globe: Africa and Europe with solid fill">
            <a:extLst>
              <a:ext uri="{FF2B5EF4-FFF2-40B4-BE49-F238E27FC236}">
                <a16:creationId xmlns:a16="http://schemas.microsoft.com/office/drawing/2014/main" id="{1DC83BC1-3991-44E9-989E-361D2CE2ACFD}"/>
              </a:ext>
            </a:extLst>
          </p:cNvPr>
          <p:cNvPicPr>
            <a:picLocks noChangeAspect="1"/>
          </p:cNvPicPr>
          <p:nvPr/>
        </p:nvPicPr>
        <p:blipFill>
          <a:blip r:embed="rId66">
            <a:extLst>
              <a:ext uri="{96DAC541-7B7A-43D3-8B79-37D633B846F1}">
                <asvg:svgBlip xmlns:asvg="http://schemas.microsoft.com/office/drawing/2016/SVG/main" r:embed="rId67"/>
              </a:ext>
            </a:extLst>
          </a:blip>
          <a:stretch>
            <a:fillRect/>
          </a:stretch>
        </p:blipFill>
        <p:spPr>
          <a:xfrm>
            <a:off x="5517435" y="1528127"/>
            <a:ext cx="635060" cy="635060"/>
          </a:xfrm>
          <a:prstGeom prst="rect">
            <a:avLst/>
          </a:prstGeom>
        </p:spPr>
      </p:pic>
      <p:pic>
        <p:nvPicPr>
          <p:cNvPr id="58" name="Graphic 57" descr="Computer with solid fill">
            <a:extLst>
              <a:ext uri="{FF2B5EF4-FFF2-40B4-BE49-F238E27FC236}">
                <a16:creationId xmlns:a16="http://schemas.microsoft.com/office/drawing/2014/main" id="{D3EA4EF7-53B0-4B25-BB47-BAC07F83F409}"/>
              </a:ext>
            </a:extLst>
          </p:cNvPr>
          <p:cNvPicPr>
            <a:picLocks noChangeAspect="1"/>
          </p:cNvPicPr>
          <p:nvPr/>
        </p:nvPicPr>
        <p:blipFill>
          <a:blip r:embed="rId68">
            <a:extLst>
              <a:ext uri="{96DAC541-7B7A-43D3-8B79-37D633B846F1}">
                <asvg:svgBlip xmlns:asvg="http://schemas.microsoft.com/office/drawing/2016/SVG/main" r:embed="rId69"/>
              </a:ext>
            </a:extLst>
          </a:blip>
          <a:stretch>
            <a:fillRect/>
          </a:stretch>
        </p:blipFill>
        <p:spPr>
          <a:xfrm>
            <a:off x="198282" y="777324"/>
            <a:ext cx="737305" cy="73730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206</Words>
  <Application>Microsoft Office PowerPoint</Application>
  <PresentationFormat>Custom</PresentationFormat>
  <Paragraphs>58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Lesley Gregory</cp:lastModifiedBy>
  <cp:revision>7</cp:revision>
  <dcterms:created xsi:type="dcterms:W3CDTF">2018-02-08T08:28:53Z</dcterms:created>
  <dcterms:modified xsi:type="dcterms:W3CDTF">2026-04-14T12:48:02Z</dcterms:modified>
</cp:coreProperties>
</file>