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25"/>
  </p:notesMasterIdLst>
  <p:sldIdLst>
    <p:sldId id="401" r:id="rId5"/>
    <p:sldId id="402" r:id="rId6"/>
    <p:sldId id="411" r:id="rId7"/>
    <p:sldId id="412" r:id="rId8"/>
    <p:sldId id="413" r:id="rId9"/>
    <p:sldId id="414" r:id="rId10"/>
    <p:sldId id="415" r:id="rId11"/>
    <p:sldId id="416" r:id="rId12"/>
    <p:sldId id="417" r:id="rId13"/>
    <p:sldId id="418" r:id="rId14"/>
    <p:sldId id="419" r:id="rId15"/>
    <p:sldId id="421" r:id="rId16"/>
    <p:sldId id="422" r:id="rId17"/>
    <p:sldId id="423" r:id="rId18"/>
    <p:sldId id="424" r:id="rId19"/>
    <p:sldId id="425" r:id="rId20"/>
    <p:sldId id="426" r:id="rId21"/>
    <p:sldId id="427" r:id="rId22"/>
    <p:sldId id="428" r:id="rId23"/>
    <p:sldId id="42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08" autoAdjust="0"/>
  </p:normalViewPr>
  <p:slideViewPr>
    <p:cSldViewPr snapToGrid="0">
      <p:cViewPr varScale="1">
        <p:scale>
          <a:sx n="80" d="100"/>
          <a:sy n="80" d="100"/>
        </p:scale>
        <p:origin x="58" y="110"/>
      </p:cViewPr>
      <p:guideLst>
        <p:guide orient="horz" pos="2160"/>
        <p:guide pos="672"/>
        <p:guide pos="7008"/>
        <p:guide orient="horz" pos="1824"/>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0B616-BCB2-4E7C-BAA6-B90DF21B9EDF}" type="datetimeFigureOut">
              <a:rPr lang="en-US" smtClean="0"/>
              <a:t>9/18/2022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EDF81-139F-488C-872B-4720FBA6BF98}" type="slidenum">
              <a:rPr lang="en-US" smtClean="0"/>
              <a:t>‹#›</a:t>
            </a:fld>
            <a:endParaRPr lang="en-US" dirty="0"/>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dirty="0"/>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4066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79664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hyperlink" Target="http://balkani.org/en/" TargetMode="External"/><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coolkidfacts.com/italy-facts-for-kids/" TargetMode="External"/><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youtube.com/watch?v=hUGqUqPUwkY"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oolkidfacts.com/mountain-facts-for-kid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CF5B-E8DE-48F3-9581-51BBEC47AE73}"/>
              </a:ext>
            </a:extLst>
          </p:cNvPr>
          <p:cNvSpPr>
            <a:spLocks noGrp="1"/>
          </p:cNvSpPr>
          <p:nvPr>
            <p:ph type="ctrTitle"/>
          </p:nvPr>
        </p:nvSpPr>
        <p:spPr>
          <a:xfrm>
            <a:off x="568794" y="551887"/>
            <a:ext cx="5596128" cy="3511296"/>
          </a:xfrm>
        </p:spPr>
        <p:txBody>
          <a:bodyPr/>
          <a:lstStyle/>
          <a:p>
            <a:r>
              <a:rPr lang="en-US" dirty="0"/>
              <a:t>Bulgaria Trip </a:t>
            </a:r>
            <a:br>
              <a:rPr lang="en-US" dirty="0"/>
            </a:br>
            <a:r>
              <a:rPr lang="en-US" dirty="0"/>
              <a:t>15</a:t>
            </a:r>
            <a:r>
              <a:rPr lang="en-US" baseline="30000" dirty="0"/>
              <a:t>th</a:t>
            </a:r>
            <a:r>
              <a:rPr lang="en-US" dirty="0"/>
              <a:t> – 22 </a:t>
            </a:r>
            <a:r>
              <a:rPr lang="en-US" dirty="0" err="1"/>
              <a:t>nd</a:t>
            </a:r>
            <a:r>
              <a:rPr lang="en-US" dirty="0"/>
              <a:t> October 2022</a:t>
            </a:r>
          </a:p>
        </p:txBody>
      </p:sp>
      <p:sp>
        <p:nvSpPr>
          <p:cNvPr id="3" name="Subtitle 2">
            <a:extLst>
              <a:ext uri="{FF2B5EF4-FFF2-40B4-BE49-F238E27FC236}">
                <a16:creationId xmlns:a16="http://schemas.microsoft.com/office/drawing/2014/main" id="{EF5D29EF-CFED-41EF-9138-BE844655F339}"/>
              </a:ext>
            </a:extLst>
          </p:cNvPr>
          <p:cNvSpPr>
            <a:spLocks noGrp="1"/>
          </p:cNvSpPr>
          <p:nvPr>
            <p:ph type="subTitle" idx="1"/>
          </p:nvPr>
        </p:nvSpPr>
        <p:spPr/>
        <p:txBody>
          <a:bodyPr/>
          <a:lstStyle/>
          <a:p>
            <a:r>
              <a:rPr lang="en-US" b="1" dirty="0"/>
              <a:t>ERASMUS </a:t>
            </a:r>
          </a:p>
        </p:txBody>
      </p:sp>
      <p:pic>
        <p:nvPicPr>
          <p:cNvPr id="5" name="Picture 4">
            <a:extLst>
              <a:ext uri="{FF2B5EF4-FFF2-40B4-BE49-F238E27FC236}">
                <a16:creationId xmlns:a16="http://schemas.microsoft.com/office/drawing/2014/main" id="{E39A8FA8-D6EE-C1BB-5F41-927A5BF5B26F}"/>
              </a:ext>
            </a:extLst>
          </p:cNvPr>
          <p:cNvPicPr>
            <a:picLocks noChangeAspect="1"/>
          </p:cNvPicPr>
          <p:nvPr/>
        </p:nvPicPr>
        <p:blipFill>
          <a:blip r:embed="rId2"/>
          <a:stretch>
            <a:fillRect/>
          </a:stretch>
        </p:blipFill>
        <p:spPr>
          <a:xfrm>
            <a:off x="7726637" y="3078449"/>
            <a:ext cx="3134196" cy="971037"/>
          </a:xfrm>
          <a:prstGeom prst="rect">
            <a:avLst/>
          </a:prstGeom>
        </p:spPr>
      </p:pic>
      <p:pic>
        <p:nvPicPr>
          <p:cNvPr id="6" name="Picture 5">
            <a:extLst>
              <a:ext uri="{FF2B5EF4-FFF2-40B4-BE49-F238E27FC236}">
                <a16:creationId xmlns:a16="http://schemas.microsoft.com/office/drawing/2014/main" id="{47A72620-3B4E-1CE5-6EB9-00419BEB4E8F}"/>
              </a:ext>
            </a:extLst>
          </p:cNvPr>
          <p:cNvPicPr>
            <a:picLocks noChangeAspect="1"/>
          </p:cNvPicPr>
          <p:nvPr/>
        </p:nvPicPr>
        <p:blipFill>
          <a:blip r:embed="rId3"/>
          <a:stretch>
            <a:fillRect/>
          </a:stretch>
        </p:blipFill>
        <p:spPr>
          <a:xfrm>
            <a:off x="33963" y="3909527"/>
            <a:ext cx="1797449" cy="2808514"/>
          </a:xfrm>
          <a:prstGeom prst="rect">
            <a:avLst/>
          </a:prstGeom>
        </p:spPr>
      </p:pic>
      <p:sp>
        <p:nvSpPr>
          <p:cNvPr id="7" name="Rectangle 6">
            <a:extLst>
              <a:ext uri="{FF2B5EF4-FFF2-40B4-BE49-F238E27FC236}">
                <a16:creationId xmlns:a16="http://schemas.microsoft.com/office/drawing/2014/main" id="{EBF13982-A2B3-B152-0A12-9C816281CAFF}"/>
              </a:ext>
            </a:extLst>
          </p:cNvPr>
          <p:cNvSpPr/>
          <p:nvPr/>
        </p:nvSpPr>
        <p:spPr>
          <a:xfrm>
            <a:off x="2808514" y="4189445"/>
            <a:ext cx="3401568" cy="1866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Myles, Gabriel, Alice and Lily are going to Bulgaria with Miss Lowthian and Mrs Moody as part of our Erasmus exchange project.  </a:t>
            </a:r>
          </a:p>
        </p:txBody>
      </p:sp>
      <p:sp>
        <p:nvSpPr>
          <p:cNvPr id="8" name="Double Wave 7">
            <a:extLst>
              <a:ext uri="{FF2B5EF4-FFF2-40B4-BE49-F238E27FC236}">
                <a16:creationId xmlns:a16="http://schemas.microsoft.com/office/drawing/2014/main" id="{87137054-999E-501A-F54F-E794D5CD57D3}"/>
              </a:ext>
            </a:extLst>
          </p:cNvPr>
          <p:cNvSpPr/>
          <p:nvPr/>
        </p:nvSpPr>
        <p:spPr>
          <a:xfrm>
            <a:off x="8110728" y="839755"/>
            <a:ext cx="2684790" cy="1530221"/>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Voices of the Erath Project </a:t>
            </a:r>
          </a:p>
        </p:txBody>
      </p:sp>
    </p:spTree>
    <p:extLst>
      <p:ext uri="{BB962C8B-B14F-4D97-AF65-F5344CB8AC3E}">
        <p14:creationId xmlns:p14="http://schemas.microsoft.com/office/powerpoint/2010/main" val="207476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035C-A588-A420-18EE-997A9E878002}"/>
              </a:ext>
            </a:extLst>
          </p:cNvPr>
          <p:cNvSpPr>
            <a:spLocks noGrp="1"/>
          </p:cNvSpPr>
          <p:nvPr>
            <p:ph type="title"/>
          </p:nvPr>
        </p:nvSpPr>
        <p:spPr/>
        <p:txBody>
          <a:bodyPr>
            <a:noAutofit/>
          </a:bodyPr>
          <a:lstStyle/>
          <a:p>
            <a:r>
              <a:rPr lang="en-GB" sz="3200" b="0" i="0" dirty="0">
                <a:solidFill>
                  <a:srgbClr val="3A3A3A"/>
                </a:solidFill>
                <a:effectLst/>
                <a:latin typeface="-apple-system"/>
              </a:rPr>
              <a:t>It receives a little less than 30 inches of rain each year, with more rain falling in the mountains and less on the coast. Winter is the driest season, and summer thunderstorms are common.</a:t>
            </a:r>
            <a:endParaRPr lang="en-GB" sz="3200" dirty="0"/>
          </a:p>
        </p:txBody>
      </p:sp>
      <p:sp>
        <p:nvSpPr>
          <p:cNvPr id="3" name="Content Placeholder 2">
            <a:extLst>
              <a:ext uri="{FF2B5EF4-FFF2-40B4-BE49-F238E27FC236}">
                <a16:creationId xmlns:a16="http://schemas.microsoft.com/office/drawing/2014/main" id="{46487338-94C2-BB4A-3135-92A9405EC9FA}"/>
              </a:ext>
            </a:extLst>
          </p:cNvPr>
          <p:cNvSpPr>
            <a:spLocks noGrp="1"/>
          </p:cNvSpPr>
          <p:nvPr>
            <p:ph sz="half" idx="1"/>
          </p:nvPr>
        </p:nvSpPr>
        <p:spPr/>
        <p:txBody>
          <a:bodyPr/>
          <a:lstStyle/>
          <a:p>
            <a:r>
              <a:rPr lang="en-GB" b="0" i="0" dirty="0">
                <a:solidFill>
                  <a:srgbClr val="3A3A3A"/>
                </a:solidFill>
                <a:effectLst/>
                <a:latin typeface="-apple-system"/>
              </a:rPr>
              <a:t>Bulgaria is home to about 170 plant species that are found nowhere else in the world, including species of tulips, a buttercup, a cornflower, and a baby’s breath.</a:t>
            </a:r>
            <a:endParaRPr lang="en-GB" b="1" dirty="0"/>
          </a:p>
        </p:txBody>
      </p:sp>
      <p:pic>
        <p:nvPicPr>
          <p:cNvPr id="11" name="Content Placeholder 10">
            <a:extLst>
              <a:ext uri="{FF2B5EF4-FFF2-40B4-BE49-F238E27FC236}">
                <a16:creationId xmlns:a16="http://schemas.microsoft.com/office/drawing/2014/main" id="{73BF0F53-C844-DF31-39D1-81AF6A17A3B9}"/>
              </a:ext>
            </a:extLst>
          </p:cNvPr>
          <p:cNvPicPr>
            <a:picLocks noGrp="1" noChangeAspect="1"/>
          </p:cNvPicPr>
          <p:nvPr>
            <p:ph sz="half" idx="2"/>
          </p:nvPr>
        </p:nvPicPr>
        <p:blipFill>
          <a:blip r:embed="rId2"/>
          <a:stretch>
            <a:fillRect/>
          </a:stretch>
        </p:blipFill>
        <p:spPr>
          <a:xfrm>
            <a:off x="6299447" y="2011680"/>
            <a:ext cx="1615580" cy="1996613"/>
          </a:xfrm>
        </p:spPr>
      </p:pic>
      <p:sp>
        <p:nvSpPr>
          <p:cNvPr id="5" name="Date Placeholder 4">
            <a:extLst>
              <a:ext uri="{FF2B5EF4-FFF2-40B4-BE49-F238E27FC236}">
                <a16:creationId xmlns:a16="http://schemas.microsoft.com/office/drawing/2014/main" id="{47DA5EFE-54D4-81FE-3EA5-5E692A4D8905}"/>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EDDA2EA5-A53E-CF06-8BAE-9EACC4D1D584}"/>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EBB5651-5E94-F8E4-65F4-D12E178B389C}"/>
              </a:ext>
            </a:extLst>
          </p:cNvPr>
          <p:cNvSpPr>
            <a:spLocks noGrp="1"/>
          </p:cNvSpPr>
          <p:nvPr>
            <p:ph type="sldNum" sz="quarter" idx="12"/>
          </p:nvPr>
        </p:nvSpPr>
        <p:spPr/>
        <p:txBody>
          <a:bodyPr/>
          <a:lstStyle/>
          <a:p>
            <a:fld id="{B9713C8C-8E70-45D5-AE59-23E60168254E}" type="slidenum">
              <a:rPr lang="en-US" smtClean="0"/>
              <a:t>10</a:t>
            </a:fld>
            <a:endParaRPr lang="en-US" dirty="0"/>
          </a:p>
        </p:txBody>
      </p:sp>
      <p:pic>
        <p:nvPicPr>
          <p:cNvPr id="9" name="Picture 8">
            <a:extLst>
              <a:ext uri="{FF2B5EF4-FFF2-40B4-BE49-F238E27FC236}">
                <a16:creationId xmlns:a16="http://schemas.microsoft.com/office/drawing/2014/main" id="{357493EE-8204-5583-79B9-91B233CE3F24}"/>
              </a:ext>
            </a:extLst>
          </p:cNvPr>
          <p:cNvPicPr>
            <a:picLocks noChangeAspect="1"/>
          </p:cNvPicPr>
          <p:nvPr/>
        </p:nvPicPr>
        <p:blipFill>
          <a:blip r:embed="rId3"/>
          <a:stretch>
            <a:fillRect/>
          </a:stretch>
        </p:blipFill>
        <p:spPr>
          <a:xfrm>
            <a:off x="3792820" y="4228932"/>
            <a:ext cx="1676545" cy="1943268"/>
          </a:xfrm>
          <a:prstGeom prst="rect">
            <a:avLst/>
          </a:prstGeom>
        </p:spPr>
      </p:pic>
      <p:pic>
        <p:nvPicPr>
          <p:cNvPr id="13" name="Picture 12">
            <a:extLst>
              <a:ext uri="{FF2B5EF4-FFF2-40B4-BE49-F238E27FC236}">
                <a16:creationId xmlns:a16="http://schemas.microsoft.com/office/drawing/2014/main" id="{DCF64E65-F534-471E-DDCC-3C8F6D912801}"/>
              </a:ext>
            </a:extLst>
          </p:cNvPr>
          <p:cNvPicPr>
            <a:picLocks noChangeAspect="1"/>
          </p:cNvPicPr>
          <p:nvPr/>
        </p:nvPicPr>
        <p:blipFill>
          <a:blip r:embed="rId4"/>
          <a:stretch>
            <a:fillRect/>
          </a:stretch>
        </p:blipFill>
        <p:spPr>
          <a:xfrm>
            <a:off x="9361116" y="1965833"/>
            <a:ext cx="1242168" cy="1463167"/>
          </a:xfrm>
          <a:prstGeom prst="rect">
            <a:avLst/>
          </a:prstGeom>
        </p:spPr>
      </p:pic>
      <p:pic>
        <p:nvPicPr>
          <p:cNvPr id="15" name="Picture 14">
            <a:extLst>
              <a:ext uri="{FF2B5EF4-FFF2-40B4-BE49-F238E27FC236}">
                <a16:creationId xmlns:a16="http://schemas.microsoft.com/office/drawing/2014/main" id="{FBD54F27-573B-B235-01FF-58236D6FF894}"/>
              </a:ext>
            </a:extLst>
          </p:cNvPr>
          <p:cNvPicPr>
            <a:picLocks noChangeAspect="1"/>
          </p:cNvPicPr>
          <p:nvPr/>
        </p:nvPicPr>
        <p:blipFill>
          <a:blip r:embed="rId5"/>
          <a:stretch>
            <a:fillRect/>
          </a:stretch>
        </p:blipFill>
        <p:spPr>
          <a:xfrm>
            <a:off x="8730580" y="4364293"/>
            <a:ext cx="1447925" cy="1425063"/>
          </a:xfrm>
          <a:prstGeom prst="rect">
            <a:avLst/>
          </a:prstGeom>
        </p:spPr>
      </p:pic>
    </p:spTree>
    <p:extLst>
      <p:ext uri="{BB962C8B-B14F-4D97-AF65-F5344CB8AC3E}">
        <p14:creationId xmlns:p14="http://schemas.microsoft.com/office/powerpoint/2010/main" val="312702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6925-7144-DF28-E3B4-69B3ED18979E}"/>
              </a:ext>
            </a:extLst>
          </p:cNvPr>
          <p:cNvSpPr>
            <a:spLocks noGrp="1"/>
          </p:cNvSpPr>
          <p:nvPr>
            <p:ph type="title"/>
          </p:nvPr>
        </p:nvSpPr>
        <p:spPr/>
        <p:txBody>
          <a:bodyPr/>
          <a:lstStyle/>
          <a:p>
            <a:r>
              <a:rPr lang="en-GB" dirty="0"/>
              <a:t>Wildlife</a:t>
            </a:r>
          </a:p>
        </p:txBody>
      </p:sp>
      <p:sp>
        <p:nvSpPr>
          <p:cNvPr id="3" name="Content Placeholder 2">
            <a:extLst>
              <a:ext uri="{FF2B5EF4-FFF2-40B4-BE49-F238E27FC236}">
                <a16:creationId xmlns:a16="http://schemas.microsoft.com/office/drawing/2014/main" id="{0E50B0B9-162B-EA60-38D0-66410A3CD029}"/>
              </a:ext>
            </a:extLst>
          </p:cNvPr>
          <p:cNvSpPr>
            <a:spLocks noGrp="1"/>
          </p:cNvSpPr>
          <p:nvPr>
            <p:ph sz="half" idx="1"/>
          </p:nvPr>
        </p:nvSpPr>
        <p:spPr/>
        <p:txBody>
          <a:bodyPr/>
          <a:lstStyle/>
          <a:p>
            <a:r>
              <a:rPr lang="en-GB" b="0" i="0" dirty="0">
                <a:solidFill>
                  <a:srgbClr val="3A3A3A"/>
                </a:solidFill>
                <a:effectLst/>
                <a:latin typeface="-apple-system"/>
              </a:rPr>
              <a:t>The </a:t>
            </a:r>
            <a:r>
              <a:rPr lang="en-GB" b="0" i="0" u="none" strike="noStrike" dirty="0" err="1">
                <a:solidFill>
                  <a:srgbClr val="004BCE"/>
                </a:solidFill>
                <a:effectLst/>
                <a:latin typeface="-apple-system"/>
                <a:hlinkClick r:id="rId2"/>
              </a:rPr>
              <a:t>Balkani</a:t>
            </a:r>
            <a:r>
              <a:rPr lang="en-GB" b="0" i="0" u="none" strike="noStrike" dirty="0">
                <a:solidFill>
                  <a:srgbClr val="004BCE"/>
                </a:solidFill>
                <a:effectLst/>
                <a:latin typeface="-apple-system"/>
                <a:hlinkClick r:id="rId2"/>
              </a:rPr>
              <a:t> Wildlife Society</a:t>
            </a:r>
            <a:r>
              <a:rPr lang="en-GB" b="0" i="0" dirty="0">
                <a:solidFill>
                  <a:srgbClr val="3A3A3A"/>
                </a:solidFill>
                <a:effectLst/>
                <a:latin typeface="-apple-system"/>
              </a:rPr>
              <a:t> is monitoring 13 mammal species including the red squirrel, European and </a:t>
            </a:r>
            <a:r>
              <a:rPr lang="en-GB" b="0" i="0" dirty="0" err="1">
                <a:solidFill>
                  <a:srgbClr val="3A3A3A"/>
                </a:solidFill>
                <a:effectLst/>
                <a:latin typeface="-apple-system"/>
              </a:rPr>
              <a:t>Dobrudja</a:t>
            </a:r>
            <a:r>
              <a:rPr lang="en-GB" b="0" i="0" dirty="0">
                <a:solidFill>
                  <a:srgbClr val="3A3A3A"/>
                </a:solidFill>
                <a:effectLst/>
                <a:latin typeface="-apple-system"/>
              </a:rPr>
              <a:t> hamster, lesser mole rat, wolf, jackal, pine marten, otter, wildcat, and red deer.</a:t>
            </a:r>
            <a:endParaRPr lang="en-GB" dirty="0"/>
          </a:p>
          <a:p>
            <a:endParaRPr lang="en-GB" dirty="0"/>
          </a:p>
        </p:txBody>
      </p:sp>
      <p:pic>
        <p:nvPicPr>
          <p:cNvPr id="11" name="Content Placeholder 10">
            <a:extLst>
              <a:ext uri="{FF2B5EF4-FFF2-40B4-BE49-F238E27FC236}">
                <a16:creationId xmlns:a16="http://schemas.microsoft.com/office/drawing/2014/main" id="{D9857F7F-78BC-FE5D-5450-8774D99F30D9}"/>
              </a:ext>
            </a:extLst>
          </p:cNvPr>
          <p:cNvPicPr>
            <a:picLocks noGrp="1" noChangeAspect="1"/>
          </p:cNvPicPr>
          <p:nvPr>
            <p:ph sz="half" idx="2"/>
          </p:nvPr>
        </p:nvPicPr>
        <p:blipFill>
          <a:blip r:embed="rId3"/>
          <a:stretch>
            <a:fillRect/>
          </a:stretch>
        </p:blipFill>
        <p:spPr>
          <a:xfrm>
            <a:off x="4038600" y="365125"/>
            <a:ext cx="1097375" cy="1211685"/>
          </a:xfrm>
        </p:spPr>
      </p:pic>
      <p:sp>
        <p:nvSpPr>
          <p:cNvPr id="5" name="Date Placeholder 4">
            <a:extLst>
              <a:ext uri="{FF2B5EF4-FFF2-40B4-BE49-F238E27FC236}">
                <a16:creationId xmlns:a16="http://schemas.microsoft.com/office/drawing/2014/main" id="{6ECC2915-E4B3-F6F8-91B9-5DB9313809FD}"/>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96E43746-3219-945F-A8FE-FC13C8E001E5}"/>
              </a:ext>
            </a:extLst>
          </p:cNvPr>
          <p:cNvSpPr>
            <a:spLocks noGrp="1"/>
          </p:cNvSpPr>
          <p:nvPr>
            <p:ph type="ftr" sz="quarter" idx="11"/>
          </p:nvPr>
        </p:nvSpPr>
        <p:spPr/>
        <p:txBody>
          <a:bodyPr/>
          <a:lstStyle/>
          <a:p>
            <a:r>
              <a:rPr lang="en-US"/>
              <a:t>Presentation Title</a:t>
            </a:r>
            <a:endParaRPr lang="en-US" dirty="0"/>
          </a:p>
        </p:txBody>
      </p:sp>
      <p:pic>
        <p:nvPicPr>
          <p:cNvPr id="13" name="Picture 12">
            <a:extLst>
              <a:ext uri="{FF2B5EF4-FFF2-40B4-BE49-F238E27FC236}">
                <a16:creationId xmlns:a16="http://schemas.microsoft.com/office/drawing/2014/main" id="{760C10A1-7D49-2D2C-7C6B-E3B969F7F8BF}"/>
              </a:ext>
            </a:extLst>
          </p:cNvPr>
          <p:cNvPicPr>
            <a:picLocks noChangeAspect="1"/>
          </p:cNvPicPr>
          <p:nvPr/>
        </p:nvPicPr>
        <p:blipFill>
          <a:blip r:embed="rId4"/>
          <a:stretch>
            <a:fillRect/>
          </a:stretch>
        </p:blipFill>
        <p:spPr>
          <a:xfrm>
            <a:off x="5775960" y="334642"/>
            <a:ext cx="1562235" cy="1242168"/>
          </a:xfrm>
          <a:prstGeom prst="rect">
            <a:avLst/>
          </a:prstGeom>
        </p:spPr>
      </p:pic>
      <p:pic>
        <p:nvPicPr>
          <p:cNvPr id="15" name="Picture 14">
            <a:extLst>
              <a:ext uri="{FF2B5EF4-FFF2-40B4-BE49-F238E27FC236}">
                <a16:creationId xmlns:a16="http://schemas.microsoft.com/office/drawing/2014/main" id="{C5A2822A-2B53-72EB-EA95-9B730EA38AE2}"/>
              </a:ext>
            </a:extLst>
          </p:cNvPr>
          <p:cNvPicPr>
            <a:picLocks noChangeAspect="1"/>
          </p:cNvPicPr>
          <p:nvPr/>
        </p:nvPicPr>
        <p:blipFill>
          <a:blip r:embed="rId5"/>
          <a:stretch>
            <a:fillRect/>
          </a:stretch>
        </p:blipFill>
        <p:spPr>
          <a:xfrm>
            <a:off x="7709392" y="279528"/>
            <a:ext cx="2225233" cy="1745131"/>
          </a:xfrm>
          <a:prstGeom prst="rect">
            <a:avLst/>
          </a:prstGeom>
        </p:spPr>
      </p:pic>
      <p:pic>
        <p:nvPicPr>
          <p:cNvPr id="17" name="Picture 16">
            <a:extLst>
              <a:ext uri="{FF2B5EF4-FFF2-40B4-BE49-F238E27FC236}">
                <a16:creationId xmlns:a16="http://schemas.microsoft.com/office/drawing/2014/main" id="{BA821D53-7AA9-8B77-B28C-7B33AE723B18}"/>
              </a:ext>
            </a:extLst>
          </p:cNvPr>
          <p:cNvPicPr>
            <a:picLocks noChangeAspect="1"/>
          </p:cNvPicPr>
          <p:nvPr/>
        </p:nvPicPr>
        <p:blipFill>
          <a:blip r:embed="rId6"/>
          <a:stretch>
            <a:fillRect/>
          </a:stretch>
        </p:blipFill>
        <p:spPr>
          <a:xfrm>
            <a:off x="6758844" y="2408371"/>
            <a:ext cx="2217612" cy="1501270"/>
          </a:xfrm>
          <a:prstGeom prst="rect">
            <a:avLst/>
          </a:prstGeom>
        </p:spPr>
      </p:pic>
      <p:pic>
        <p:nvPicPr>
          <p:cNvPr id="19" name="Picture 18">
            <a:extLst>
              <a:ext uri="{FF2B5EF4-FFF2-40B4-BE49-F238E27FC236}">
                <a16:creationId xmlns:a16="http://schemas.microsoft.com/office/drawing/2014/main" id="{C4A90052-2BA1-23BA-C9A2-817C018724EB}"/>
              </a:ext>
            </a:extLst>
          </p:cNvPr>
          <p:cNvPicPr>
            <a:picLocks noChangeAspect="1"/>
          </p:cNvPicPr>
          <p:nvPr/>
        </p:nvPicPr>
        <p:blipFill>
          <a:blip r:embed="rId7"/>
          <a:stretch>
            <a:fillRect/>
          </a:stretch>
        </p:blipFill>
        <p:spPr>
          <a:xfrm>
            <a:off x="9833532" y="2396940"/>
            <a:ext cx="1783235" cy="1524132"/>
          </a:xfrm>
          <a:prstGeom prst="rect">
            <a:avLst/>
          </a:prstGeom>
        </p:spPr>
      </p:pic>
      <p:pic>
        <p:nvPicPr>
          <p:cNvPr id="21" name="Picture 20">
            <a:extLst>
              <a:ext uri="{FF2B5EF4-FFF2-40B4-BE49-F238E27FC236}">
                <a16:creationId xmlns:a16="http://schemas.microsoft.com/office/drawing/2014/main" id="{1C9049ED-5966-2894-8663-91C2D92DF0D7}"/>
              </a:ext>
            </a:extLst>
          </p:cNvPr>
          <p:cNvPicPr>
            <a:picLocks noChangeAspect="1"/>
          </p:cNvPicPr>
          <p:nvPr/>
        </p:nvPicPr>
        <p:blipFill>
          <a:blip r:embed="rId8"/>
          <a:stretch>
            <a:fillRect/>
          </a:stretch>
        </p:blipFill>
        <p:spPr>
          <a:xfrm>
            <a:off x="5407347" y="4326160"/>
            <a:ext cx="1265030" cy="1699407"/>
          </a:xfrm>
          <a:prstGeom prst="rect">
            <a:avLst/>
          </a:prstGeom>
        </p:spPr>
      </p:pic>
      <p:pic>
        <p:nvPicPr>
          <p:cNvPr id="23" name="Picture 22">
            <a:extLst>
              <a:ext uri="{FF2B5EF4-FFF2-40B4-BE49-F238E27FC236}">
                <a16:creationId xmlns:a16="http://schemas.microsoft.com/office/drawing/2014/main" id="{31ABA839-DD7D-8A71-A12D-878D4ED76518}"/>
              </a:ext>
            </a:extLst>
          </p:cNvPr>
          <p:cNvPicPr>
            <a:picLocks noChangeAspect="1"/>
          </p:cNvPicPr>
          <p:nvPr/>
        </p:nvPicPr>
        <p:blipFill>
          <a:blip r:embed="rId9"/>
          <a:stretch>
            <a:fillRect/>
          </a:stretch>
        </p:blipFill>
        <p:spPr>
          <a:xfrm>
            <a:off x="6758844" y="4384863"/>
            <a:ext cx="2225233" cy="1204064"/>
          </a:xfrm>
          <a:prstGeom prst="rect">
            <a:avLst/>
          </a:prstGeom>
        </p:spPr>
      </p:pic>
      <p:pic>
        <p:nvPicPr>
          <p:cNvPr id="25" name="Picture 24">
            <a:extLst>
              <a:ext uri="{FF2B5EF4-FFF2-40B4-BE49-F238E27FC236}">
                <a16:creationId xmlns:a16="http://schemas.microsoft.com/office/drawing/2014/main" id="{71E35A1F-24E1-591F-886A-7CB258BB8BB8}"/>
              </a:ext>
            </a:extLst>
          </p:cNvPr>
          <p:cNvPicPr>
            <a:picLocks noChangeAspect="1"/>
          </p:cNvPicPr>
          <p:nvPr/>
        </p:nvPicPr>
        <p:blipFill>
          <a:blip r:embed="rId10"/>
          <a:stretch>
            <a:fillRect/>
          </a:stretch>
        </p:blipFill>
        <p:spPr>
          <a:xfrm>
            <a:off x="10725149" y="4326160"/>
            <a:ext cx="1265030" cy="1676545"/>
          </a:xfrm>
          <a:prstGeom prst="rect">
            <a:avLst/>
          </a:prstGeom>
        </p:spPr>
      </p:pic>
      <p:pic>
        <p:nvPicPr>
          <p:cNvPr id="27" name="Picture 26">
            <a:extLst>
              <a:ext uri="{FF2B5EF4-FFF2-40B4-BE49-F238E27FC236}">
                <a16:creationId xmlns:a16="http://schemas.microsoft.com/office/drawing/2014/main" id="{C8EB954A-ABCC-0B8C-77F5-F50FD19195EB}"/>
              </a:ext>
            </a:extLst>
          </p:cNvPr>
          <p:cNvPicPr>
            <a:picLocks noChangeAspect="1"/>
          </p:cNvPicPr>
          <p:nvPr/>
        </p:nvPicPr>
        <p:blipFill>
          <a:blip r:embed="rId11"/>
          <a:stretch>
            <a:fillRect/>
          </a:stretch>
        </p:blipFill>
        <p:spPr>
          <a:xfrm>
            <a:off x="9116200" y="4326160"/>
            <a:ext cx="1425063" cy="1699407"/>
          </a:xfrm>
          <a:prstGeom prst="rect">
            <a:avLst/>
          </a:prstGeom>
        </p:spPr>
      </p:pic>
      <p:pic>
        <p:nvPicPr>
          <p:cNvPr id="29" name="Picture 28">
            <a:extLst>
              <a:ext uri="{FF2B5EF4-FFF2-40B4-BE49-F238E27FC236}">
                <a16:creationId xmlns:a16="http://schemas.microsoft.com/office/drawing/2014/main" id="{17E38EDC-09B2-7E1F-6122-BE7DD35B95DD}"/>
              </a:ext>
            </a:extLst>
          </p:cNvPr>
          <p:cNvPicPr>
            <a:picLocks noChangeAspect="1"/>
          </p:cNvPicPr>
          <p:nvPr/>
        </p:nvPicPr>
        <p:blipFill>
          <a:blip r:embed="rId12"/>
          <a:stretch>
            <a:fillRect/>
          </a:stretch>
        </p:blipFill>
        <p:spPr>
          <a:xfrm>
            <a:off x="10221994" y="318969"/>
            <a:ext cx="1646063" cy="1371719"/>
          </a:xfrm>
          <a:prstGeom prst="rect">
            <a:avLst/>
          </a:prstGeom>
        </p:spPr>
      </p:pic>
    </p:spTree>
    <p:extLst>
      <p:ext uri="{BB962C8B-B14F-4D97-AF65-F5344CB8AC3E}">
        <p14:creationId xmlns:p14="http://schemas.microsoft.com/office/powerpoint/2010/main" val="2399483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82F02-DC59-86D7-8B8D-5A057F59806E}"/>
              </a:ext>
            </a:extLst>
          </p:cNvPr>
          <p:cNvSpPr>
            <a:spLocks noGrp="1"/>
          </p:cNvSpPr>
          <p:nvPr>
            <p:ph type="title"/>
          </p:nvPr>
        </p:nvSpPr>
        <p:spPr/>
        <p:txBody>
          <a:bodyPr/>
          <a:lstStyle/>
          <a:p>
            <a:r>
              <a:rPr lang="en-GB" dirty="0"/>
              <a:t>History </a:t>
            </a:r>
          </a:p>
        </p:txBody>
      </p:sp>
      <p:sp>
        <p:nvSpPr>
          <p:cNvPr id="4" name="Content Placeholder 3">
            <a:extLst>
              <a:ext uri="{FF2B5EF4-FFF2-40B4-BE49-F238E27FC236}">
                <a16:creationId xmlns:a16="http://schemas.microsoft.com/office/drawing/2014/main" id="{D03FEA33-05FA-FD13-6EE9-7E778CB9EB8A}"/>
              </a:ext>
            </a:extLst>
          </p:cNvPr>
          <p:cNvSpPr>
            <a:spLocks noGrp="1"/>
          </p:cNvSpPr>
          <p:nvPr>
            <p:ph sz="half" idx="2"/>
          </p:nvPr>
        </p:nvSpPr>
        <p:spPr>
          <a:xfrm>
            <a:off x="539621" y="1943259"/>
            <a:ext cx="10518648" cy="4160520"/>
          </a:xfrm>
        </p:spPr>
        <p:txBody>
          <a:bodyPr/>
          <a:lstStyle/>
          <a:p>
            <a:pPr algn="l"/>
            <a:r>
              <a:rPr lang="en-GB" b="0" i="0" dirty="0">
                <a:solidFill>
                  <a:srgbClr val="3A3A3A"/>
                </a:solidFill>
                <a:effectLst/>
                <a:latin typeface="-apple-system"/>
              </a:rPr>
              <a:t>Bulgaria’s name comes from the Bulgar people who arrived in the area around 200 AD. Early in the history of the area that is now Bulgaria, the land was settled by the Thracians.</a:t>
            </a:r>
          </a:p>
          <a:p>
            <a:pPr algn="l"/>
            <a:r>
              <a:rPr lang="en-GB" b="0" i="0" dirty="0">
                <a:solidFill>
                  <a:srgbClr val="3A3A3A"/>
                </a:solidFill>
                <a:effectLst/>
                <a:latin typeface="-apple-system"/>
              </a:rPr>
              <a:t>Later, the area was conquered by the famous Macedonian leader Alexander the Great, then by the Roman Empire.</a:t>
            </a:r>
          </a:p>
          <a:p>
            <a:pPr algn="l"/>
            <a:r>
              <a:rPr lang="en-GB" b="0" i="0" dirty="0">
                <a:solidFill>
                  <a:srgbClr val="3A3A3A"/>
                </a:solidFill>
                <a:effectLst/>
                <a:latin typeface="-apple-system"/>
              </a:rPr>
              <a:t>In 681, the first official Bulgarian state was created. This period is sometimes called the Golden Age of Bulgaria because it was a time of wealth, education, art, culture, and literature. But it didn’t last long.</a:t>
            </a:r>
          </a:p>
          <a:p>
            <a:endParaRPr lang="en-GB" dirty="0"/>
          </a:p>
        </p:txBody>
      </p:sp>
      <p:sp>
        <p:nvSpPr>
          <p:cNvPr id="5" name="Date Placeholder 4">
            <a:extLst>
              <a:ext uri="{FF2B5EF4-FFF2-40B4-BE49-F238E27FC236}">
                <a16:creationId xmlns:a16="http://schemas.microsoft.com/office/drawing/2014/main" id="{7C58CDD1-2878-3273-E73C-D5E8A711C2D1}"/>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2F508B41-BD16-80D7-C35C-846B92681EB4}"/>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A22707E1-7F1A-66D4-8158-7DEEA85C70A2}"/>
              </a:ext>
            </a:extLst>
          </p:cNvPr>
          <p:cNvSpPr>
            <a:spLocks noGrp="1"/>
          </p:cNvSpPr>
          <p:nvPr>
            <p:ph type="sldNum" sz="quarter" idx="12"/>
          </p:nvPr>
        </p:nvSpPr>
        <p:spPr/>
        <p:txBody>
          <a:bodyPr/>
          <a:lstStyle/>
          <a:p>
            <a:fld id="{B9713C8C-8E70-45D5-AE59-23E60168254E}" type="slidenum">
              <a:rPr lang="en-US" smtClean="0"/>
              <a:t>12</a:t>
            </a:fld>
            <a:endParaRPr lang="en-US" dirty="0"/>
          </a:p>
        </p:txBody>
      </p:sp>
      <p:pic>
        <p:nvPicPr>
          <p:cNvPr id="9" name="Picture 8">
            <a:extLst>
              <a:ext uri="{FF2B5EF4-FFF2-40B4-BE49-F238E27FC236}">
                <a16:creationId xmlns:a16="http://schemas.microsoft.com/office/drawing/2014/main" id="{60ADD8F8-8BB7-E1A1-55BB-68B78C00B6EC}"/>
              </a:ext>
            </a:extLst>
          </p:cNvPr>
          <p:cNvPicPr>
            <a:picLocks noChangeAspect="1"/>
          </p:cNvPicPr>
          <p:nvPr/>
        </p:nvPicPr>
        <p:blipFill>
          <a:blip r:embed="rId2"/>
          <a:stretch>
            <a:fillRect/>
          </a:stretch>
        </p:blipFill>
        <p:spPr>
          <a:xfrm>
            <a:off x="3737006" y="204659"/>
            <a:ext cx="2286198" cy="1486029"/>
          </a:xfrm>
          <a:prstGeom prst="rect">
            <a:avLst/>
          </a:prstGeom>
        </p:spPr>
      </p:pic>
      <p:pic>
        <p:nvPicPr>
          <p:cNvPr id="11" name="Picture 10">
            <a:extLst>
              <a:ext uri="{FF2B5EF4-FFF2-40B4-BE49-F238E27FC236}">
                <a16:creationId xmlns:a16="http://schemas.microsoft.com/office/drawing/2014/main" id="{26ADA2CD-97E4-980D-7FB3-1B8445D720A1}"/>
              </a:ext>
            </a:extLst>
          </p:cNvPr>
          <p:cNvPicPr>
            <a:picLocks noChangeAspect="1"/>
          </p:cNvPicPr>
          <p:nvPr/>
        </p:nvPicPr>
        <p:blipFill>
          <a:blip r:embed="rId3"/>
          <a:stretch>
            <a:fillRect/>
          </a:stretch>
        </p:blipFill>
        <p:spPr>
          <a:xfrm>
            <a:off x="8313308" y="536702"/>
            <a:ext cx="2575783" cy="1280271"/>
          </a:xfrm>
          <a:prstGeom prst="rect">
            <a:avLst/>
          </a:prstGeom>
        </p:spPr>
      </p:pic>
    </p:spTree>
    <p:extLst>
      <p:ext uri="{BB962C8B-B14F-4D97-AF65-F5344CB8AC3E}">
        <p14:creationId xmlns:p14="http://schemas.microsoft.com/office/powerpoint/2010/main" val="2790072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EE889-0388-8249-5D77-97C1B06784D5}"/>
              </a:ext>
            </a:extLst>
          </p:cNvPr>
          <p:cNvSpPr>
            <a:spLocks noGrp="1"/>
          </p:cNvSpPr>
          <p:nvPr>
            <p:ph type="title"/>
          </p:nvPr>
        </p:nvSpPr>
        <p:spPr/>
        <p:txBody>
          <a:bodyPr/>
          <a:lstStyle/>
          <a:p>
            <a:r>
              <a:rPr lang="en-GB" dirty="0"/>
              <a:t>History </a:t>
            </a:r>
          </a:p>
        </p:txBody>
      </p:sp>
      <p:sp>
        <p:nvSpPr>
          <p:cNvPr id="4" name="Content Placeholder 3">
            <a:extLst>
              <a:ext uri="{FF2B5EF4-FFF2-40B4-BE49-F238E27FC236}">
                <a16:creationId xmlns:a16="http://schemas.microsoft.com/office/drawing/2014/main" id="{B36D88C8-A912-44CE-C51A-08BA09150CAB}"/>
              </a:ext>
            </a:extLst>
          </p:cNvPr>
          <p:cNvSpPr>
            <a:spLocks noGrp="1"/>
          </p:cNvSpPr>
          <p:nvPr>
            <p:ph sz="half" idx="2"/>
          </p:nvPr>
        </p:nvSpPr>
        <p:spPr>
          <a:xfrm>
            <a:off x="709127" y="2011680"/>
            <a:ext cx="10647721" cy="4160520"/>
          </a:xfrm>
        </p:spPr>
        <p:txBody>
          <a:bodyPr>
            <a:normAutofit fontScale="92500" lnSpcReduction="20000"/>
          </a:bodyPr>
          <a:lstStyle/>
          <a:p>
            <a:r>
              <a:rPr lang="en-GB" b="0" i="0" dirty="0">
                <a:solidFill>
                  <a:srgbClr val="3A3A3A"/>
                </a:solidFill>
                <a:effectLst/>
                <a:latin typeface="Abadi" panose="020B0604020202020204" pitchFamily="34" charset="0"/>
              </a:rPr>
              <a:t>In the years that followed, Bulgaria became part of the Byzantine Empire and then the Turkish Ottoman Empire.</a:t>
            </a:r>
          </a:p>
          <a:p>
            <a:pPr algn="l"/>
            <a:r>
              <a:rPr lang="en-GB" b="0" i="0" dirty="0">
                <a:solidFill>
                  <a:srgbClr val="3A3A3A"/>
                </a:solidFill>
                <a:effectLst/>
                <a:latin typeface="Abadi" panose="020B0604020202020204" pitchFamily="34" charset="0"/>
              </a:rPr>
              <a:t>The Ottomans had very strict rules, and the Bulgarian people rebelled. However, they couldn’t defeat the powerful Ottoman Empire.</a:t>
            </a:r>
          </a:p>
          <a:p>
            <a:pPr algn="l"/>
            <a:r>
              <a:rPr lang="en-GB" b="0" i="0" dirty="0">
                <a:solidFill>
                  <a:srgbClr val="3A3A3A"/>
                </a:solidFill>
                <a:effectLst/>
                <a:latin typeface="Abadi" panose="020B0604020202020204" pitchFamily="34" charset="0"/>
              </a:rPr>
              <a:t>The Treaty of San Stefano, signed at the end of the Balkan War, gave Bulgaria its independence from the Ottomans. The Bulgarians supported Germany during World War I and lost.</a:t>
            </a:r>
          </a:p>
          <a:p>
            <a:pPr algn="l"/>
            <a:r>
              <a:rPr lang="en-GB" b="0" i="0" dirty="0">
                <a:solidFill>
                  <a:srgbClr val="202124"/>
                </a:solidFill>
                <a:effectLst/>
                <a:latin typeface="Abadi" panose="020B0604020202020204" pitchFamily="34" charset="0"/>
              </a:rPr>
              <a:t>In early March 1941, Bulgaria joined the </a:t>
            </a:r>
            <a:r>
              <a:rPr lang="en-GB" b="1" i="0" dirty="0">
                <a:solidFill>
                  <a:srgbClr val="202124"/>
                </a:solidFill>
                <a:effectLst/>
                <a:latin typeface="Abadi" panose="020B0604020202020204" pitchFamily="34" charset="0"/>
              </a:rPr>
              <a:t>Axis alliance</a:t>
            </a:r>
            <a:r>
              <a:rPr lang="en-GB" b="0" i="0" dirty="0">
                <a:solidFill>
                  <a:srgbClr val="202124"/>
                </a:solidFill>
                <a:effectLst/>
                <a:latin typeface="Abadi" panose="020B0604020202020204" pitchFamily="34" charset="0"/>
              </a:rPr>
              <a:t> and, in April 1941, participated in the German-led attack on Yugoslavia and Greece. In return, Bulgaria received German authorization to occupy most of Greek Thrace, Yugoslav Macedonia, and </a:t>
            </a:r>
            <a:r>
              <a:rPr lang="en-GB" b="0" i="0" dirty="0" err="1">
                <a:solidFill>
                  <a:srgbClr val="202124"/>
                </a:solidFill>
                <a:effectLst/>
                <a:latin typeface="Abadi" panose="020B0604020202020204" pitchFamily="34" charset="0"/>
              </a:rPr>
              <a:t>Pirot</a:t>
            </a:r>
            <a:r>
              <a:rPr lang="en-GB" b="0" i="0" dirty="0">
                <a:solidFill>
                  <a:srgbClr val="202124"/>
                </a:solidFill>
                <a:effectLst/>
                <a:latin typeface="Abadi" panose="020B0604020202020204" pitchFamily="34" charset="0"/>
              </a:rPr>
              <a:t> County in eastern Serbia.</a:t>
            </a:r>
            <a:endParaRPr lang="en-GB" b="0" i="0" dirty="0">
              <a:solidFill>
                <a:srgbClr val="3A3A3A"/>
              </a:solidFill>
              <a:effectLst/>
              <a:latin typeface="Abadi" panose="020B0604020202020204" pitchFamily="34" charset="0"/>
            </a:endParaRPr>
          </a:p>
          <a:p>
            <a:endParaRPr lang="en-GB" dirty="0"/>
          </a:p>
        </p:txBody>
      </p:sp>
      <p:sp>
        <p:nvSpPr>
          <p:cNvPr id="5" name="Date Placeholder 4">
            <a:extLst>
              <a:ext uri="{FF2B5EF4-FFF2-40B4-BE49-F238E27FC236}">
                <a16:creationId xmlns:a16="http://schemas.microsoft.com/office/drawing/2014/main" id="{B0A7DFF8-0B27-A55B-B91F-F12FF36F7DC5}"/>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DA1DF01A-AFFC-9EC7-237B-E2F6341B88FC}"/>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77C8ECA3-BC2B-CA33-24A7-4A9C32D52562}"/>
              </a:ext>
            </a:extLst>
          </p:cNvPr>
          <p:cNvSpPr>
            <a:spLocks noGrp="1"/>
          </p:cNvSpPr>
          <p:nvPr>
            <p:ph type="sldNum" sz="quarter" idx="12"/>
          </p:nvPr>
        </p:nvSpPr>
        <p:spPr/>
        <p:txBody>
          <a:bodyPr/>
          <a:lstStyle/>
          <a:p>
            <a:fld id="{B9713C8C-8E70-45D5-AE59-23E60168254E}" type="slidenum">
              <a:rPr lang="en-US" smtClean="0"/>
              <a:t>13</a:t>
            </a:fld>
            <a:endParaRPr lang="en-US" dirty="0"/>
          </a:p>
        </p:txBody>
      </p:sp>
      <p:pic>
        <p:nvPicPr>
          <p:cNvPr id="9" name="Picture 8">
            <a:extLst>
              <a:ext uri="{FF2B5EF4-FFF2-40B4-BE49-F238E27FC236}">
                <a16:creationId xmlns:a16="http://schemas.microsoft.com/office/drawing/2014/main" id="{38A3F37F-6094-97AB-B1ED-A81326AE8F40}"/>
              </a:ext>
            </a:extLst>
          </p:cNvPr>
          <p:cNvPicPr>
            <a:picLocks noChangeAspect="1"/>
          </p:cNvPicPr>
          <p:nvPr/>
        </p:nvPicPr>
        <p:blipFill>
          <a:blip r:embed="rId2"/>
          <a:stretch>
            <a:fillRect/>
          </a:stretch>
        </p:blipFill>
        <p:spPr>
          <a:xfrm>
            <a:off x="3491765" y="402796"/>
            <a:ext cx="2293819" cy="1287892"/>
          </a:xfrm>
          <a:prstGeom prst="rect">
            <a:avLst/>
          </a:prstGeom>
        </p:spPr>
      </p:pic>
      <p:pic>
        <p:nvPicPr>
          <p:cNvPr id="11" name="Picture 10">
            <a:extLst>
              <a:ext uri="{FF2B5EF4-FFF2-40B4-BE49-F238E27FC236}">
                <a16:creationId xmlns:a16="http://schemas.microsoft.com/office/drawing/2014/main" id="{4A2B9560-5B0E-94EB-916E-673A147697A1}"/>
              </a:ext>
            </a:extLst>
          </p:cNvPr>
          <p:cNvPicPr>
            <a:picLocks noChangeAspect="1"/>
          </p:cNvPicPr>
          <p:nvPr/>
        </p:nvPicPr>
        <p:blipFill>
          <a:blip r:embed="rId3"/>
          <a:stretch>
            <a:fillRect/>
          </a:stretch>
        </p:blipFill>
        <p:spPr>
          <a:xfrm>
            <a:off x="6227416" y="364693"/>
            <a:ext cx="670618" cy="1325995"/>
          </a:xfrm>
          <a:prstGeom prst="rect">
            <a:avLst/>
          </a:prstGeom>
        </p:spPr>
      </p:pic>
      <p:pic>
        <p:nvPicPr>
          <p:cNvPr id="13" name="Picture 12">
            <a:extLst>
              <a:ext uri="{FF2B5EF4-FFF2-40B4-BE49-F238E27FC236}">
                <a16:creationId xmlns:a16="http://schemas.microsoft.com/office/drawing/2014/main" id="{EC6314E1-786E-2914-C15C-0C7101BF20D5}"/>
              </a:ext>
            </a:extLst>
          </p:cNvPr>
          <p:cNvPicPr>
            <a:picLocks noChangeAspect="1"/>
          </p:cNvPicPr>
          <p:nvPr/>
        </p:nvPicPr>
        <p:blipFill>
          <a:blip r:embed="rId4"/>
          <a:stretch>
            <a:fillRect/>
          </a:stretch>
        </p:blipFill>
        <p:spPr>
          <a:xfrm>
            <a:off x="8466730" y="269434"/>
            <a:ext cx="1318374" cy="1516511"/>
          </a:xfrm>
          <a:prstGeom prst="rect">
            <a:avLst/>
          </a:prstGeom>
        </p:spPr>
      </p:pic>
      <p:pic>
        <p:nvPicPr>
          <p:cNvPr id="15" name="Picture 14">
            <a:extLst>
              <a:ext uri="{FF2B5EF4-FFF2-40B4-BE49-F238E27FC236}">
                <a16:creationId xmlns:a16="http://schemas.microsoft.com/office/drawing/2014/main" id="{33ABE704-D05B-9AE2-C966-42C56FA6ED22}"/>
              </a:ext>
            </a:extLst>
          </p:cNvPr>
          <p:cNvPicPr>
            <a:picLocks noChangeAspect="1"/>
          </p:cNvPicPr>
          <p:nvPr/>
        </p:nvPicPr>
        <p:blipFill>
          <a:blip r:embed="rId5"/>
          <a:stretch>
            <a:fillRect/>
          </a:stretch>
        </p:blipFill>
        <p:spPr>
          <a:xfrm>
            <a:off x="10041488" y="402796"/>
            <a:ext cx="1889924" cy="1295512"/>
          </a:xfrm>
          <a:prstGeom prst="rect">
            <a:avLst/>
          </a:prstGeom>
        </p:spPr>
      </p:pic>
    </p:spTree>
    <p:extLst>
      <p:ext uri="{BB962C8B-B14F-4D97-AF65-F5344CB8AC3E}">
        <p14:creationId xmlns:p14="http://schemas.microsoft.com/office/powerpoint/2010/main" val="3767179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9CAD-A9A4-C2BF-A2A7-F72B002F2CB9}"/>
              </a:ext>
            </a:extLst>
          </p:cNvPr>
          <p:cNvSpPr>
            <a:spLocks noGrp="1"/>
          </p:cNvSpPr>
          <p:nvPr>
            <p:ph type="title"/>
          </p:nvPr>
        </p:nvSpPr>
        <p:spPr/>
        <p:txBody>
          <a:bodyPr/>
          <a:lstStyle/>
          <a:p>
            <a:r>
              <a:rPr lang="en-GB" dirty="0"/>
              <a:t>History </a:t>
            </a:r>
          </a:p>
        </p:txBody>
      </p:sp>
      <p:sp>
        <p:nvSpPr>
          <p:cNvPr id="4" name="Content Placeholder 3">
            <a:extLst>
              <a:ext uri="{FF2B5EF4-FFF2-40B4-BE49-F238E27FC236}">
                <a16:creationId xmlns:a16="http://schemas.microsoft.com/office/drawing/2014/main" id="{AE1DD1A1-B4F0-27C3-879A-1FD7CACB7010}"/>
              </a:ext>
            </a:extLst>
          </p:cNvPr>
          <p:cNvSpPr>
            <a:spLocks noGrp="1"/>
          </p:cNvSpPr>
          <p:nvPr>
            <p:ph sz="half" idx="2"/>
          </p:nvPr>
        </p:nvSpPr>
        <p:spPr>
          <a:xfrm>
            <a:off x="634482" y="2011680"/>
            <a:ext cx="10722366" cy="4160520"/>
          </a:xfrm>
        </p:spPr>
        <p:txBody>
          <a:bodyPr>
            <a:normAutofit/>
          </a:bodyPr>
          <a:lstStyle/>
          <a:p>
            <a:pPr algn="l"/>
            <a:r>
              <a:rPr lang="en-GB" b="0" i="0" dirty="0">
                <a:solidFill>
                  <a:srgbClr val="3A3A3A"/>
                </a:solidFill>
                <a:effectLst/>
                <a:latin typeface="-apple-system"/>
              </a:rPr>
              <a:t>After World War II, Bulgaria came under Communist rule and was a satellite of the Soviet Union (what is now Russia).</a:t>
            </a:r>
          </a:p>
          <a:p>
            <a:pPr algn="l"/>
            <a:r>
              <a:rPr lang="en-GB" b="0" i="0" dirty="0">
                <a:solidFill>
                  <a:srgbClr val="3A3A3A"/>
                </a:solidFill>
                <a:effectLst/>
                <a:latin typeface="-apple-system"/>
              </a:rPr>
              <a:t>In 1989, after the fall of the Berlin Wall, the Communist leaders allowed the country to elect leaders of their own choosing. Under the new Socialist leaders, Bulgaria’s economy struggled badly.</a:t>
            </a:r>
          </a:p>
          <a:p>
            <a:r>
              <a:rPr lang="en-GB" b="0" i="0" dirty="0">
                <a:solidFill>
                  <a:srgbClr val="3A3A3A"/>
                </a:solidFill>
                <a:effectLst/>
                <a:latin typeface="-apple-system"/>
              </a:rPr>
              <a:t>In the years since then, Bulgaria has become much more stable, but it’s still one of Europe’s poorest countries. It is governed by a president, prime minister, Parliament, and Council of Ministers.</a:t>
            </a:r>
            <a:endParaRPr lang="en-GB" dirty="0"/>
          </a:p>
        </p:txBody>
      </p:sp>
      <p:sp>
        <p:nvSpPr>
          <p:cNvPr id="5" name="Date Placeholder 4">
            <a:extLst>
              <a:ext uri="{FF2B5EF4-FFF2-40B4-BE49-F238E27FC236}">
                <a16:creationId xmlns:a16="http://schemas.microsoft.com/office/drawing/2014/main" id="{250000A1-AA73-411F-140A-8238BD0D92A9}"/>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A31B8542-F117-9587-A2D9-1F5D301F0CAD}"/>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991C2FED-4430-2282-7580-972666551BF5}"/>
              </a:ext>
            </a:extLst>
          </p:cNvPr>
          <p:cNvSpPr>
            <a:spLocks noGrp="1"/>
          </p:cNvSpPr>
          <p:nvPr>
            <p:ph type="sldNum" sz="quarter" idx="12"/>
          </p:nvPr>
        </p:nvSpPr>
        <p:spPr/>
        <p:txBody>
          <a:bodyPr/>
          <a:lstStyle/>
          <a:p>
            <a:fld id="{B9713C8C-8E70-45D5-AE59-23E60168254E}" type="slidenum">
              <a:rPr lang="en-US" smtClean="0"/>
              <a:t>14</a:t>
            </a:fld>
            <a:endParaRPr lang="en-US" dirty="0"/>
          </a:p>
        </p:txBody>
      </p:sp>
      <p:pic>
        <p:nvPicPr>
          <p:cNvPr id="9" name="Picture 8">
            <a:extLst>
              <a:ext uri="{FF2B5EF4-FFF2-40B4-BE49-F238E27FC236}">
                <a16:creationId xmlns:a16="http://schemas.microsoft.com/office/drawing/2014/main" id="{9D99B1F7-DA1F-51C7-8319-B7A44FB080D5}"/>
              </a:ext>
            </a:extLst>
          </p:cNvPr>
          <p:cNvPicPr>
            <a:picLocks noChangeAspect="1"/>
          </p:cNvPicPr>
          <p:nvPr/>
        </p:nvPicPr>
        <p:blipFill>
          <a:blip r:embed="rId2"/>
          <a:stretch>
            <a:fillRect/>
          </a:stretch>
        </p:blipFill>
        <p:spPr>
          <a:xfrm>
            <a:off x="3724651" y="243060"/>
            <a:ext cx="1204064" cy="1676545"/>
          </a:xfrm>
          <a:prstGeom prst="rect">
            <a:avLst/>
          </a:prstGeom>
        </p:spPr>
      </p:pic>
      <p:pic>
        <p:nvPicPr>
          <p:cNvPr id="11" name="Picture 10">
            <a:extLst>
              <a:ext uri="{FF2B5EF4-FFF2-40B4-BE49-F238E27FC236}">
                <a16:creationId xmlns:a16="http://schemas.microsoft.com/office/drawing/2014/main" id="{38B7B2C3-9F6F-B515-52B2-376B0B358307}"/>
              </a:ext>
            </a:extLst>
          </p:cNvPr>
          <p:cNvPicPr>
            <a:picLocks noChangeAspect="1"/>
          </p:cNvPicPr>
          <p:nvPr/>
        </p:nvPicPr>
        <p:blipFill>
          <a:blip r:embed="rId3"/>
          <a:stretch>
            <a:fillRect/>
          </a:stretch>
        </p:blipFill>
        <p:spPr>
          <a:xfrm>
            <a:off x="5569996" y="807946"/>
            <a:ext cx="2583404" cy="1066892"/>
          </a:xfrm>
          <a:prstGeom prst="rect">
            <a:avLst/>
          </a:prstGeom>
        </p:spPr>
      </p:pic>
    </p:spTree>
    <p:extLst>
      <p:ext uri="{BB962C8B-B14F-4D97-AF65-F5344CB8AC3E}">
        <p14:creationId xmlns:p14="http://schemas.microsoft.com/office/powerpoint/2010/main" val="4031662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6BAF-6C76-63C1-E39B-1404BCF00A29}"/>
              </a:ext>
            </a:extLst>
          </p:cNvPr>
          <p:cNvSpPr>
            <a:spLocks noGrp="1"/>
          </p:cNvSpPr>
          <p:nvPr>
            <p:ph type="title"/>
          </p:nvPr>
        </p:nvSpPr>
        <p:spPr/>
        <p:txBody>
          <a:bodyPr/>
          <a:lstStyle/>
          <a:p>
            <a:r>
              <a:rPr lang="en-GB" dirty="0"/>
              <a:t>Economy </a:t>
            </a:r>
          </a:p>
        </p:txBody>
      </p:sp>
      <p:sp>
        <p:nvSpPr>
          <p:cNvPr id="4" name="Content Placeholder 3">
            <a:extLst>
              <a:ext uri="{FF2B5EF4-FFF2-40B4-BE49-F238E27FC236}">
                <a16:creationId xmlns:a16="http://schemas.microsoft.com/office/drawing/2014/main" id="{893D1DC3-38E0-B998-E900-7BB2CF97C53E}"/>
              </a:ext>
            </a:extLst>
          </p:cNvPr>
          <p:cNvSpPr>
            <a:spLocks noGrp="1"/>
          </p:cNvSpPr>
          <p:nvPr>
            <p:ph sz="half" idx="2"/>
          </p:nvPr>
        </p:nvSpPr>
        <p:spPr>
          <a:xfrm>
            <a:off x="205273" y="1343607"/>
            <a:ext cx="11151575" cy="5149267"/>
          </a:xfrm>
        </p:spPr>
        <p:txBody>
          <a:bodyPr>
            <a:normAutofit/>
          </a:bodyPr>
          <a:lstStyle/>
          <a:p>
            <a:r>
              <a:rPr lang="en-GB" b="0" i="0" dirty="0">
                <a:solidFill>
                  <a:srgbClr val="3A3A3A"/>
                </a:solidFill>
                <a:effectLst/>
                <a:latin typeface="-apple-system"/>
              </a:rPr>
              <a:t>Bulgaria’s major industries are electricity, gas, water, food and beverages, tobacco, machinery and equipment, chemical products, refined petroleum, and nuclear fuel.</a:t>
            </a:r>
          </a:p>
          <a:p>
            <a:pPr algn="l"/>
            <a:r>
              <a:rPr lang="en-GB" b="0" i="0" dirty="0">
                <a:solidFill>
                  <a:srgbClr val="3A3A3A"/>
                </a:solidFill>
                <a:effectLst/>
                <a:latin typeface="-apple-system"/>
              </a:rPr>
              <a:t>The country’s top agricultural products include wheat, corn, barley, sugar beets, potatoes, sunflower seeds, grapes, and livestock.</a:t>
            </a:r>
          </a:p>
          <a:p>
            <a:pPr algn="l"/>
            <a:r>
              <a:rPr lang="en-GB" b="0" i="0" dirty="0">
                <a:solidFill>
                  <a:srgbClr val="3A3A3A"/>
                </a:solidFill>
                <a:effectLst/>
                <a:latin typeface="-apple-system"/>
              </a:rPr>
              <a:t>Bulgaria is ranked 77th in the world in terms of wealth. Although it’s one of the poorest countries in Europe, it’s still above the world average.</a:t>
            </a:r>
          </a:p>
          <a:p>
            <a:pPr algn="l"/>
            <a:r>
              <a:rPr lang="en-GB" b="0" i="0" dirty="0">
                <a:solidFill>
                  <a:srgbClr val="3A3A3A"/>
                </a:solidFill>
                <a:effectLst/>
                <a:latin typeface="-apple-system"/>
              </a:rPr>
              <a:t>However, studies and surveys have shown that Bulgaria is among the unhappiest countries in Europe, and Bulgarians report a poor quality of life.</a:t>
            </a:r>
          </a:p>
        </p:txBody>
      </p:sp>
      <p:sp>
        <p:nvSpPr>
          <p:cNvPr id="5" name="Date Placeholder 4">
            <a:extLst>
              <a:ext uri="{FF2B5EF4-FFF2-40B4-BE49-F238E27FC236}">
                <a16:creationId xmlns:a16="http://schemas.microsoft.com/office/drawing/2014/main" id="{163FA786-6245-133F-8F51-CD79BA9FD7CD}"/>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9A62AF6B-F22F-29EA-948B-08A81C28C2C1}"/>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2E154D9-D63E-84E5-A64E-BA205E629EF3}"/>
              </a:ext>
            </a:extLst>
          </p:cNvPr>
          <p:cNvSpPr>
            <a:spLocks noGrp="1"/>
          </p:cNvSpPr>
          <p:nvPr>
            <p:ph type="sldNum" sz="quarter" idx="12"/>
          </p:nvPr>
        </p:nvSpPr>
        <p:spPr/>
        <p:txBody>
          <a:bodyPr/>
          <a:lstStyle/>
          <a:p>
            <a:fld id="{B9713C8C-8E70-45D5-AE59-23E60168254E}" type="slidenum">
              <a:rPr lang="en-US" smtClean="0"/>
              <a:t>15</a:t>
            </a:fld>
            <a:endParaRPr lang="en-US" dirty="0"/>
          </a:p>
        </p:txBody>
      </p:sp>
      <p:pic>
        <p:nvPicPr>
          <p:cNvPr id="9" name="Picture 8">
            <a:extLst>
              <a:ext uri="{FF2B5EF4-FFF2-40B4-BE49-F238E27FC236}">
                <a16:creationId xmlns:a16="http://schemas.microsoft.com/office/drawing/2014/main" id="{17D47163-5FA7-D894-CC11-1DE8D7386D1B}"/>
              </a:ext>
            </a:extLst>
          </p:cNvPr>
          <p:cNvPicPr>
            <a:picLocks noChangeAspect="1"/>
          </p:cNvPicPr>
          <p:nvPr/>
        </p:nvPicPr>
        <p:blipFill>
          <a:blip r:embed="rId2"/>
          <a:stretch>
            <a:fillRect/>
          </a:stretch>
        </p:blipFill>
        <p:spPr>
          <a:xfrm>
            <a:off x="3803543" y="177799"/>
            <a:ext cx="2926334" cy="1188823"/>
          </a:xfrm>
          <a:prstGeom prst="rect">
            <a:avLst/>
          </a:prstGeom>
        </p:spPr>
      </p:pic>
    </p:spTree>
    <p:extLst>
      <p:ext uri="{BB962C8B-B14F-4D97-AF65-F5344CB8AC3E}">
        <p14:creationId xmlns:p14="http://schemas.microsoft.com/office/powerpoint/2010/main" val="3242878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1746-5D1D-1F7E-5D0C-3C93C453F6A3}"/>
              </a:ext>
            </a:extLst>
          </p:cNvPr>
          <p:cNvSpPr>
            <a:spLocks noGrp="1"/>
          </p:cNvSpPr>
          <p:nvPr>
            <p:ph type="title"/>
          </p:nvPr>
        </p:nvSpPr>
        <p:spPr>
          <a:xfrm>
            <a:off x="315685" y="-141978"/>
            <a:ext cx="10515600" cy="1325563"/>
          </a:xfrm>
        </p:spPr>
        <p:txBody>
          <a:bodyPr/>
          <a:lstStyle/>
          <a:p>
            <a:r>
              <a:rPr lang="en-GB" b="0" i="0" dirty="0">
                <a:solidFill>
                  <a:srgbClr val="3A3A3A"/>
                </a:solidFill>
                <a:effectLst/>
                <a:latin typeface="-apple-system"/>
              </a:rPr>
              <a:t>Bulgaria’s currency is the Bulgarian lev.</a:t>
            </a:r>
            <a:endParaRPr lang="en-GB" dirty="0"/>
          </a:p>
        </p:txBody>
      </p:sp>
      <p:pic>
        <p:nvPicPr>
          <p:cNvPr id="9" name="Content Placeholder 8">
            <a:extLst>
              <a:ext uri="{FF2B5EF4-FFF2-40B4-BE49-F238E27FC236}">
                <a16:creationId xmlns:a16="http://schemas.microsoft.com/office/drawing/2014/main" id="{1F9FE42C-D59E-EE2F-21CE-A3951C549DE9}"/>
              </a:ext>
            </a:extLst>
          </p:cNvPr>
          <p:cNvPicPr>
            <a:picLocks noGrp="1" noChangeAspect="1"/>
          </p:cNvPicPr>
          <p:nvPr>
            <p:ph sz="half" idx="2"/>
          </p:nvPr>
        </p:nvPicPr>
        <p:blipFill>
          <a:blip r:embed="rId2"/>
          <a:stretch>
            <a:fillRect/>
          </a:stretch>
        </p:blipFill>
        <p:spPr>
          <a:xfrm>
            <a:off x="315685" y="1084215"/>
            <a:ext cx="4817225" cy="4160837"/>
          </a:xfrm>
        </p:spPr>
      </p:pic>
      <p:sp>
        <p:nvSpPr>
          <p:cNvPr id="5" name="Date Placeholder 4">
            <a:extLst>
              <a:ext uri="{FF2B5EF4-FFF2-40B4-BE49-F238E27FC236}">
                <a16:creationId xmlns:a16="http://schemas.microsoft.com/office/drawing/2014/main" id="{F63EC837-FA88-6EB7-AFAF-FC72D845DFA1}"/>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29285124-5286-EB99-DE93-B98ED4F7380E}"/>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5CACC9C4-E284-A818-2343-1610926EDAFA}"/>
              </a:ext>
            </a:extLst>
          </p:cNvPr>
          <p:cNvSpPr>
            <a:spLocks noGrp="1"/>
          </p:cNvSpPr>
          <p:nvPr>
            <p:ph type="sldNum" sz="quarter" idx="12"/>
          </p:nvPr>
        </p:nvSpPr>
        <p:spPr/>
        <p:txBody>
          <a:bodyPr/>
          <a:lstStyle/>
          <a:p>
            <a:fld id="{B9713C8C-8E70-45D5-AE59-23E60168254E}" type="slidenum">
              <a:rPr lang="en-US" smtClean="0"/>
              <a:t>16</a:t>
            </a:fld>
            <a:endParaRPr lang="en-US" dirty="0"/>
          </a:p>
        </p:txBody>
      </p:sp>
      <p:sp>
        <p:nvSpPr>
          <p:cNvPr id="15" name="TextBox 14">
            <a:extLst>
              <a:ext uri="{FF2B5EF4-FFF2-40B4-BE49-F238E27FC236}">
                <a16:creationId xmlns:a16="http://schemas.microsoft.com/office/drawing/2014/main" id="{BB6CC0E0-0B15-30A9-6C58-6C717F45071A}"/>
              </a:ext>
            </a:extLst>
          </p:cNvPr>
          <p:cNvSpPr txBox="1"/>
          <p:nvPr/>
        </p:nvSpPr>
        <p:spPr>
          <a:xfrm>
            <a:off x="5458409" y="1393213"/>
            <a:ext cx="4226768" cy="2031325"/>
          </a:xfrm>
          <a:prstGeom prst="rect">
            <a:avLst/>
          </a:prstGeom>
          <a:noFill/>
        </p:spPr>
        <p:txBody>
          <a:bodyPr wrap="square" rtlCol="0">
            <a:spAutoFit/>
          </a:bodyPr>
          <a:lstStyle/>
          <a:p>
            <a:r>
              <a:rPr lang="en-GB" b="0" i="0" dirty="0">
                <a:solidFill>
                  <a:srgbClr val="4D5156"/>
                </a:solidFill>
                <a:effectLst/>
                <a:latin typeface="arial" panose="020B0604020202020204" pitchFamily="34" charset="0"/>
              </a:rPr>
              <a:t>The lev is the currency of Bulgaria. In old Bulgarian the word "lev" meant "lion", the word 'lion' in the modern language is </a:t>
            </a:r>
            <a:r>
              <a:rPr lang="en-GB" b="0" i="0" dirty="0" err="1">
                <a:solidFill>
                  <a:srgbClr val="4D5156"/>
                </a:solidFill>
                <a:effectLst/>
                <a:latin typeface="arial" panose="020B0604020202020204" pitchFamily="34" charset="0"/>
              </a:rPr>
              <a:t>lаv</a:t>
            </a:r>
            <a:r>
              <a:rPr lang="en-GB" b="0" i="0" dirty="0">
                <a:solidFill>
                  <a:srgbClr val="4D5156"/>
                </a:solidFill>
                <a:effectLst/>
                <a:latin typeface="arial" panose="020B0604020202020204" pitchFamily="34" charset="0"/>
              </a:rPr>
              <a:t>. The lev is divided in 100 stotinki. Stotinka in Bulgarian means "a hundredth" and in fact is a translation of the French term</a:t>
            </a:r>
            <a:endParaRPr lang="en-GB" dirty="0"/>
          </a:p>
        </p:txBody>
      </p:sp>
      <p:sp>
        <p:nvSpPr>
          <p:cNvPr id="16" name="TextBox 15">
            <a:extLst>
              <a:ext uri="{FF2B5EF4-FFF2-40B4-BE49-F238E27FC236}">
                <a16:creationId xmlns:a16="http://schemas.microsoft.com/office/drawing/2014/main" id="{E21774FC-8A4B-59AC-7F64-F95F9BB1BA25}"/>
              </a:ext>
            </a:extLst>
          </p:cNvPr>
          <p:cNvSpPr txBox="1"/>
          <p:nvPr/>
        </p:nvSpPr>
        <p:spPr>
          <a:xfrm>
            <a:off x="7840825" y="4115397"/>
            <a:ext cx="4114800" cy="1754326"/>
          </a:xfrm>
          <a:prstGeom prst="rect">
            <a:avLst/>
          </a:prstGeom>
          <a:noFill/>
        </p:spPr>
        <p:txBody>
          <a:bodyPr wrap="square" rtlCol="0">
            <a:spAutoFit/>
          </a:bodyPr>
          <a:lstStyle/>
          <a:p>
            <a:r>
              <a:rPr lang="en-GB" b="1" i="0" dirty="0">
                <a:solidFill>
                  <a:srgbClr val="202124"/>
                </a:solidFill>
                <a:effectLst/>
                <a:latin typeface="arial" panose="020B0604020202020204" pitchFamily="34" charset="0"/>
              </a:rPr>
              <a:t>Saint John of </a:t>
            </a:r>
            <a:r>
              <a:rPr lang="en-GB" b="1" i="0" dirty="0" err="1">
                <a:solidFill>
                  <a:srgbClr val="202124"/>
                </a:solidFill>
                <a:effectLst/>
                <a:latin typeface="arial" panose="020B0604020202020204" pitchFamily="34" charset="0"/>
              </a:rPr>
              <a:t>Rila</a:t>
            </a:r>
            <a:r>
              <a:rPr lang="en-GB" b="1" i="0" dirty="0">
                <a:solidFill>
                  <a:srgbClr val="202124"/>
                </a:solidFill>
                <a:effectLst/>
                <a:latin typeface="arial" panose="020B0604020202020204" pitchFamily="34" charset="0"/>
              </a:rPr>
              <a:t> (Ivan </a:t>
            </a:r>
            <a:r>
              <a:rPr lang="en-GB" b="1" i="0" dirty="0" err="1">
                <a:solidFill>
                  <a:srgbClr val="202124"/>
                </a:solidFill>
                <a:effectLst/>
                <a:latin typeface="arial" panose="020B0604020202020204" pitchFamily="34" charset="0"/>
              </a:rPr>
              <a:t>Rilski</a:t>
            </a:r>
            <a:r>
              <a:rPr lang="en-GB" b="1" i="0" dirty="0">
                <a:solidFill>
                  <a:srgbClr val="202124"/>
                </a:solidFill>
                <a:effectLst/>
                <a:latin typeface="arial" panose="020B0604020202020204" pitchFamily="34" charset="0"/>
              </a:rPr>
              <a:t>)</a:t>
            </a:r>
            <a:r>
              <a:rPr lang="en-GB" b="0" i="0" dirty="0">
                <a:solidFill>
                  <a:srgbClr val="202124"/>
                </a:solidFill>
                <a:effectLst/>
                <a:latin typeface="arial" panose="020B0604020202020204" pitchFamily="34" charset="0"/>
              </a:rPr>
              <a:t> is displayed on the one lev banknote. He was the first Bulgarian hermit, pronounced as a saint while still alive. In his honour the beautiful </a:t>
            </a:r>
            <a:r>
              <a:rPr lang="en-GB" b="0" i="0" dirty="0" err="1">
                <a:solidFill>
                  <a:srgbClr val="202124"/>
                </a:solidFill>
                <a:effectLst/>
                <a:latin typeface="arial" panose="020B0604020202020204" pitchFamily="34" charset="0"/>
              </a:rPr>
              <a:t>Rila</a:t>
            </a:r>
            <a:r>
              <a:rPr lang="en-GB" b="0" i="0" dirty="0">
                <a:solidFill>
                  <a:srgbClr val="202124"/>
                </a:solidFill>
                <a:effectLst/>
                <a:latin typeface="arial" panose="020B0604020202020204" pitchFamily="34" charset="0"/>
              </a:rPr>
              <a:t> Monastery was build.</a:t>
            </a:r>
            <a:endParaRPr lang="en-GB" dirty="0"/>
          </a:p>
        </p:txBody>
      </p:sp>
      <p:pic>
        <p:nvPicPr>
          <p:cNvPr id="18" name="Picture 17">
            <a:extLst>
              <a:ext uri="{FF2B5EF4-FFF2-40B4-BE49-F238E27FC236}">
                <a16:creationId xmlns:a16="http://schemas.microsoft.com/office/drawing/2014/main" id="{F15D3657-9DE3-E7EE-E29A-6C68A701C472}"/>
              </a:ext>
            </a:extLst>
          </p:cNvPr>
          <p:cNvPicPr>
            <a:picLocks noChangeAspect="1"/>
          </p:cNvPicPr>
          <p:nvPr/>
        </p:nvPicPr>
        <p:blipFill>
          <a:blip r:embed="rId3"/>
          <a:stretch>
            <a:fillRect/>
          </a:stretch>
        </p:blipFill>
        <p:spPr>
          <a:xfrm>
            <a:off x="4609971" y="5068874"/>
            <a:ext cx="2972058" cy="1409822"/>
          </a:xfrm>
          <a:prstGeom prst="rect">
            <a:avLst/>
          </a:prstGeom>
        </p:spPr>
      </p:pic>
    </p:spTree>
    <p:extLst>
      <p:ext uri="{BB962C8B-B14F-4D97-AF65-F5344CB8AC3E}">
        <p14:creationId xmlns:p14="http://schemas.microsoft.com/office/powerpoint/2010/main" val="153777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71DC-5674-7586-6A91-02555A559B08}"/>
              </a:ext>
            </a:extLst>
          </p:cNvPr>
          <p:cNvSpPr>
            <a:spLocks noGrp="1"/>
          </p:cNvSpPr>
          <p:nvPr>
            <p:ph type="title"/>
          </p:nvPr>
        </p:nvSpPr>
        <p:spPr/>
        <p:txBody>
          <a:bodyPr/>
          <a:lstStyle/>
          <a:p>
            <a:r>
              <a:rPr lang="en-GB" dirty="0"/>
              <a:t>Culture</a:t>
            </a:r>
          </a:p>
        </p:txBody>
      </p:sp>
      <p:sp>
        <p:nvSpPr>
          <p:cNvPr id="4" name="Content Placeholder 3">
            <a:extLst>
              <a:ext uri="{FF2B5EF4-FFF2-40B4-BE49-F238E27FC236}">
                <a16:creationId xmlns:a16="http://schemas.microsoft.com/office/drawing/2014/main" id="{B05D5F2C-5CFC-F71A-2E51-B402E07F1992}"/>
              </a:ext>
            </a:extLst>
          </p:cNvPr>
          <p:cNvSpPr>
            <a:spLocks noGrp="1"/>
          </p:cNvSpPr>
          <p:nvPr>
            <p:ph sz="half" idx="2"/>
          </p:nvPr>
        </p:nvSpPr>
        <p:spPr>
          <a:xfrm>
            <a:off x="261257" y="2011680"/>
            <a:ext cx="11095591" cy="4160520"/>
          </a:xfrm>
        </p:spPr>
        <p:txBody>
          <a:bodyPr>
            <a:normAutofit/>
          </a:bodyPr>
          <a:lstStyle/>
          <a:p>
            <a:pPr algn="l"/>
            <a:r>
              <a:rPr lang="en-GB" b="0" i="0" dirty="0">
                <a:solidFill>
                  <a:srgbClr val="3A3A3A"/>
                </a:solidFill>
                <a:effectLst/>
                <a:latin typeface="-apple-system"/>
              </a:rPr>
              <a:t>The majority of Bulgaria’s citizens speak Bulgarian, a language that uses the Cyrillic alphabet. Turkish and Romani are also spoken, along with foreign languages such as Russian, English, Italian, and Spanish.</a:t>
            </a:r>
          </a:p>
          <a:p>
            <a:pPr algn="l"/>
            <a:r>
              <a:rPr lang="en-GB" b="0" i="0" dirty="0">
                <a:solidFill>
                  <a:srgbClr val="3A3A3A"/>
                </a:solidFill>
                <a:effectLst/>
                <a:latin typeface="-apple-system"/>
              </a:rPr>
              <a:t>Bulgarian Orthodox is the main religion in Bulgaria, but the country is also home to Roman Catholics, Muslims (about 12% of the population), Protestants, and Jews.</a:t>
            </a:r>
          </a:p>
          <a:p>
            <a:pPr algn="l"/>
            <a:r>
              <a:rPr lang="en-GB" b="0" i="0" dirty="0">
                <a:solidFill>
                  <a:srgbClr val="3A3A3A"/>
                </a:solidFill>
                <a:effectLst/>
                <a:latin typeface="-apple-system"/>
              </a:rPr>
              <a:t>After Greece and </a:t>
            </a:r>
            <a:r>
              <a:rPr lang="en-GB" b="0" i="0" u="none" strike="noStrike" dirty="0">
                <a:solidFill>
                  <a:srgbClr val="004BCE"/>
                </a:solidFill>
                <a:effectLst/>
                <a:latin typeface="-apple-system"/>
                <a:hlinkClick r:id="rId2"/>
              </a:rPr>
              <a:t>Italy</a:t>
            </a:r>
            <a:r>
              <a:rPr lang="en-GB" b="0" i="0" dirty="0">
                <a:solidFill>
                  <a:srgbClr val="3A3A3A"/>
                </a:solidFill>
                <a:effectLst/>
                <a:latin typeface="-apple-system"/>
              </a:rPr>
              <a:t>, Bulgaria has the third most valuable archaeological sites in the world, including over 15,000 Thracian tombs.</a:t>
            </a:r>
          </a:p>
          <a:p>
            <a:endParaRPr lang="en-GB" dirty="0"/>
          </a:p>
        </p:txBody>
      </p:sp>
      <p:sp>
        <p:nvSpPr>
          <p:cNvPr id="5" name="Date Placeholder 4">
            <a:extLst>
              <a:ext uri="{FF2B5EF4-FFF2-40B4-BE49-F238E27FC236}">
                <a16:creationId xmlns:a16="http://schemas.microsoft.com/office/drawing/2014/main" id="{267C7145-0BB9-EA39-782B-50397744E8F2}"/>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A36B0974-D86C-7A4B-C600-8068BFB7321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AF848F1-A755-E8EE-A5EC-86E21855F556}"/>
              </a:ext>
            </a:extLst>
          </p:cNvPr>
          <p:cNvSpPr>
            <a:spLocks noGrp="1"/>
          </p:cNvSpPr>
          <p:nvPr>
            <p:ph type="sldNum" sz="quarter" idx="12"/>
          </p:nvPr>
        </p:nvSpPr>
        <p:spPr/>
        <p:txBody>
          <a:bodyPr/>
          <a:lstStyle/>
          <a:p>
            <a:fld id="{B9713C8C-8E70-45D5-AE59-23E60168254E}" type="slidenum">
              <a:rPr lang="en-US" smtClean="0"/>
              <a:t>17</a:t>
            </a:fld>
            <a:endParaRPr lang="en-US" dirty="0"/>
          </a:p>
        </p:txBody>
      </p:sp>
      <p:pic>
        <p:nvPicPr>
          <p:cNvPr id="9" name="Picture 8">
            <a:extLst>
              <a:ext uri="{FF2B5EF4-FFF2-40B4-BE49-F238E27FC236}">
                <a16:creationId xmlns:a16="http://schemas.microsoft.com/office/drawing/2014/main" id="{3A0CAC82-716B-4682-D663-83542CB47081}"/>
              </a:ext>
            </a:extLst>
          </p:cNvPr>
          <p:cNvPicPr>
            <a:picLocks noChangeAspect="1"/>
          </p:cNvPicPr>
          <p:nvPr/>
        </p:nvPicPr>
        <p:blipFill>
          <a:blip r:embed="rId3"/>
          <a:stretch>
            <a:fillRect/>
          </a:stretch>
        </p:blipFill>
        <p:spPr>
          <a:xfrm>
            <a:off x="3771699" y="337689"/>
            <a:ext cx="2324301" cy="1508891"/>
          </a:xfrm>
          <a:prstGeom prst="rect">
            <a:avLst/>
          </a:prstGeom>
        </p:spPr>
      </p:pic>
      <p:pic>
        <p:nvPicPr>
          <p:cNvPr id="11" name="Picture 10">
            <a:extLst>
              <a:ext uri="{FF2B5EF4-FFF2-40B4-BE49-F238E27FC236}">
                <a16:creationId xmlns:a16="http://schemas.microsoft.com/office/drawing/2014/main" id="{4246CF7D-0BD9-2AEE-C791-500833590BE5}"/>
              </a:ext>
            </a:extLst>
          </p:cNvPr>
          <p:cNvPicPr>
            <a:picLocks noChangeAspect="1"/>
          </p:cNvPicPr>
          <p:nvPr/>
        </p:nvPicPr>
        <p:blipFill>
          <a:blip r:embed="rId4"/>
          <a:stretch>
            <a:fillRect/>
          </a:stretch>
        </p:blipFill>
        <p:spPr>
          <a:xfrm>
            <a:off x="6575884" y="159150"/>
            <a:ext cx="2034716" cy="1737511"/>
          </a:xfrm>
          <a:prstGeom prst="rect">
            <a:avLst/>
          </a:prstGeom>
        </p:spPr>
      </p:pic>
      <p:pic>
        <p:nvPicPr>
          <p:cNvPr id="13" name="Picture 12">
            <a:extLst>
              <a:ext uri="{FF2B5EF4-FFF2-40B4-BE49-F238E27FC236}">
                <a16:creationId xmlns:a16="http://schemas.microsoft.com/office/drawing/2014/main" id="{F88C00F3-E96C-8486-53EB-C97B08F2B8D2}"/>
              </a:ext>
            </a:extLst>
          </p:cNvPr>
          <p:cNvPicPr>
            <a:picLocks noChangeAspect="1"/>
          </p:cNvPicPr>
          <p:nvPr/>
        </p:nvPicPr>
        <p:blipFill>
          <a:blip r:embed="rId5"/>
          <a:stretch>
            <a:fillRect/>
          </a:stretch>
        </p:blipFill>
        <p:spPr>
          <a:xfrm>
            <a:off x="9456038" y="314826"/>
            <a:ext cx="2377646" cy="1554615"/>
          </a:xfrm>
          <a:prstGeom prst="rect">
            <a:avLst/>
          </a:prstGeom>
        </p:spPr>
      </p:pic>
      <p:pic>
        <p:nvPicPr>
          <p:cNvPr id="15" name="Picture 14">
            <a:extLst>
              <a:ext uri="{FF2B5EF4-FFF2-40B4-BE49-F238E27FC236}">
                <a16:creationId xmlns:a16="http://schemas.microsoft.com/office/drawing/2014/main" id="{42FBC77D-1C03-6C28-9B21-D8297918009F}"/>
              </a:ext>
            </a:extLst>
          </p:cNvPr>
          <p:cNvPicPr>
            <a:picLocks noChangeAspect="1"/>
          </p:cNvPicPr>
          <p:nvPr/>
        </p:nvPicPr>
        <p:blipFill>
          <a:blip r:embed="rId6"/>
          <a:stretch>
            <a:fillRect/>
          </a:stretch>
        </p:blipFill>
        <p:spPr>
          <a:xfrm>
            <a:off x="9456038" y="5311082"/>
            <a:ext cx="2530059" cy="1341236"/>
          </a:xfrm>
          <a:prstGeom prst="rect">
            <a:avLst/>
          </a:prstGeom>
        </p:spPr>
      </p:pic>
    </p:spTree>
    <p:extLst>
      <p:ext uri="{BB962C8B-B14F-4D97-AF65-F5344CB8AC3E}">
        <p14:creationId xmlns:p14="http://schemas.microsoft.com/office/powerpoint/2010/main" val="14313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C861C-7647-ABE1-C231-3A88E42C16E6}"/>
              </a:ext>
            </a:extLst>
          </p:cNvPr>
          <p:cNvSpPr>
            <a:spLocks noGrp="1"/>
          </p:cNvSpPr>
          <p:nvPr>
            <p:ph type="title"/>
          </p:nvPr>
        </p:nvSpPr>
        <p:spPr/>
        <p:txBody>
          <a:bodyPr/>
          <a:lstStyle/>
          <a:p>
            <a:r>
              <a:rPr lang="en-GB" dirty="0"/>
              <a:t>Culture</a:t>
            </a:r>
          </a:p>
        </p:txBody>
      </p:sp>
      <p:sp>
        <p:nvSpPr>
          <p:cNvPr id="4" name="Content Placeholder 3">
            <a:extLst>
              <a:ext uri="{FF2B5EF4-FFF2-40B4-BE49-F238E27FC236}">
                <a16:creationId xmlns:a16="http://schemas.microsoft.com/office/drawing/2014/main" id="{0375D292-7B20-9D5E-72BF-EDB2396AAD7F}"/>
              </a:ext>
            </a:extLst>
          </p:cNvPr>
          <p:cNvSpPr>
            <a:spLocks noGrp="1"/>
          </p:cNvSpPr>
          <p:nvPr>
            <p:ph sz="half" idx="2"/>
          </p:nvPr>
        </p:nvSpPr>
        <p:spPr>
          <a:xfrm>
            <a:off x="457200" y="1464906"/>
            <a:ext cx="10899648" cy="4707294"/>
          </a:xfrm>
        </p:spPr>
        <p:txBody>
          <a:bodyPr>
            <a:normAutofit/>
          </a:bodyPr>
          <a:lstStyle/>
          <a:p>
            <a:pPr algn="l"/>
            <a:r>
              <a:rPr lang="en-GB" b="0" i="0" dirty="0">
                <a:solidFill>
                  <a:srgbClr val="3A3A3A"/>
                </a:solidFill>
                <a:effectLst/>
                <a:latin typeface="-apple-system"/>
              </a:rPr>
              <a:t>The nation has a colourful culture of costumes, crafts, and traditional music and dance. It’s a blend of Persian, Slavic, Greek, and Ottoman influences.</a:t>
            </a:r>
          </a:p>
          <a:p>
            <a:pPr algn="l"/>
            <a:r>
              <a:rPr lang="en-GB" b="0" i="0" dirty="0">
                <a:solidFill>
                  <a:srgbClr val="3A3A3A"/>
                </a:solidFill>
                <a:effectLst/>
                <a:latin typeface="-apple-system"/>
              </a:rPr>
              <a:t>Traditional Bulgarian recipes often feature Bulgarian feta cheese, fresh and/or stuffed vegetables, yogurts, and grilled meats (especially lamb, pork, and veal).</a:t>
            </a:r>
          </a:p>
          <a:p>
            <a:pPr algn="l"/>
            <a:r>
              <a:rPr lang="en-GB" b="0" i="0" dirty="0">
                <a:solidFill>
                  <a:srgbClr val="3A3A3A"/>
                </a:solidFill>
                <a:effectLst/>
                <a:latin typeface="-apple-system"/>
              </a:rPr>
              <a:t>Popular dishes include </a:t>
            </a:r>
            <a:r>
              <a:rPr lang="en-GB" b="0" i="1" dirty="0" err="1">
                <a:solidFill>
                  <a:srgbClr val="3A3A3A"/>
                </a:solidFill>
                <a:effectLst/>
                <a:latin typeface="-apple-system"/>
              </a:rPr>
              <a:t>kufte</a:t>
            </a:r>
            <a:r>
              <a:rPr lang="en-GB" b="0" i="0" dirty="0">
                <a:solidFill>
                  <a:srgbClr val="3A3A3A"/>
                </a:solidFill>
                <a:effectLst/>
                <a:latin typeface="-apple-system"/>
              </a:rPr>
              <a:t> (spicy ground beef and pork formed into grilled patties), </a:t>
            </a:r>
            <a:r>
              <a:rPr lang="en-GB" b="0" i="1" dirty="0" err="1">
                <a:solidFill>
                  <a:srgbClr val="3A3A3A"/>
                </a:solidFill>
                <a:effectLst/>
                <a:latin typeface="-apple-system"/>
              </a:rPr>
              <a:t>banitsa</a:t>
            </a:r>
            <a:r>
              <a:rPr lang="en-GB" b="0" i="1" dirty="0">
                <a:solidFill>
                  <a:srgbClr val="3A3A3A"/>
                </a:solidFill>
                <a:effectLst/>
                <a:latin typeface="-apple-system"/>
              </a:rPr>
              <a:t> </a:t>
            </a:r>
            <a:r>
              <a:rPr lang="en-GB" b="0" i="0" dirty="0">
                <a:solidFill>
                  <a:srgbClr val="3A3A3A"/>
                </a:solidFill>
                <a:effectLst/>
                <a:latin typeface="-apple-system"/>
              </a:rPr>
              <a:t>(pastries stuffed with meats and cheeses), and </a:t>
            </a:r>
            <a:r>
              <a:rPr lang="en-GB" b="0" i="1" dirty="0" err="1">
                <a:solidFill>
                  <a:srgbClr val="3A3A3A"/>
                </a:solidFill>
                <a:effectLst/>
                <a:latin typeface="-apple-system"/>
              </a:rPr>
              <a:t>Shopska</a:t>
            </a:r>
            <a:r>
              <a:rPr lang="en-GB" b="0" i="0" dirty="0">
                <a:solidFill>
                  <a:srgbClr val="3A3A3A"/>
                </a:solidFill>
                <a:effectLst/>
                <a:latin typeface="-apple-system"/>
              </a:rPr>
              <a:t> (the traditional Bulgarian salad of diced onions, tomatoes, cucumbers, and parsley.</a:t>
            </a:r>
          </a:p>
          <a:p>
            <a:endParaRPr lang="en-GB" dirty="0"/>
          </a:p>
        </p:txBody>
      </p:sp>
      <p:sp>
        <p:nvSpPr>
          <p:cNvPr id="5" name="Date Placeholder 4">
            <a:extLst>
              <a:ext uri="{FF2B5EF4-FFF2-40B4-BE49-F238E27FC236}">
                <a16:creationId xmlns:a16="http://schemas.microsoft.com/office/drawing/2014/main" id="{EE496CB0-235F-941B-4A08-101177439A1C}"/>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B32F8AA1-0895-76F7-A65F-09EE5F53B003}"/>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0F12DC8-F144-EF6C-E5A9-1A3C65016873}"/>
              </a:ext>
            </a:extLst>
          </p:cNvPr>
          <p:cNvSpPr>
            <a:spLocks noGrp="1"/>
          </p:cNvSpPr>
          <p:nvPr>
            <p:ph type="sldNum" sz="quarter" idx="12"/>
          </p:nvPr>
        </p:nvSpPr>
        <p:spPr/>
        <p:txBody>
          <a:bodyPr/>
          <a:lstStyle/>
          <a:p>
            <a:fld id="{B9713C8C-8E70-45D5-AE59-23E60168254E}" type="slidenum">
              <a:rPr lang="en-US" smtClean="0"/>
              <a:t>18</a:t>
            </a:fld>
            <a:endParaRPr lang="en-US" dirty="0"/>
          </a:p>
        </p:txBody>
      </p:sp>
      <p:pic>
        <p:nvPicPr>
          <p:cNvPr id="9" name="Picture 8">
            <a:extLst>
              <a:ext uri="{FF2B5EF4-FFF2-40B4-BE49-F238E27FC236}">
                <a16:creationId xmlns:a16="http://schemas.microsoft.com/office/drawing/2014/main" id="{308CB0B1-465A-FD0C-C28D-AE5BE7DA7A52}"/>
              </a:ext>
            </a:extLst>
          </p:cNvPr>
          <p:cNvPicPr>
            <a:picLocks noChangeAspect="1"/>
          </p:cNvPicPr>
          <p:nvPr/>
        </p:nvPicPr>
        <p:blipFill>
          <a:blip r:embed="rId2"/>
          <a:stretch>
            <a:fillRect/>
          </a:stretch>
        </p:blipFill>
        <p:spPr>
          <a:xfrm>
            <a:off x="3581400" y="0"/>
            <a:ext cx="3109229" cy="1409822"/>
          </a:xfrm>
          <a:prstGeom prst="rect">
            <a:avLst/>
          </a:prstGeom>
        </p:spPr>
      </p:pic>
      <p:pic>
        <p:nvPicPr>
          <p:cNvPr id="11" name="Picture 10">
            <a:extLst>
              <a:ext uri="{FF2B5EF4-FFF2-40B4-BE49-F238E27FC236}">
                <a16:creationId xmlns:a16="http://schemas.microsoft.com/office/drawing/2014/main" id="{9DFEE7C7-3030-F8F1-AE7B-65D35B7C91C1}"/>
              </a:ext>
            </a:extLst>
          </p:cNvPr>
          <p:cNvPicPr>
            <a:picLocks noChangeAspect="1"/>
          </p:cNvPicPr>
          <p:nvPr/>
        </p:nvPicPr>
        <p:blipFill>
          <a:blip r:embed="rId3"/>
          <a:stretch>
            <a:fillRect/>
          </a:stretch>
        </p:blipFill>
        <p:spPr>
          <a:xfrm>
            <a:off x="9944100" y="136525"/>
            <a:ext cx="2133600" cy="1410703"/>
          </a:xfrm>
          <a:prstGeom prst="rect">
            <a:avLst/>
          </a:prstGeom>
        </p:spPr>
      </p:pic>
    </p:spTree>
    <p:extLst>
      <p:ext uri="{BB962C8B-B14F-4D97-AF65-F5344CB8AC3E}">
        <p14:creationId xmlns:p14="http://schemas.microsoft.com/office/powerpoint/2010/main" val="1301372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BFC0F-FA49-5885-DAC2-58C25854ECB6}"/>
              </a:ext>
            </a:extLst>
          </p:cNvPr>
          <p:cNvSpPr>
            <a:spLocks noGrp="1"/>
          </p:cNvSpPr>
          <p:nvPr>
            <p:ph type="title"/>
          </p:nvPr>
        </p:nvSpPr>
        <p:spPr/>
        <p:txBody>
          <a:bodyPr/>
          <a:lstStyle/>
          <a:p>
            <a:r>
              <a:rPr lang="en-GB" dirty="0"/>
              <a:t>Traditions</a:t>
            </a:r>
          </a:p>
        </p:txBody>
      </p:sp>
      <p:sp>
        <p:nvSpPr>
          <p:cNvPr id="3" name="Content Placeholder 2">
            <a:extLst>
              <a:ext uri="{FF2B5EF4-FFF2-40B4-BE49-F238E27FC236}">
                <a16:creationId xmlns:a16="http://schemas.microsoft.com/office/drawing/2014/main" id="{168E126A-12DC-126E-D1DD-73CC67891407}"/>
              </a:ext>
            </a:extLst>
          </p:cNvPr>
          <p:cNvSpPr>
            <a:spLocks noGrp="1"/>
          </p:cNvSpPr>
          <p:nvPr>
            <p:ph sz="half" idx="1"/>
          </p:nvPr>
        </p:nvSpPr>
        <p:spPr>
          <a:xfrm>
            <a:off x="838200" y="1595535"/>
            <a:ext cx="10515600" cy="4576665"/>
          </a:xfrm>
        </p:spPr>
        <p:txBody>
          <a:bodyPr>
            <a:normAutofit fontScale="92500" lnSpcReduction="10000"/>
          </a:bodyPr>
          <a:lstStyle/>
          <a:p>
            <a:pPr algn="l"/>
            <a:r>
              <a:rPr lang="en-GB" b="0" i="0" dirty="0">
                <a:solidFill>
                  <a:srgbClr val="3A3A3A"/>
                </a:solidFill>
                <a:effectLst/>
                <a:latin typeface="-apple-system"/>
              </a:rPr>
              <a:t>To celebrate New Year’s Day in Bulgaria, dancing men dressed in costumes made of goat hair and wooden ram masks wake residents very early.</a:t>
            </a:r>
          </a:p>
          <a:p>
            <a:pPr algn="l"/>
            <a:r>
              <a:rPr lang="en-GB" b="0" i="0" dirty="0">
                <a:solidFill>
                  <a:srgbClr val="3A3A3A"/>
                </a:solidFill>
                <a:effectLst/>
                <a:latin typeface="-apple-system"/>
              </a:rPr>
              <a:t>The costumed men wish the people good health and a good harvest in exchange for small gifts like beans or eggs. Eventually, everyone gathers in the town square for music, dancing, and food.</a:t>
            </a:r>
          </a:p>
          <a:p>
            <a:pPr algn="l"/>
            <a:r>
              <a:rPr lang="en-GB" b="0" i="0" dirty="0">
                <a:solidFill>
                  <a:srgbClr val="3A3A3A"/>
                </a:solidFill>
                <a:effectLst/>
                <a:latin typeface="-apple-system"/>
              </a:rPr>
              <a:t>On Easter (or </a:t>
            </a:r>
            <a:r>
              <a:rPr lang="en-GB" b="0" i="0" dirty="0" err="1">
                <a:solidFill>
                  <a:srgbClr val="3A3A3A"/>
                </a:solidFill>
                <a:effectLst/>
                <a:latin typeface="-apple-system"/>
              </a:rPr>
              <a:t>Velikden</a:t>
            </a:r>
            <a:r>
              <a:rPr lang="en-GB" b="0" i="0" dirty="0">
                <a:solidFill>
                  <a:srgbClr val="3A3A3A"/>
                </a:solidFill>
                <a:effectLst/>
                <a:latin typeface="-apple-system"/>
              </a:rPr>
              <a:t>), Bulgarians dye bright red eggs and throw them at one another. The last person left with an unbroken egg is believed to have good luck for the year.</a:t>
            </a:r>
          </a:p>
          <a:p>
            <a:r>
              <a:rPr lang="en-GB" b="0" i="0" dirty="0">
                <a:solidFill>
                  <a:srgbClr val="3A3A3A"/>
                </a:solidFill>
                <a:effectLst/>
                <a:latin typeface="-apple-system"/>
              </a:rPr>
              <a:t>Every year on March 1, Bulgarians give each other </a:t>
            </a:r>
            <a:r>
              <a:rPr lang="en-GB" b="0" i="1" dirty="0" err="1">
                <a:solidFill>
                  <a:srgbClr val="3A3A3A"/>
                </a:solidFill>
                <a:effectLst/>
                <a:latin typeface="-apple-system"/>
              </a:rPr>
              <a:t>martenitsas</a:t>
            </a:r>
            <a:r>
              <a:rPr lang="en-GB" b="0" i="0" dirty="0">
                <a:solidFill>
                  <a:srgbClr val="3A3A3A"/>
                </a:solidFill>
                <a:effectLst/>
                <a:latin typeface="-apple-system"/>
              </a:rPr>
              <a:t>, little crafts made of red and white yarn that are supposed to bring happiness and good health.</a:t>
            </a:r>
          </a:p>
          <a:p>
            <a:endParaRPr lang="en-GB" dirty="0"/>
          </a:p>
        </p:txBody>
      </p:sp>
      <p:sp>
        <p:nvSpPr>
          <p:cNvPr id="5" name="Date Placeholder 4">
            <a:extLst>
              <a:ext uri="{FF2B5EF4-FFF2-40B4-BE49-F238E27FC236}">
                <a16:creationId xmlns:a16="http://schemas.microsoft.com/office/drawing/2014/main" id="{C8D2423E-1BA8-C0F3-9386-DD3D4CD107A1}"/>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DD386274-78D4-D3EC-EB07-E51C301A40AC}"/>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01DC1B63-B91A-FCA7-9C47-7CAE6B5859A6}"/>
              </a:ext>
            </a:extLst>
          </p:cNvPr>
          <p:cNvSpPr>
            <a:spLocks noGrp="1"/>
          </p:cNvSpPr>
          <p:nvPr>
            <p:ph type="sldNum" sz="quarter" idx="12"/>
          </p:nvPr>
        </p:nvSpPr>
        <p:spPr/>
        <p:txBody>
          <a:bodyPr/>
          <a:lstStyle/>
          <a:p>
            <a:fld id="{B9713C8C-8E70-45D5-AE59-23E60168254E}" type="slidenum">
              <a:rPr lang="en-US" smtClean="0"/>
              <a:t>19</a:t>
            </a:fld>
            <a:endParaRPr lang="en-US" dirty="0"/>
          </a:p>
        </p:txBody>
      </p:sp>
      <p:pic>
        <p:nvPicPr>
          <p:cNvPr id="9" name="Picture 8">
            <a:extLst>
              <a:ext uri="{FF2B5EF4-FFF2-40B4-BE49-F238E27FC236}">
                <a16:creationId xmlns:a16="http://schemas.microsoft.com/office/drawing/2014/main" id="{8CB8D051-2686-90E9-5E7D-EAE01EDDB676}"/>
              </a:ext>
            </a:extLst>
          </p:cNvPr>
          <p:cNvPicPr>
            <a:picLocks noChangeAspect="1"/>
          </p:cNvPicPr>
          <p:nvPr/>
        </p:nvPicPr>
        <p:blipFill>
          <a:blip r:embed="rId2"/>
          <a:stretch>
            <a:fillRect/>
          </a:stretch>
        </p:blipFill>
        <p:spPr>
          <a:xfrm>
            <a:off x="4152901" y="119622"/>
            <a:ext cx="1143000" cy="1475913"/>
          </a:xfrm>
          <a:prstGeom prst="rect">
            <a:avLst/>
          </a:prstGeom>
        </p:spPr>
      </p:pic>
      <p:pic>
        <p:nvPicPr>
          <p:cNvPr id="11" name="Picture 10">
            <a:extLst>
              <a:ext uri="{FF2B5EF4-FFF2-40B4-BE49-F238E27FC236}">
                <a16:creationId xmlns:a16="http://schemas.microsoft.com/office/drawing/2014/main" id="{81C2A0E8-45CD-FA30-45F0-AD8C7BA2A122}"/>
              </a:ext>
            </a:extLst>
          </p:cNvPr>
          <p:cNvPicPr>
            <a:picLocks noChangeAspect="1"/>
          </p:cNvPicPr>
          <p:nvPr/>
        </p:nvPicPr>
        <p:blipFill>
          <a:blip r:embed="rId3"/>
          <a:stretch>
            <a:fillRect/>
          </a:stretch>
        </p:blipFill>
        <p:spPr>
          <a:xfrm>
            <a:off x="5705396" y="223816"/>
            <a:ext cx="1828958" cy="1371719"/>
          </a:xfrm>
          <a:prstGeom prst="rect">
            <a:avLst/>
          </a:prstGeom>
        </p:spPr>
      </p:pic>
      <p:pic>
        <p:nvPicPr>
          <p:cNvPr id="13" name="Picture 12">
            <a:extLst>
              <a:ext uri="{FF2B5EF4-FFF2-40B4-BE49-F238E27FC236}">
                <a16:creationId xmlns:a16="http://schemas.microsoft.com/office/drawing/2014/main" id="{1241BECE-5C88-03C5-0484-DBBB844B28FB}"/>
              </a:ext>
            </a:extLst>
          </p:cNvPr>
          <p:cNvPicPr>
            <a:picLocks noChangeAspect="1"/>
          </p:cNvPicPr>
          <p:nvPr/>
        </p:nvPicPr>
        <p:blipFill>
          <a:blip r:embed="rId4"/>
          <a:stretch>
            <a:fillRect/>
          </a:stretch>
        </p:blipFill>
        <p:spPr>
          <a:xfrm>
            <a:off x="8153400" y="150312"/>
            <a:ext cx="1981200" cy="1507435"/>
          </a:xfrm>
          <a:prstGeom prst="rect">
            <a:avLst/>
          </a:prstGeom>
        </p:spPr>
      </p:pic>
    </p:spTree>
    <p:extLst>
      <p:ext uri="{BB962C8B-B14F-4D97-AF65-F5344CB8AC3E}">
        <p14:creationId xmlns:p14="http://schemas.microsoft.com/office/powerpoint/2010/main" val="228338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7F229A-48C3-4BE7-96EC-3C05DC7FB720}"/>
              </a:ext>
            </a:extLst>
          </p:cNvPr>
          <p:cNvSpPr>
            <a:spLocks noGrp="1"/>
          </p:cNvSpPr>
          <p:nvPr>
            <p:ph type="title"/>
          </p:nvPr>
        </p:nvSpPr>
        <p:spPr>
          <a:xfrm>
            <a:off x="838200" y="365125"/>
            <a:ext cx="10515600" cy="1325563"/>
          </a:xfrm>
        </p:spPr>
        <p:txBody>
          <a:bodyPr anchor="ctr">
            <a:normAutofit/>
          </a:bodyPr>
          <a:lstStyle/>
          <a:p>
            <a:r>
              <a:rPr lang="en-US" dirty="0"/>
              <a:t>All about Bulgaria  </a:t>
            </a:r>
          </a:p>
        </p:txBody>
      </p:sp>
      <p:pic>
        <p:nvPicPr>
          <p:cNvPr id="3" name="Content Placeholder 2">
            <a:extLst>
              <a:ext uri="{FF2B5EF4-FFF2-40B4-BE49-F238E27FC236}">
                <a16:creationId xmlns:a16="http://schemas.microsoft.com/office/drawing/2014/main" id="{38B8811A-078D-E608-47AB-1BEE813F3201}"/>
              </a:ext>
            </a:extLst>
          </p:cNvPr>
          <p:cNvPicPr>
            <a:picLocks noGrp="1" noChangeAspect="1"/>
          </p:cNvPicPr>
          <p:nvPr>
            <p:ph idx="1"/>
          </p:nvPr>
        </p:nvPicPr>
        <p:blipFill>
          <a:blip r:embed="rId2"/>
          <a:stretch>
            <a:fillRect/>
          </a:stretch>
        </p:blipFill>
        <p:spPr>
          <a:xfrm>
            <a:off x="2780845" y="2011680"/>
            <a:ext cx="6630309" cy="4160520"/>
          </a:xfrm>
          <a:noFill/>
        </p:spPr>
      </p:pic>
      <p:sp>
        <p:nvSpPr>
          <p:cNvPr id="12" name="Date Placeholder 11">
            <a:extLst>
              <a:ext uri="{FF2B5EF4-FFF2-40B4-BE49-F238E27FC236}">
                <a16:creationId xmlns:a16="http://schemas.microsoft.com/office/drawing/2014/main" id="{9C693BAD-6B4E-48AD-88BF-D933B374A1F1}"/>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9/3/20XX</a:t>
            </a:r>
          </a:p>
        </p:txBody>
      </p:sp>
      <p:sp>
        <p:nvSpPr>
          <p:cNvPr id="13" name="Footer Placeholder 12">
            <a:extLst>
              <a:ext uri="{FF2B5EF4-FFF2-40B4-BE49-F238E27FC236}">
                <a16:creationId xmlns:a16="http://schemas.microsoft.com/office/drawing/2014/main" id="{1B9E4CF7-70FB-40DF-BE47-6E5AE3154753}"/>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Presentation Title</a:t>
            </a:r>
          </a:p>
        </p:txBody>
      </p:sp>
      <p:sp>
        <p:nvSpPr>
          <p:cNvPr id="14" name="Slide Number Placeholder 13">
            <a:extLst>
              <a:ext uri="{FF2B5EF4-FFF2-40B4-BE49-F238E27FC236}">
                <a16:creationId xmlns:a16="http://schemas.microsoft.com/office/drawing/2014/main" id="{C1EA167B-7079-4284-997F-7309C510B76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2</a:t>
            </a:fld>
            <a:endParaRPr lang="en-US"/>
          </a:p>
        </p:txBody>
      </p:sp>
    </p:spTree>
    <p:extLst>
      <p:ext uri="{BB962C8B-B14F-4D97-AF65-F5344CB8AC3E}">
        <p14:creationId xmlns:p14="http://schemas.microsoft.com/office/powerpoint/2010/main" val="2849151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F03-8585-1479-1A9C-FDA199056DA7}"/>
              </a:ext>
            </a:extLst>
          </p:cNvPr>
          <p:cNvSpPr>
            <a:spLocks noGrp="1"/>
          </p:cNvSpPr>
          <p:nvPr>
            <p:ph type="title"/>
          </p:nvPr>
        </p:nvSpPr>
        <p:spPr/>
        <p:txBody>
          <a:bodyPr/>
          <a:lstStyle/>
          <a:p>
            <a:r>
              <a:rPr lang="en-GB" dirty="0"/>
              <a:t>Things to do in Beautiful Varna </a:t>
            </a:r>
          </a:p>
        </p:txBody>
      </p:sp>
      <p:sp>
        <p:nvSpPr>
          <p:cNvPr id="4" name="Content Placeholder 3">
            <a:extLst>
              <a:ext uri="{FF2B5EF4-FFF2-40B4-BE49-F238E27FC236}">
                <a16:creationId xmlns:a16="http://schemas.microsoft.com/office/drawing/2014/main" id="{CA55C740-460E-EDCB-7967-0760D515BADF}"/>
              </a:ext>
            </a:extLst>
          </p:cNvPr>
          <p:cNvSpPr>
            <a:spLocks noGrp="1"/>
          </p:cNvSpPr>
          <p:nvPr>
            <p:ph sz="half" idx="2"/>
          </p:nvPr>
        </p:nvSpPr>
        <p:spPr>
          <a:xfrm>
            <a:off x="838200" y="2011680"/>
            <a:ext cx="10518648" cy="4160520"/>
          </a:xfrm>
        </p:spPr>
        <p:txBody>
          <a:bodyPr/>
          <a:lstStyle/>
          <a:p>
            <a:r>
              <a:rPr lang="en-GB" dirty="0">
                <a:hlinkClick r:id="rId2"/>
              </a:rPr>
              <a:t>https://www.youtube.com/watch?v=hUGqUqPUwkY</a:t>
            </a:r>
            <a:endParaRPr lang="en-GB" dirty="0"/>
          </a:p>
          <a:p>
            <a:endParaRPr lang="en-GB" dirty="0"/>
          </a:p>
        </p:txBody>
      </p:sp>
      <p:sp>
        <p:nvSpPr>
          <p:cNvPr id="5" name="Date Placeholder 4">
            <a:extLst>
              <a:ext uri="{FF2B5EF4-FFF2-40B4-BE49-F238E27FC236}">
                <a16:creationId xmlns:a16="http://schemas.microsoft.com/office/drawing/2014/main" id="{934DB55E-0BD6-CCD0-1B2E-9C440C632414}"/>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B2A4CC48-10C5-EF2C-FBBE-8F48329B9B83}"/>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44E8D4B-D2E0-3674-162B-4F641B3E11FC}"/>
              </a:ext>
            </a:extLst>
          </p:cNvPr>
          <p:cNvSpPr>
            <a:spLocks noGrp="1"/>
          </p:cNvSpPr>
          <p:nvPr>
            <p:ph type="sldNum" sz="quarter" idx="12"/>
          </p:nvPr>
        </p:nvSpPr>
        <p:spPr/>
        <p:txBody>
          <a:bodyPr/>
          <a:lstStyle/>
          <a:p>
            <a:fld id="{B9713C8C-8E70-45D5-AE59-23E60168254E}" type="slidenum">
              <a:rPr lang="en-US" smtClean="0"/>
              <a:t>20</a:t>
            </a:fld>
            <a:endParaRPr lang="en-US" dirty="0"/>
          </a:p>
        </p:txBody>
      </p:sp>
      <p:sp>
        <p:nvSpPr>
          <p:cNvPr id="11" name="TextBox 10">
            <a:extLst>
              <a:ext uri="{FF2B5EF4-FFF2-40B4-BE49-F238E27FC236}">
                <a16:creationId xmlns:a16="http://schemas.microsoft.com/office/drawing/2014/main" id="{DBEC6EB0-9DFB-08DA-C7B3-2EEDA78619A3}"/>
              </a:ext>
            </a:extLst>
          </p:cNvPr>
          <p:cNvSpPr txBox="1"/>
          <p:nvPr/>
        </p:nvSpPr>
        <p:spPr>
          <a:xfrm>
            <a:off x="734786" y="3595406"/>
            <a:ext cx="6097554" cy="2677656"/>
          </a:xfrm>
          <a:prstGeom prst="rect">
            <a:avLst/>
          </a:prstGeom>
          <a:noFill/>
        </p:spPr>
        <p:txBody>
          <a:bodyPr wrap="square">
            <a:spAutoFit/>
          </a:bodyPr>
          <a:lstStyle/>
          <a:p>
            <a:r>
              <a:rPr lang="en-GB" sz="2400" b="1" dirty="0"/>
              <a:t>Did you know? </a:t>
            </a:r>
            <a:r>
              <a:rPr lang="en-GB" sz="2400" dirty="0"/>
              <a:t>Bulgaria made an appearance in the international bestseller Harry Potter and the Goblet of Fire when the fictional Quidditch World Cup final took place between Bulgaria and Ireland. (Ireland won, but Bulgaria got the Snitch).</a:t>
            </a:r>
          </a:p>
        </p:txBody>
      </p:sp>
      <p:pic>
        <p:nvPicPr>
          <p:cNvPr id="13" name="Picture 12">
            <a:extLst>
              <a:ext uri="{FF2B5EF4-FFF2-40B4-BE49-F238E27FC236}">
                <a16:creationId xmlns:a16="http://schemas.microsoft.com/office/drawing/2014/main" id="{1595CA29-2ADD-A48F-3D3C-37F6C01AD882}"/>
              </a:ext>
            </a:extLst>
          </p:cNvPr>
          <p:cNvPicPr>
            <a:picLocks noChangeAspect="1"/>
          </p:cNvPicPr>
          <p:nvPr/>
        </p:nvPicPr>
        <p:blipFill>
          <a:blip r:embed="rId3"/>
          <a:stretch>
            <a:fillRect/>
          </a:stretch>
        </p:blipFill>
        <p:spPr>
          <a:xfrm>
            <a:off x="8008172" y="2796835"/>
            <a:ext cx="3154953" cy="3924640"/>
          </a:xfrm>
          <a:prstGeom prst="rect">
            <a:avLst/>
          </a:prstGeom>
        </p:spPr>
      </p:pic>
    </p:spTree>
    <p:extLst>
      <p:ext uri="{BB962C8B-B14F-4D97-AF65-F5344CB8AC3E}">
        <p14:creationId xmlns:p14="http://schemas.microsoft.com/office/powerpoint/2010/main" val="101836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70BE-7803-5194-096F-1ED1A8E33996}"/>
              </a:ext>
            </a:extLst>
          </p:cNvPr>
          <p:cNvSpPr>
            <a:spLocks noGrp="1"/>
          </p:cNvSpPr>
          <p:nvPr>
            <p:ph type="title"/>
          </p:nvPr>
        </p:nvSpPr>
        <p:spPr/>
        <p:txBody>
          <a:bodyPr>
            <a:noAutofit/>
          </a:bodyPr>
          <a:lstStyle/>
          <a:p>
            <a:r>
              <a:rPr lang="en-GB" sz="2800" b="0" i="0" dirty="0">
                <a:solidFill>
                  <a:srgbClr val="444444"/>
                </a:solidFill>
                <a:effectLst/>
                <a:latin typeface="arial" panose="020B0604020202020204" pitchFamily="34" charset="0"/>
              </a:rPr>
              <a:t>Bulgaria is located in </a:t>
            </a:r>
            <a:r>
              <a:rPr lang="en-GB" sz="2800" b="0" i="0" dirty="0" err="1">
                <a:solidFill>
                  <a:srgbClr val="444444"/>
                </a:solidFill>
                <a:effectLst/>
                <a:latin typeface="arial" panose="020B0604020202020204" pitchFamily="34" charset="0"/>
              </a:rPr>
              <a:t>southeastern</a:t>
            </a:r>
            <a:r>
              <a:rPr lang="en-GB" sz="2800" b="0" i="0" dirty="0">
                <a:solidFill>
                  <a:srgbClr val="444444"/>
                </a:solidFill>
                <a:effectLst/>
                <a:latin typeface="arial" panose="020B0604020202020204" pitchFamily="34" charset="0"/>
              </a:rPr>
              <a:t> Europe. Bulgaria is bordered by the Black Sea to the east, Serbia and the Republic of North Macedonia to the west, Greece and Turkey to the south, and Romania to the north.</a:t>
            </a:r>
            <a:endParaRPr lang="en-GB" sz="2800" dirty="0"/>
          </a:p>
        </p:txBody>
      </p:sp>
      <p:pic>
        <p:nvPicPr>
          <p:cNvPr id="8" name="Content Placeholder 7">
            <a:extLst>
              <a:ext uri="{FF2B5EF4-FFF2-40B4-BE49-F238E27FC236}">
                <a16:creationId xmlns:a16="http://schemas.microsoft.com/office/drawing/2014/main" id="{DE63E021-516B-6843-DB3B-16CC632D80F2}"/>
              </a:ext>
            </a:extLst>
          </p:cNvPr>
          <p:cNvPicPr>
            <a:picLocks noGrp="1" noChangeAspect="1"/>
          </p:cNvPicPr>
          <p:nvPr>
            <p:ph idx="1"/>
          </p:nvPr>
        </p:nvPicPr>
        <p:blipFill>
          <a:blip r:embed="rId2"/>
          <a:stretch>
            <a:fillRect/>
          </a:stretch>
        </p:blipFill>
        <p:spPr>
          <a:xfrm>
            <a:off x="3009665" y="2011363"/>
            <a:ext cx="6172669" cy="4160837"/>
          </a:xfrm>
        </p:spPr>
      </p:pic>
      <p:sp>
        <p:nvSpPr>
          <p:cNvPr id="4" name="Date Placeholder 3">
            <a:extLst>
              <a:ext uri="{FF2B5EF4-FFF2-40B4-BE49-F238E27FC236}">
                <a16:creationId xmlns:a16="http://schemas.microsoft.com/office/drawing/2014/main" id="{13F27B66-C0C6-477E-3C6A-585C80C40428}"/>
              </a:ext>
            </a:extLst>
          </p:cNvPr>
          <p:cNvSpPr>
            <a:spLocks noGrp="1"/>
          </p:cNvSpPr>
          <p:nvPr>
            <p:ph type="dt" sz="half" idx="10"/>
          </p:nvPr>
        </p:nvSpPr>
        <p:spPr/>
        <p:txBody>
          <a:bodyPr/>
          <a:lstStyle/>
          <a:p>
            <a:r>
              <a:rPr lang="en-US"/>
              <a:t>9/3/20XX</a:t>
            </a:r>
            <a:endParaRPr lang="en-US" dirty="0"/>
          </a:p>
        </p:txBody>
      </p:sp>
      <p:sp>
        <p:nvSpPr>
          <p:cNvPr id="5" name="Footer Placeholder 4">
            <a:extLst>
              <a:ext uri="{FF2B5EF4-FFF2-40B4-BE49-F238E27FC236}">
                <a16:creationId xmlns:a16="http://schemas.microsoft.com/office/drawing/2014/main" id="{B171A33B-66AC-CD44-B766-8371A355E49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E2446DD9-6103-BB47-C855-1F815238B0E8}"/>
              </a:ext>
            </a:extLst>
          </p:cNvPr>
          <p:cNvSpPr>
            <a:spLocks noGrp="1"/>
          </p:cNvSpPr>
          <p:nvPr>
            <p:ph type="sldNum" sz="quarter" idx="12"/>
          </p:nvPr>
        </p:nvSpPr>
        <p:spPr/>
        <p:txBody>
          <a:bodyPr/>
          <a:lstStyle/>
          <a:p>
            <a:fld id="{B9713C8C-8E70-45D5-AE59-23E60168254E}" type="slidenum">
              <a:rPr lang="en-US" smtClean="0"/>
              <a:t>3</a:t>
            </a:fld>
            <a:endParaRPr lang="en-US" dirty="0"/>
          </a:p>
        </p:txBody>
      </p:sp>
    </p:spTree>
    <p:extLst>
      <p:ext uri="{BB962C8B-B14F-4D97-AF65-F5344CB8AC3E}">
        <p14:creationId xmlns:p14="http://schemas.microsoft.com/office/powerpoint/2010/main" val="4186822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3E5-C2EC-8603-2799-53C8EBFED848}"/>
              </a:ext>
            </a:extLst>
          </p:cNvPr>
          <p:cNvSpPr>
            <a:spLocks noGrp="1"/>
          </p:cNvSpPr>
          <p:nvPr>
            <p:ph type="title"/>
          </p:nvPr>
        </p:nvSpPr>
        <p:spPr>
          <a:xfrm>
            <a:off x="838200" y="365125"/>
            <a:ext cx="10515600" cy="1325563"/>
          </a:xfrm>
        </p:spPr>
        <p:txBody>
          <a:bodyPr anchor="ctr">
            <a:normAutofit/>
          </a:bodyPr>
          <a:lstStyle/>
          <a:p>
            <a:r>
              <a:rPr lang="en-GB" dirty="0"/>
              <a:t>Our Partner School </a:t>
            </a:r>
          </a:p>
        </p:txBody>
      </p:sp>
      <p:pic>
        <p:nvPicPr>
          <p:cNvPr id="8" name="Picture 7">
            <a:extLst>
              <a:ext uri="{FF2B5EF4-FFF2-40B4-BE49-F238E27FC236}">
                <a16:creationId xmlns:a16="http://schemas.microsoft.com/office/drawing/2014/main" id="{091265AE-60C8-C4B2-7D96-2BF1F10321F7}"/>
              </a:ext>
            </a:extLst>
          </p:cNvPr>
          <p:cNvPicPr>
            <a:picLocks noChangeAspect="1"/>
          </p:cNvPicPr>
          <p:nvPr/>
        </p:nvPicPr>
        <p:blipFill rotWithShape="1">
          <a:blip r:embed="rId2"/>
          <a:srcRect r="13630" b="1"/>
          <a:stretch/>
        </p:blipFill>
        <p:spPr>
          <a:xfrm>
            <a:off x="838200" y="2011680"/>
            <a:ext cx="4937760" cy="4160520"/>
          </a:xfrm>
          <a:prstGeom prst="rect">
            <a:avLst/>
          </a:prstGeom>
          <a:noFill/>
        </p:spPr>
      </p:pic>
      <p:sp>
        <p:nvSpPr>
          <p:cNvPr id="3" name="Content Placeholder 2">
            <a:extLst>
              <a:ext uri="{FF2B5EF4-FFF2-40B4-BE49-F238E27FC236}">
                <a16:creationId xmlns:a16="http://schemas.microsoft.com/office/drawing/2014/main" id="{2DA2F326-1D88-C5EE-AA65-B2DA31E3E5B6}"/>
              </a:ext>
            </a:extLst>
          </p:cNvPr>
          <p:cNvSpPr>
            <a:spLocks noGrp="1"/>
          </p:cNvSpPr>
          <p:nvPr>
            <p:ph sz="half" idx="2"/>
          </p:nvPr>
        </p:nvSpPr>
        <p:spPr>
          <a:xfrm>
            <a:off x="6419088" y="2011680"/>
            <a:ext cx="4937760" cy="4160520"/>
          </a:xfrm>
        </p:spPr>
        <p:txBody>
          <a:bodyPr>
            <a:normAutofit/>
          </a:bodyPr>
          <a:lstStyle/>
          <a:p>
            <a:r>
              <a:rPr lang="en-GB" dirty="0"/>
              <a:t>Nikola </a:t>
            </a:r>
            <a:r>
              <a:rPr lang="en-GB" dirty="0" err="1"/>
              <a:t>Yonkov</a:t>
            </a:r>
            <a:r>
              <a:rPr lang="en-GB" dirty="0"/>
              <a:t> </a:t>
            </a:r>
            <a:r>
              <a:rPr lang="en-GB" dirty="0" err="1"/>
              <a:t>Vaptsarov</a:t>
            </a:r>
            <a:endParaRPr lang="en-GB" dirty="0"/>
          </a:p>
          <a:p>
            <a:r>
              <a:rPr lang="en-GB" dirty="0"/>
              <a:t>Varna </a:t>
            </a:r>
          </a:p>
          <a:p>
            <a:r>
              <a:rPr lang="en-GB" dirty="0"/>
              <a:t>Bulgaria </a:t>
            </a:r>
          </a:p>
        </p:txBody>
      </p:sp>
      <p:sp>
        <p:nvSpPr>
          <p:cNvPr id="4" name="Date Placeholder 3">
            <a:extLst>
              <a:ext uri="{FF2B5EF4-FFF2-40B4-BE49-F238E27FC236}">
                <a16:creationId xmlns:a16="http://schemas.microsoft.com/office/drawing/2014/main" id="{219E1601-074A-B6A5-F5B4-82EFABAA4699}"/>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9/3/20XX</a:t>
            </a:r>
          </a:p>
        </p:txBody>
      </p:sp>
      <p:sp>
        <p:nvSpPr>
          <p:cNvPr id="5" name="Footer Placeholder 4">
            <a:extLst>
              <a:ext uri="{FF2B5EF4-FFF2-40B4-BE49-F238E27FC236}">
                <a16:creationId xmlns:a16="http://schemas.microsoft.com/office/drawing/2014/main" id="{0A67A364-541B-263E-3224-825424226D3F}"/>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Presentation Title</a:t>
            </a:r>
          </a:p>
        </p:txBody>
      </p:sp>
      <p:sp>
        <p:nvSpPr>
          <p:cNvPr id="6" name="Slide Number Placeholder 5">
            <a:extLst>
              <a:ext uri="{FF2B5EF4-FFF2-40B4-BE49-F238E27FC236}">
                <a16:creationId xmlns:a16="http://schemas.microsoft.com/office/drawing/2014/main" id="{0B692AB7-1D1C-62C1-3DA2-278350BCFC17}"/>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4</a:t>
            </a:fld>
            <a:endParaRPr lang="en-US"/>
          </a:p>
        </p:txBody>
      </p:sp>
    </p:spTree>
    <p:extLst>
      <p:ext uri="{BB962C8B-B14F-4D97-AF65-F5344CB8AC3E}">
        <p14:creationId xmlns:p14="http://schemas.microsoft.com/office/powerpoint/2010/main" val="4837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F4ED-5683-FF98-6F28-EAF46B92B297}"/>
              </a:ext>
            </a:extLst>
          </p:cNvPr>
          <p:cNvSpPr>
            <a:spLocks noGrp="1"/>
          </p:cNvSpPr>
          <p:nvPr>
            <p:ph type="title"/>
          </p:nvPr>
        </p:nvSpPr>
        <p:spPr/>
        <p:txBody>
          <a:bodyPr/>
          <a:lstStyle/>
          <a:p>
            <a:r>
              <a:rPr lang="en-GB" dirty="0"/>
              <a:t>There will also be staff and children from our other partner schools.</a:t>
            </a:r>
          </a:p>
        </p:txBody>
      </p:sp>
      <p:sp>
        <p:nvSpPr>
          <p:cNvPr id="3" name="Content Placeholder 2">
            <a:extLst>
              <a:ext uri="{FF2B5EF4-FFF2-40B4-BE49-F238E27FC236}">
                <a16:creationId xmlns:a16="http://schemas.microsoft.com/office/drawing/2014/main" id="{A8C2CCEC-2CD7-E882-4CC1-77AC0219A351}"/>
              </a:ext>
            </a:extLst>
          </p:cNvPr>
          <p:cNvSpPr>
            <a:spLocks noGrp="1"/>
          </p:cNvSpPr>
          <p:nvPr>
            <p:ph sz="half" idx="1"/>
          </p:nvPr>
        </p:nvSpPr>
        <p:spPr/>
        <p:txBody>
          <a:bodyPr/>
          <a:lstStyle/>
          <a:p>
            <a:r>
              <a:rPr lang="en-GB" dirty="0"/>
              <a:t>Escola Els Pins, Spain</a:t>
            </a:r>
          </a:p>
          <a:p>
            <a:r>
              <a:rPr lang="en-GB" dirty="0" err="1"/>
              <a:t>Istituto</a:t>
            </a:r>
            <a:r>
              <a:rPr lang="en-GB" dirty="0"/>
              <a:t> </a:t>
            </a:r>
            <a:r>
              <a:rPr lang="en-GB" dirty="0" err="1"/>
              <a:t>Comprensivo</a:t>
            </a:r>
            <a:r>
              <a:rPr lang="en-GB" dirty="0"/>
              <a:t> </a:t>
            </a:r>
            <a:r>
              <a:rPr lang="en-GB" dirty="0" err="1"/>
              <a:t>Pascoli</a:t>
            </a:r>
            <a:r>
              <a:rPr lang="en-GB" dirty="0"/>
              <a:t> </a:t>
            </a:r>
            <a:r>
              <a:rPr lang="en-GB" dirty="0" err="1"/>
              <a:t>Forgione</a:t>
            </a:r>
            <a:r>
              <a:rPr lang="en-GB" dirty="0"/>
              <a:t>, Italy</a:t>
            </a:r>
          </a:p>
          <a:p>
            <a:r>
              <a:rPr lang="en-GB" dirty="0"/>
              <a:t>Third Primary School of Rhodes, Greece</a:t>
            </a:r>
          </a:p>
          <a:p>
            <a:r>
              <a:rPr lang="en-GB" dirty="0" err="1"/>
              <a:t>Kutlukent</a:t>
            </a:r>
            <a:r>
              <a:rPr lang="en-GB" dirty="0"/>
              <a:t> 80 </a:t>
            </a:r>
            <a:r>
              <a:rPr lang="en-GB" dirty="0" err="1"/>
              <a:t>Yil</a:t>
            </a:r>
            <a:r>
              <a:rPr lang="en-GB" dirty="0"/>
              <a:t> </a:t>
            </a:r>
            <a:r>
              <a:rPr lang="en-GB" dirty="0" err="1"/>
              <a:t>ilkokulu</a:t>
            </a:r>
            <a:r>
              <a:rPr lang="en-GB" dirty="0"/>
              <a:t>, Turkey</a:t>
            </a:r>
          </a:p>
        </p:txBody>
      </p:sp>
      <p:sp>
        <p:nvSpPr>
          <p:cNvPr id="4" name="Content Placeholder 3">
            <a:extLst>
              <a:ext uri="{FF2B5EF4-FFF2-40B4-BE49-F238E27FC236}">
                <a16:creationId xmlns:a16="http://schemas.microsoft.com/office/drawing/2014/main" id="{1ACE4836-4F5A-CAF4-BAA2-27A49F0BE7EF}"/>
              </a:ext>
            </a:extLst>
          </p:cNvPr>
          <p:cNvSpPr>
            <a:spLocks noGrp="1"/>
          </p:cNvSpPr>
          <p:nvPr>
            <p:ph sz="half" idx="2"/>
          </p:nvPr>
        </p:nvSpPr>
        <p:spPr/>
        <p:txBody>
          <a:bodyPr/>
          <a:lstStyle/>
          <a:p>
            <a:r>
              <a:rPr lang="en-GB" dirty="0"/>
              <a:t>We have some joint aims with the other schools.</a:t>
            </a:r>
          </a:p>
        </p:txBody>
      </p:sp>
      <p:sp>
        <p:nvSpPr>
          <p:cNvPr id="5" name="Date Placeholder 4">
            <a:extLst>
              <a:ext uri="{FF2B5EF4-FFF2-40B4-BE49-F238E27FC236}">
                <a16:creationId xmlns:a16="http://schemas.microsoft.com/office/drawing/2014/main" id="{7CA08ADF-7A76-D3FA-4677-B1892534C0A4}"/>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044F5FD8-D2CE-DDFA-17CF-700A7131C7A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7AEF6B3-27A8-30A3-975E-8424C45B79A1}"/>
              </a:ext>
            </a:extLst>
          </p:cNvPr>
          <p:cNvSpPr>
            <a:spLocks noGrp="1"/>
          </p:cNvSpPr>
          <p:nvPr>
            <p:ph type="sldNum" sz="quarter" idx="12"/>
          </p:nvPr>
        </p:nvSpPr>
        <p:spPr/>
        <p:txBody>
          <a:bodyPr/>
          <a:lstStyle/>
          <a:p>
            <a:fld id="{B9713C8C-8E70-45D5-AE59-23E60168254E}" type="slidenum">
              <a:rPr lang="en-US" smtClean="0"/>
              <a:t>5</a:t>
            </a:fld>
            <a:endParaRPr lang="en-US" dirty="0"/>
          </a:p>
        </p:txBody>
      </p:sp>
    </p:spTree>
    <p:extLst>
      <p:ext uri="{BB962C8B-B14F-4D97-AF65-F5344CB8AC3E}">
        <p14:creationId xmlns:p14="http://schemas.microsoft.com/office/powerpoint/2010/main" val="1779900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5F97938-7C37-B7F2-2F7D-2663D3C408F1}"/>
              </a:ext>
            </a:extLst>
          </p:cNvPr>
          <p:cNvPicPr>
            <a:picLocks noGrp="1" noChangeAspect="1"/>
          </p:cNvPicPr>
          <p:nvPr>
            <p:ph sz="half" idx="1"/>
          </p:nvPr>
        </p:nvPicPr>
        <p:blipFill>
          <a:blip r:embed="rId2"/>
          <a:stretch>
            <a:fillRect/>
          </a:stretch>
        </p:blipFill>
        <p:spPr>
          <a:xfrm>
            <a:off x="838200" y="2114550"/>
            <a:ext cx="2981325" cy="1830388"/>
          </a:xfrm>
        </p:spPr>
      </p:pic>
      <p:pic>
        <p:nvPicPr>
          <p:cNvPr id="17" name="Picture 16">
            <a:extLst>
              <a:ext uri="{FF2B5EF4-FFF2-40B4-BE49-F238E27FC236}">
                <a16:creationId xmlns:a16="http://schemas.microsoft.com/office/drawing/2014/main" id="{59911620-7E8E-F54A-5DDA-6FB6ADD58795}"/>
              </a:ext>
            </a:extLst>
          </p:cNvPr>
          <p:cNvPicPr>
            <a:picLocks noChangeAspect="1"/>
          </p:cNvPicPr>
          <p:nvPr/>
        </p:nvPicPr>
        <p:blipFill>
          <a:blip r:embed="rId3"/>
          <a:stretch>
            <a:fillRect/>
          </a:stretch>
        </p:blipFill>
        <p:spPr>
          <a:xfrm>
            <a:off x="3890963" y="2114550"/>
            <a:ext cx="7462838" cy="1830388"/>
          </a:xfrm>
          <a:prstGeom prst="rect">
            <a:avLst/>
          </a:prstGeom>
        </p:spPr>
      </p:pic>
      <p:pic>
        <p:nvPicPr>
          <p:cNvPr id="15" name="Picture 14">
            <a:extLst>
              <a:ext uri="{FF2B5EF4-FFF2-40B4-BE49-F238E27FC236}">
                <a16:creationId xmlns:a16="http://schemas.microsoft.com/office/drawing/2014/main" id="{39C3A134-7EE1-0796-8FB4-E16A928C85D9}"/>
              </a:ext>
            </a:extLst>
          </p:cNvPr>
          <p:cNvPicPr>
            <a:picLocks noChangeAspect="1"/>
          </p:cNvPicPr>
          <p:nvPr/>
        </p:nvPicPr>
        <p:blipFill>
          <a:blip r:embed="rId4"/>
          <a:stretch>
            <a:fillRect/>
          </a:stretch>
        </p:blipFill>
        <p:spPr>
          <a:xfrm>
            <a:off x="838200" y="4017963"/>
            <a:ext cx="3252788" cy="2049463"/>
          </a:xfrm>
          <a:prstGeom prst="rect">
            <a:avLst/>
          </a:prstGeom>
        </p:spPr>
      </p:pic>
      <p:pic>
        <p:nvPicPr>
          <p:cNvPr id="11" name="Content Placeholder 10">
            <a:extLst>
              <a:ext uri="{FF2B5EF4-FFF2-40B4-BE49-F238E27FC236}">
                <a16:creationId xmlns:a16="http://schemas.microsoft.com/office/drawing/2014/main" id="{F2A5ED43-C779-0E86-8171-CE3946182C76}"/>
              </a:ext>
            </a:extLst>
          </p:cNvPr>
          <p:cNvPicPr>
            <a:picLocks noGrp="1" noChangeAspect="1"/>
          </p:cNvPicPr>
          <p:nvPr>
            <p:ph sz="half" idx="4294967295"/>
          </p:nvPr>
        </p:nvPicPr>
        <p:blipFill>
          <a:blip r:embed="rId5"/>
          <a:stretch>
            <a:fillRect/>
          </a:stretch>
        </p:blipFill>
        <p:spPr>
          <a:xfrm>
            <a:off x="4160838" y="4017963"/>
            <a:ext cx="4743450" cy="2049463"/>
          </a:xfrm>
        </p:spPr>
      </p:pic>
      <p:pic>
        <p:nvPicPr>
          <p:cNvPr id="13" name="Picture 12">
            <a:extLst>
              <a:ext uri="{FF2B5EF4-FFF2-40B4-BE49-F238E27FC236}">
                <a16:creationId xmlns:a16="http://schemas.microsoft.com/office/drawing/2014/main" id="{A7B8505A-243C-44EF-A687-112CBA971664}"/>
              </a:ext>
            </a:extLst>
          </p:cNvPr>
          <p:cNvPicPr>
            <a:picLocks noChangeAspect="1"/>
          </p:cNvPicPr>
          <p:nvPr/>
        </p:nvPicPr>
        <p:blipFill>
          <a:blip r:embed="rId6"/>
          <a:stretch>
            <a:fillRect/>
          </a:stretch>
        </p:blipFill>
        <p:spPr>
          <a:xfrm>
            <a:off x="8975725" y="4017963"/>
            <a:ext cx="2376488" cy="2049463"/>
          </a:xfrm>
          <a:prstGeom prst="rect">
            <a:avLst/>
          </a:prstGeom>
        </p:spPr>
      </p:pic>
      <p:sp>
        <p:nvSpPr>
          <p:cNvPr id="2" name="Title 1">
            <a:extLst>
              <a:ext uri="{FF2B5EF4-FFF2-40B4-BE49-F238E27FC236}">
                <a16:creationId xmlns:a16="http://schemas.microsoft.com/office/drawing/2014/main" id="{ECAD4FB9-7F2D-3A36-453A-2E8CE63ACAD6}"/>
              </a:ext>
            </a:extLst>
          </p:cNvPr>
          <p:cNvSpPr>
            <a:spLocks noGrp="1"/>
          </p:cNvSpPr>
          <p:nvPr>
            <p:ph type="title"/>
          </p:nvPr>
        </p:nvSpPr>
        <p:spPr>
          <a:xfrm>
            <a:off x="838200" y="365125"/>
            <a:ext cx="10515600" cy="1325563"/>
          </a:xfrm>
        </p:spPr>
        <p:txBody>
          <a:bodyPr anchor="ctr">
            <a:normAutofit/>
          </a:bodyPr>
          <a:lstStyle/>
          <a:p>
            <a:r>
              <a:rPr lang="en-GB" dirty="0"/>
              <a:t>Varna </a:t>
            </a:r>
          </a:p>
        </p:txBody>
      </p:sp>
      <p:sp>
        <p:nvSpPr>
          <p:cNvPr id="5" name="Date Placeholder 4">
            <a:extLst>
              <a:ext uri="{FF2B5EF4-FFF2-40B4-BE49-F238E27FC236}">
                <a16:creationId xmlns:a16="http://schemas.microsoft.com/office/drawing/2014/main" id="{D0961CD3-9E88-9F11-376A-D1B38CE0F58B}"/>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9/3/20XX</a:t>
            </a:r>
          </a:p>
        </p:txBody>
      </p:sp>
      <p:sp>
        <p:nvSpPr>
          <p:cNvPr id="6" name="Footer Placeholder 5">
            <a:extLst>
              <a:ext uri="{FF2B5EF4-FFF2-40B4-BE49-F238E27FC236}">
                <a16:creationId xmlns:a16="http://schemas.microsoft.com/office/drawing/2014/main" id="{3FF04500-7495-E29B-3F8C-526FB750E933}"/>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US"/>
              <a:t>Presentation Title</a:t>
            </a:r>
          </a:p>
        </p:txBody>
      </p:sp>
      <p:sp>
        <p:nvSpPr>
          <p:cNvPr id="7" name="Slide Number Placeholder 6">
            <a:extLst>
              <a:ext uri="{FF2B5EF4-FFF2-40B4-BE49-F238E27FC236}">
                <a16:creationId xmlns:a16="http://schemas.microsoft.com/office/drawing/2014/main" id="{A34ECF7B-1259-5659-AE13-BFBE3EB9500E}"/>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B9713C8C-8E70-45D5-AE59-23E60168254E}" type="slidenum">
              <a:rPr lang="en-US" smtClean="0"/>
              <a:pPr>
                <a:spcAft>
                  <a:spcPts val="600"/>
                </a:spcAft>
              </a:pPr>
              <a:t>6</a:t>
            </a:fld>
            <a:endParaRPr lang="en-US"/>
          </a:p>
        </p:txBody>
      </p:sp>
    </p:spTree>
    <p:extLst>
      <p:ext uri="{BB962C8B-B14F-4D97-AF65-F5344CB8AC3E}">
        <p14:creationId xmlns:p14="http://schemas.microsoft.com/office/powerpoint/2010/main" val="181800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19D846F-895D-E67B-3970-90BA83F1351D}"/>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BC5611F7-EAD5-3357-EA49-A576836514F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81645CE4-AFC1-868B-0B70-78C0DEF70CFB}"/>
              </a:ext>
            </a:extLst>
          </p:cNvPr>
          <p:cNvSpPr>
            <a:spLocks noGrp="1"/>
          </p:cNvSpPr>
          <p:nvPr>
            <p:ph type="sldNum" sz="quarter" idx="12"/>
          </p:nvPr>
        </p:nvSpPr>
        <p:spPr/>
        <p:txBody>
          <a:bodyPr/>
          <a:lstStyle/>
          <a:p>
            <a:fld id="{B9713C8C-8E70-45D5-AE59-23E60168254E}" type="slidenum">
              <a:rPr lang="en-US" smtClean="0"/>
              <a:t>7</a:t>
            </a:fld>
            <a:endParaRPr lang="en-US" dirty="0"/>
          </a:p>
        </p:txBody>
      </p:sp>
      <p:pic>
        <p:nvPicPr>
          <p:cNvPr id="9" name="Picture 8">
            <a:extLst>
              <a:ext uri="{FF2B5EF4-FFF2-40B4-BE49-F238E27FC236}">
                <a16:creationId xmlns:a16="http://schemas.microsoft.com/office/drawing/2014/main" id="{4EB56D5B-455D-8443-8A86-481AAE5D8160}"/>
              </a:ext>
            </a:extLst>
          </p:cNvPr>
          <p:cNvPicPr>
            <a:picLocks noChangeAspect="1"/>
          </p:cNvPicPr>
          <p:nvPr/>
        </p:nvPicPr>
        <p:blipFill>
          <a:blip r:embed="rId2"/>
          <a:stretch>
            <a:fillRect/>
          </a:stretch>
        </p:blipFill>
        <p:spPr>
          <a:xfrm>
            <a:off x="1146381" y="167357"/>
            <a:ext cx="9899238" cy="6523285"/>
          </a:xfrm>
          <a:prstGeom prst="rect">
            <a:avLst/>
          </a:prstGeom>
        </p:spPr>
      </p:pic>
    </p:spTree>
    <p:extLst>
      <p:ext uri="{BB962C8B-B14F-4D97-AF65-F5344CB8AC3E}">
        <p14:creationId xmlns:p14="http://schemas.microsoft.com/office/powerpoint/2010/main" val="323760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D18D2-24DA-AEB0-D1A5-000952A5D44A}"/>
              </a:ext>
            </a:extLst>
          </p:cNvPr>
          <p:cNvSpPr>
            <a:spLocks noGrp="1"/>
          </p:cNvSpPr>
          <p:nvPr>
            <p:ph type="title"/>
          </p:nvPr>
        </p:nvSpPr>
        <p:spPr/>
        <p:txBody>
          <a:bodyPr/>
          <a:lstStyle/>
          <a:p>
            <a:r>
              <a:rPr lang="en-GB" dirty="0"/>
              <a:t>Facts about Bulgaria </a:t>
            </a:r>
          </a:p>
        </p:txBody>
      </p:sp>
      <p:pic>
        <p:nvPicPr>
          <p:cNvPr id="11" name="Content Placeholder 10">
            <a:extLst>
              <a:ext uri="{FF2B5EF4-FFF2-40B4-BE49-F238E27FC236}">
                <a16:creationId xmlns:a16="http://schemas.microsoft.com/office/drawing/2014/main" id="{8FD5D364-3DE5-AC57-2F18-CB6A5618EFC7}"/>
              </a:ext>
            </a:extLst>
          </p:cNvPr>
          <p:cNvPicPr>
            <a:picLocks noGrp="1" noChangeAspect="1"/>
          </p:cNvPicPr>
          <p:nvPr>
            <p:ph sz="half" idx="1"/>
          </p:nvPr>
        </p:nvPicPr>
        <p:blipFill>
          <a:blip r:embed="rId2"/>
          <a:stretch>
            <a:fillRect/>
          </a:stretch>
        </p:blipFill>
        <p:spPr>
          <a:xfrm>
            <a:off x="782939" y="2463872"/>
            <a:ext cx="1836579" cy="541067"/>
          </a:xfrm>
        </p:spPr>
      </p:pic>
      <p:pic>
        <p:nvPicPr>
          <p:cNvPr id="15" name="Content Placeholder 14">
            <a:extLst>
              <a:ext uri="{FF2B5EF4-FFF2-40B4-BE49-F238E27FC236}">
                <a16:creationId xmlns:a16="http://schemas.microsoft.com/office/drawing/2014/main" id="{FDB64EBF-7C7B-E4B5-1B80-23EF7D580492}"/>
              </a:ext>
            </a:extLst>
          </p:cNvPr>
          <p:cNvPicPr>
            <a:picLocks noGrp="1" noChangeAspect="1"/>
          </p:cNvPicPr>
          <p:nvPr>
            <p:ph sz="half" idx="2"/>
          </p:nvPr>
        </p:nvPicPr>
        <p:blipFill>
          <a:blip r:embed="rId3"/>
          <a:stretch>
            <a:fillRect/>
          </a:stretch>
        </p:blipFill>
        <p:spPr>
          <a:xfrm>
            <a:off x="632204" y="1431290"/>
            <a:ext cx="2842506" cy="883997"/>
          </a:xfrm>
        </p:spPr>
      </p:pic>
      <p:sp>
        <p:nvSpPr>
          <p:cNvPr id="5" name="Date Placeholder 4">
            <a:extLst>
              <a:ext uri="{FF2B5EF4-FFF2-40B4-BE49-F238E27FC236}">
                <a16:creationId xmlns:a16="http://schemas.microsoft.com/office/drawing/2014/main" id="{B2753183-7BF6-3265-EA52-E9D7B7D174D3}"/>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26D59544-AA17-15CB-E575-2BC926FF08AD}"/>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8C20D234-B1E7-A6BC-2BBF-7FF534A788E2}"/>
              </a:ext>
            </a:extLst>
          </p:cNvPr>
          <p:cNvSpPr>
            <a:spLocks noGrp="1"/>
          </p:cNvSpPr>
          <p:nvPr>
            <p:ph type="sldNum" sz="quarter" idx="12"/>
          </p:nvPr>
        </p:nvSpPr>
        <p:spPr/>
        <p:txBody>
          <a:bodyPr/>
          <a:lstStyle/>
          <a:p>
            <a:fld id="{B9713C8C-8E70-45D5-AE59-23E60168254E}" type="slidenum">
              <a:rPr lang="en-US" smtClean="0"/>
              <a:t>8</a:t>
            </a:fld>
            <a:endParaRPr lang="en-US" dirty="0"/>
          </a:p>
        </p:txBody>
      </p:sp>
      <p:pic>
        <p:nvPicPr>
          <p:cNvPr id="13" name="Picture 12">
            <a:extLst>
              <a:ext uri="{FF2B5EF4-FFF2-40B4-BE49-F238E27FC236}">
                <a16:creationId xmlns:a16="http://schemas.microsoft.com/office/drawing/2014/main" id="{4945E59B-7B74-053F-8A65-44C1B4294963}"/>
              </a:ext>
            </a:extLst>
          </p:cNvPr>
          <p:cNvPicPr>
            <a:picLocks noChangeAspect="1"/>
          </p:cNvPicPr>
          <p:nvPr/>
        </p:nvPicPr>
        <p:blipFill>
          <a:blip r:embed="rId4"/>
          <a:stretch>
            <a:fillRect/>
          </a:stretch>
        </p:blipFill>
        <p:spPr>
          <a:xfrm>
            <a:off x="632204" y="3235325"/>
            <a:ext cx="5355177" cy="3438660"/>
          </a:xfrm>
          <a:prstGeom prst="rect">
            <a:avLst/>
          </a:prstGeom>
        </p:spPr>
      </p:pic>
      <p:pic>
        <p:nvPicPr>
          <p:cNvPr id="17" name="Picture 16">
            <a:extLst>
              <a:ext uri="{FF2B5EF4-FFF2-40B4-BE49-F238E27FC236}">
                <a16:creationId xmlns:a16="http://schemas.microsoft.com/office/drawing/2014/main" id="{3E7AF5A2-D961-8B3E-C2AF-D036DE6B26CA}"/>
              </a:ext>
            </a:extLst>
          </p:cNvPr>
          <p:cNvPicPr>
            <a:picLocks noChangeAspect="1"/>
          </p:cNvPicPr>
          <p:nvPr/>
        </p:nvPicPr>
        <p:blipFill>
          <a:blip r:embed="rId5"/>
          <a:stretch>
            <a:fillRect/>
          </a:stretch>
        </p:blipFill>
        <p:spPr>
          <a:xfrm>
            <a:off x="5687290" y="1739910"/>
            <a:ext cx="6401355" cy="1447925"/>
          </a:xfrm>
          <a:prstGeom prst="rect">
            <a:avLst/>
          </a:prstGeom>
        </p:spPr>
      </p:pic>
      <p:pic>
        <p:nvPicPr>
          <p:cNvPr id="19" name="Picture 18">
            <a:extLst>
              <a:ext uri="{FF2B5EF4-FFF2-40B4-BE49-F238E27FC236}">
                <a16:creationId xmlns:a16="http://schemas.microsoft.com/office/drawing/2014/main" id="{6942D6AD-B15A-3A88-78E3-5B73F28532BE}"/>
              </a:ext>
            </a:extLst>
          </p:cNvPr>
          <p:cNvPicPr>
            <a:picLocks noChangeAspect="1"/>
          </p:cNvPicPr>
          <p:nvPr/>
        </p:nvPicPr>
        <p:blipFill rotWithShape="1">
          <a:blip r:embed="rId6"/>
          <a:srcRect t="5287"/>
          <a:stretch/>
        </p:blipFill>
        <p:spPr>
          <a:xfrm>
            <a:off x="7093851" y="3533775"/>
            <a:ext cx="4259949" cy="3009787"/>
          </a:xfrm>
          <a:prstGeom prst="rect">
            <a:avLst/>
          </a:prstGeom>
        </p:spPr>
      </p:pic>
      <p:pic>
        <p:nvPicPr>
          <p:cNvPr id="21" name="Picture 20">
            <a:extLst>
              <a:ext uri="{FF2B5EF4-FFF2-40B4-BE49-F238E27FC236}">
                <a16:creationId xmlns:a16="http://schemas.microsoft.com/office/drawing/2014/main" id="{8A9A4E38-75C0-AF0B-36A2-526377BC67EE}"/>
              </a:ext>
            </a:extLst>
          </p:cNvPr>
          <p:cNvPicPr>
            <a:picLocks noChangeAspect="1"/>
          </p:cNvPicPr>
          <p:nvPr/>
        </p:nvPicPr>
        <p:blipFill>
          <a:blip r:embed="rId7"/>
          <a:stretch>
            <a:fillRect/>
          </a:stretch>
        </p:blipFill>
        <p:spPr>
          <a:xfrm>
            <a:off x="7813736" y="136525"/>
            <a:ext cx="2461473" cy="1638442"/>
          </a:xfrm>
          <a:prstGeom prst="rect">
            <a:avLst/>
          </a:prstGeom>
        </p:spPr>
      </p:pic>
    </p:spTree>
    <p:extLst>
      <p:ext uri="{BB962C8B-B14F-4D97-AF65-F5344CB8AC3E}">
        <p14:creationId xmlns:p14="http://schemas.microsoft.com/office/powerpoint/2010/main" val="3721685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5A04-ABED-7D24-9FD1-48B3A960108A}"/>
              </a:ext>
            </a:extLst>
          </p:cNvPr>
          <p:cNvSpPr>
            <a:spLocks noGrp="1"/>
          </p:cNvSpPr>
          <p:nvPr>
            <p:ph type="title"/>
          </p:nvPr>
        </p:nvSpPr>
        <p:spPr>
          <a:xfrm>
            <a:off x="838200" y="214605"/>
            <a:ext cx="10515600" cy="1476084"/>
          </a:xfrm>
        </p:spPr>
        <p:txBody>
          <a:bodyPr>
            <a:normAutofit fontScale="90000"/>
          </a:bodyPr>
          <a:lstStyle/>
          <a:p>
            <a:r>
              <a:rPr lang="en-GB" b="0" i="0" dirty="0">
                <a:solidFill>
                  <a:srgbClr val="3A3A3A"/>
                </a:solidFill>
                <a:effectLst/>
                <a:latin typeface="-apple-system"/>
              </a:rPr>
              <a:t>Bulgaria has hot summers and long, cold winters. From December to mid-March, the country gets a lot of snow, especially high in the </a:t>
            </a:r>
            <a:r>
              <a:rPr lang="en-GB" b="0" i="0" u="none" strike="noStrike" dirty="0">
                <a:solidFill>
                  <a:srgbClr val="004BCE"/>
                </a:solidFill>
                <a:effectLst/>
                <a:latin typeface="-apple-system"/>
                <a:hlinkClick r:id="rId2"/>
              </a:rPr>
              <a:t>mountains</a:t>
            </a:r>
            <a:r>
              <a:rPr lang="en-GB" b="0" i="0" dirty="0">
                <a:solidFill>
                  <a:srgbClr val="3A3A3A"/>
                </a:solidFill>
                <a:effectLst/>
                <a:latin typeface="-apple-system"/>
              </a:rPr>
              <a:t>.</a:t>
            </a:r>
            <a:endParaRPr lang="en-GB" dirty="0"/>
          </a:p>
        </p:txBody>
      </p:sp>
      <p:sp>
        <p:nvSpPr>
          <p:cNvPr id="3" name="Content Placeholder 2">
            <a:extLst>
              <a:ext uri="{FF2B5EF4-FFF2-40B4-BE49-F238E27FC236}">
                <a16:creationId xmlns:a16="http://schemas.microsoft.com/office/drawing/2014/main" id="{CC059583-7159-DE6E-939E-BE9B95A0B353}"/>
              </a:ext>
            </a:extLst>
          </p:cNvPr>
          <p:cNvSpPr>
            <a:spLocks noGrp="1"/>
          </p:cNvSpPr>
          <p:nvPr>
            <p:ph sz="half" idx="1"/>
          </p:nvPr>
        </p:nvSpPr>
        <p:spPr/>
        <p:txBody>
          <a:bodyPr>
            <a:normAutofit fontScale="92500" lnSpcReduction="20000"/>
          </a:bodyPr>
          <a:lstStyle/>
          <a:p>
            <a:r>
              <a:rPr lang="en-GB" dirty="0"/>
              <a:t>It has very diverse terrain for its size.</a:t>
            </a:r>
          </a:p>
          <a:p>
            <a:endParaRPr lang="en-GB" dirty="0"/>
          </a:p>
          <a:p>
            <a:r>
              <a:rPr lang="en-GB" dirty="0"/>
              <a:t>The Balkan Mountains pass through the centre of the country, while the Rhodope Mountains are located along the southern border with Greece.</a:t>
            </a:r>
          </a:p>
        </p:txBody>
      </p:sp>
      <p:sp>
        <p:nvSpPr>
          <p:cNvPr id="4" name="Content Placeholder 3">
            <a:extLst>
              <a:ext uri="{FF2B5EF4-FFF2-40B4-BE49-F238E27FC236}">
                <a16:creationId xmlns:a16="http://schemas.microsoft.com/office/drawing/2014/main" id="{F605E8BB-CAAC-9E65-74B5-ABBE9479F59B}"/>
              </a:ext>
            </a:extLst>
          </p:cNvPr>
          <p:cNvSpPr>
            <a:spLocks noGrp="1"/>
          </p:cNvSpPr>
          <p:nvPr>
            <p:ph sz="half" idx="2"/>
          </p:nvPr>
        </p:nvSpPr>
        <p:spPr>
          <a:xfrm>
            <a:off x="5684520" y="1805137"/>
            <a:ext cx="5669280" cy="4160520"/>
          </a:xfrm>
        </p:spPr>
        <p:txBody>
          <a:bodyPr>
            <a:normAutofit fontScale="92500" lnSpcReduction="20000"/>
          </a:bodyPr>
          <a:lstStyle/>
          <a:p>
            <a:r>
              <a:rPr lang="en-GB" dirty="0"/>
              <a:t>North of the Balkan Mountains, you’ll find the </a:t>
            </a:r>
            <a:r>
              <a:rPr lang="en-GB" dirty="0" err="1"/>
              <a:t>Danubian</a:t>
            </a:r>
            <a:r>
              <a:rPr lang="en-GB" dirty="0"/>
              <a:t> Plain, which leads down to the legendary Danube River, which forms the country’s northern border with Romania.</a:t>
            </a:r>
          </a:p>
          <a:p>
            <a:endParaRPr lang="en-GB" dirty="0"/>
          </a:p>
          <a:p>
            <a:r>
              <a:rPr lang="en-GB" dirty="0"/>
              <a:t>The lowlands of </a:t>
            </a:r>
            <a:r>
              <a:rPr lang="en-GB" dirty="0" err="1"/>
              <a:t>southeastern</a:t>
            </a:r>
            <a:r>
              <a:rPr lang="en-GB" dirty="0"/>
              <a:t> Bulgaria, called the Maritsa Basin, are drained by several small rivers that lead to the Black Sea.</a:t>
            </a:r>
          </a:p>
        </p:txBody>
      </p:sp>
      <p:sp>
        <p:nvSpPr>
          <p:cNvPr id="5" name="Date Placeholder 4">
            <a:extLst>
              <a:ext uri="{FF2B5EF4-FFF2-40B4-BE49-F238E27FC236}">
                <a16:creationId xmlns:a16="http://schemas.microsoft.com/office/drawing/2014/main" id="{3ECCC02A-C079-9A45-E230-5291DB80B1B3}"/>
              </a:ext>
            </a:extLst>
          </p:cNvPr>
          <p:cNvSpPr>
            <a:spLocks noGrp="1"/>
          </p:cNvSpPr>
          <p:nvPr>
            <p:ph type="dt" sz="half" idx="10"/>
          </p:nvPr>
        </p:nvSpPr>
        <p:spPr/>
        <p:txBody>
          <a:bodyPr/>
          <a:lstStyle/>
          <a:p>
            <a:r>
              <a:rPr lang="en-US"/>
              <a:t>9/3/20XX</a:t>
            </a:r>
            <a:endParaRPr lang="en-US" dirty="0"/>
          </a:p>
        </p:txBody>
      </p:sp>
      <p:sp>
        <p:nvSpPr>
          <p:cNvPr id="6" name="Footer Placeholder 5">
            <a:extLst>
              <a:ext uri="{FF2B5EF4-FFF2-40B4-BE49-F238E27FC236}">
                <a16:creationId xmlns:a16="http://schemas.microsoft.com/office/drawing/2014/main" id="{72C7C03E-9C9C-7042-01C9-F0B4D88E72E9}"/>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F8EA308F-046D-BB9F-97B0-AE170E288612}"/>
              </a:ext>
            </a:extLst>
          </p:cNvPr>
          <p:cNvSpPr>
            <a:spLocks noGrp="1"/>
          </p:cNvSpPr>
          <p:nvPr>
            <p:ph type="sldNum" sz="quarter" idx="12"/>
          </p:nvPr>
        </p:nvSpPr>
        <p:spPr/>
        <p:txBody>
          <a:bodyPr/>
          <a:lstStyle/>
          <a:p>
            <a:fld id="{B9713C8C-8E70-45D5-AE59-23E60168254E}" type="slidenum">
              <a:rPr lang="en-US" smtClean="0"/>
              <a:t>9</a:t>
            </a:fld>
            <a:endParaRPr lang="en-US" dirty="0"/>
          </a:p>
        </p:txBody>
      </p:sp>
      <p:pic>
        <p:nvPicPr>
          <p:cNvPr id="9" name="Picture 8">
            <a:extLst>
              <a:ext uri="{FF2B5EF4-FFF2-40B4-BE49-F238E27FC236}">
                <a16:creationId xmlns:a16="http://schemas.microsoft.com/office/drawing/2014/main" id="{7E9F5FE3-1326-86C9-C738-257123FE57D2}"/>
              </a:ext>
            </a:extLst>
          </p:cNvPr>
          <p:cNvPicPr>
            <a:picLocks noChangeAspect="1"/>
          </p:cNvPicPr>
          <p:nvPr/>
        </p:nvPicPr>
        <p:blipFill>
          <a:blip r:embed="rId3"/>
          <a:stretch>
            <a:fillRect/>
          </a:stretch>
        </p:blipFill>
        <p:spPr>
          <a:xfrm>
            <a:off x="1177128" y="5238904"/>
            <a:ext cx="3741744" cy="922100"/>
          </a:xfrm>
          <a:prstGeom prst="rect">
            <a:avLst/>
          </a:prstGeom>
        </p:spPr>
      </p:pic>
    </p:spTree>
    <p:extLst>
      <p:ext uri="{BB962C8B-B14F-4D97-AF65-F5344CB8AC3E}">
        <p14:creationId xmlns:p14="http://schemas.microsoft.com/office/powerpoint/2010/main" val="2586463268"/>
      </p:ext>
    </p:extLst>
  </p:cSld>
  <p:clrMapOvr>
    <a:masterClrMapping/>
  </p:clrMapOvr>
</p:sld>
</file>

<file path=ppt/theme/theme1.xml><?xml version="1.0" encoding="utf-8"?>
<a:theme xmlns:a="http://schemas.openxmlformats.org/drawingml/2006/main" name="Brush">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CC198-DBFA-46B2-A241-8E3888E6367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0DCE9DA-F7FD-45FA-83B7-D9813A44258A}">
  <ds:schemaRefs>
    <ds:schemaRef ds:uri="http://schemas.microsoft.com/sharepoint/v3/contenttype/forms"/>
  </ds:schemaRefs>
</ds:datastoreItem>
</file>

<file path=customXml/itemProps3.xml><?xml version="1.0" encoding="utf-8"?>
<ds:datastoreItem xmlns:ds="http://schemas.openxmlformats.org/officeDocument/2006/customXml" ds:itemID="{897C4F4F-E645-4C6F-B0C3-39923BA082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{69FC8C15-24EF-4C39-A589-248DC70CBDD5}tf89080264_win32</Template>
  <TotalTime>152</TotalTime>
  <Words>1383</Words>
  <Application>Microsoft Office PowerPoint</Application>
  <PresentationFormat>Widescreen</PresentationFormat>
  <Paragraphs>122</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Abadi</vt:lpstr>
      <vt:lpstr>-apple-system</vt:lpstr>
      <vt:lpstr>Arial</vt:lpstr>
      <vt:lpstr>Arial</vt:lpstr>
      <vt:lpstr>Calibri</vt:lpstr>
      <vt:lpstr>Century Gothic</vt:lpstr>
      <vt:lpstr>Elephant</vt:lpstr>
      <vt:lpstr>Brush</vt:lpstr>
      <vt:lpstr>Bulgaria Trip  15th – 22 nd October 2022</vt:lpstr>
      <vt:lpstr>All about Bulgaria  </vt:lpstr>
      <vt:lpstr>Bulgaria is located in southeastern Europe. Bulgaria is bordered by the Black Sea to the east, Serbia and the Republic of North Macedonia to the west, Greece and Turkey to the south, and Romania to the north.</vt:lpstr>
      <vt:lpstr>Our Partner School </vt:lpstr>
      <vt:lpstr>There will also be staff and children from our other partner schools.</vt:lpstr>
      <vt:lpstr>Varna </vt:lpstr>
      <vt:lpstr>PowerPoint Presentation</vt:lpstr>
      <vt:lpstr>Facts about Bulgaria </vt:lpstr>
      <vt:lpstr>Bulgaria has hot summers and long, cold winters. From December to mid-March, the country gets a lot of snow, especially high in the mountains.</vt:lpstr>
      <vt:lpstr>It receives a little less than 30 inches of rain each year, with more rain falling in the mountains and less on the coast. Winter is the driest season, and summer thunderstorms are common.</vt:lpstr>
      <vt:lpstr>Wildlife</vt:lpstr>
      <vt:lpstr>History </vt:lpstr>
      <vt:lpstr>History </vt:lpstr>
      <vt:lpstr>History </vt:lpstr>
      <vt:lpstr>Economy </vt:lpstr>
      <vt:lpstr>Bulgaria’s currency is the Bulgarian lev.</vt:lpstr>
      <vt:lpstr>Culture</vt:lpstr>
      <vt:lpstr>Culture</vt:lpstr>
      <vt:lpstr>Traditions</vt:lpstr>
      <vt:lpstr>Things to do in Beautiful Varna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Brush</dc:title>
  <dc:creator>Ruth Elstone</dc:creator>
  <cp:lastModifiedBy>Ruth Elstone</cp:lastModifiedBy>
  <cp:revision>11</cp:revision>
  <dcterms:created xsi:type="dcterms:W3CDTF">2022-09-18T15:11:21Z</dcterms:created>
  <dcterms:modified xsi:type="dcterms:W3CDTF">2022-09-18T17:43:43Z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