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21"/>
  </p:notesMasterIdLst>
  <p:sldIdLst>
    <p:sldId id="401" r:id="rId5"/>
    <p:sldId id="403" r:id="rId6"/>
    <p:sldId id="402" r:id="rId7"/>
    <p:sldId id="413" r:id="rId8"/>
    <p:sldId id="411" r:id="rId9"/>
    <p:sldId id="412" r:id="rId10"/>
    <p:sldId id="404" r:id="rId11"/>
    <p:sldId id="414" r:id="rId12"/>
    <p:sldId id="415" r:id="rId13"/>
    <p:sldId id="416" r:id="rId14"/>
    <p:sldId id="417" r:id="rId15"/>
    <p:sldId id="418" r:id="rId16"/>
    <p:sldId id="419" r:id="rId17"/>
    <p:sldId id="422" r:id="rId18"/>
    <p:sldId id="420" r:id="rId19"/>
    <p:sldId id="42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08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6250809-0817-C11A-2EC9-65C48443BAA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3046" r="33046"/>
          <a:stretch>
            <a:fillRect/>
          </a:stretch>
        </p:blipFill>
        <p:spPr>
          <a:xfrm>
            <a:off x="4725988" y="3803650"/>
            <a:ext cx="4229100" cy="3054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Bulgaria </a:t>
            </a:r>
            <a:br>
              <a:rPr lang="en-US" dirty="0"/>
            </a:br>
            <a:r>
              <a:rPr lang="en-US" dirty="0"/>
              <a:t>Erasmus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>
            <a:normAutofit/>
          </a:bodyPr>
          <a:lstStyle/>
          <a:p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– 22nd October 2022 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2C01456-F67E-85B2-71C0-79FEC0BD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B975628-62CB-6F11-8E41-F5C3412B07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8025" r="28025"/>
          <a:stretch>
            <a:fillRect/>
          </a:stretch>
        </p:blipFill>
        <p:spPr>
          <a:xfrm>
            <a:off x="8955088" y="3803650"/>
            <a:ext cx="3235325" cy="3054350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6112A45-283A-AA8C-93E0-E5A1A6229F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4507" r="14507"/>
          <a:stretch>
            <a:fillRect/>
          </a:stretch>
        </p:blipFill>
        <p:spPr>
          <a:xfrm>
            <a:off x="6683420" y="108844"/>
            <a:ext cx="3952875" cy="3694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EC4289-5E6A-F83D-CD59-FC99AC9F0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88" y="3694372"/>
            <a:ext cx="313971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19AFE-F4A3-DB43-C92C-61268CD28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546" y="259946"/>
            <a:ext cx="1341454" cy="210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10D35-1C3E-1F65-EA59-1F53744ED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Thursday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BD7108-E02C-8018-2EC8-7705C7A73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98615"/>
            <a:ext cx="4732430" cy="176037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877AF-501C-262E-4A63-87B72F0C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CD492-5916-9F24-6BAA-4834D1A3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F7ADB-EC5B-F979-F953-86D1CE5E4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4B962C-F0F4-AF28-4E4B-2371DFD82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07" y="4066915"/>
            <a:ext cx="9068586" cy="1653683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0FC2606E-5C16-0046-974E-073F1F99D300}"/>
              </a:ext>
            </a:extLst>
          </p:cNvPr>
          <p:cNvSpPr/>
          <p:nvPr/>
        </p:nvSpPr>
        <p:spPr>
          <a:xfrm>
            <a:off x="6096000" y="466725"/>
            <a:ext cx="4257675" cy="23907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Culture, custom and traditions</a:t>
            </a:r>
          </a:p>
        </p:txBody>
      </p:sp>
    </p:spTree>
    <p:extLst>
      <p:ext uri="{BB962C8B-B14F-4D97-AF65-F5344CB8AC3E}">
        <p14:creationId xmlns:p14="http://schemas.microsoft.com/office/powerpoint/2010/main" val="259991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E2A-234C-E5D5-39D2-AA7F7D7D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Friday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DAA14-8757-6F70-D8C2-3AC0B5389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6619875" cy="4160520"/>
          </a:xfrm>
        </p:spPr>
        <p:txBody>
          <a:bodyPr/>
          <a:lstStyle/>
          <a:p>
            <a:r>
              <a:rPr lang="en-GB" dirty="0"/>
              <a:t>Free day!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ABAA7-70EF-E1D9-055E-C787194F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3B9DE-02A2-46E4-89B7-B306B5C40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B8F81-437B-E01D-478A-68C6C7CA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2E599-CC97-A219-D03F-F211623E5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53" y="3022184"/>
            <a:ext cx="6271803" cy="182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121E9-90E0-D0F8-D1E7-0067863E5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092" y="447596"/>
            <a:ext cx="2126164" cy="1828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05CE18-D88D-EB18-194E-702BD55DD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656" y="5020906"/>
            <a:ext cx="4938188" cy="1365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5B93D9-FF34-2CA4-D7DE-91DCCCD7B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853" y="1114178"/>
            <a:ext cx="5012334" cy="240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91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2FF42-644F-0246-5F16-F16DEF18B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Saturday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3ADE7-8F23-5DD0-E914-C2E10A3A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12 noon </a:t>
            </a:r>
            <a:r>
              <a:rPr lang="en-GB" dirty="0"/>
              <a:t>depart the hotel to Varna airport with host in private car.</a:t>
            </a:r>
          </a:p>
          <a:p>
            <a:r>
              <a:rPr lang="en-GB" b="1" dirty="0"/>
              <a:t>15.00 </a:t>
            </a:r>
            <a:r>
              <a:rPr lang="en-GB" dirty="0"/>
              <a:t>Wizz Air Flight W6 4531 to Liverpool (3 hrs 35 mins) </a:t>
            </a:r>
          </a:p>
          <a:p>
            <a:r>
              <a:rPr lang="en-GB" dirty="0"/>
              <a:t>(- 2 hours)</a:t>
            </a:r>
          </a:p>
          <a:p>
            <a:r>
              <a:rPr lang="en-GB" b="1" dirty="0"/>
              <a:t>16.55</a:t>
            </a:r>
            <a:r>
              <a:rPr lang="en-GB" dirty="0"/>
              <a:t> Arrive at Liverpool Airport</a:t>
            </a:r>
          </a:p>
          <a:p>
            <a:r>
              <a:rPr lang="en-GB" b="1" dirty="0"/>
              <a:t>17.45</a:t>
            </a:r>
            <a:r>
              <a:rPr lang="en-GB" dirty="0"/>
              <a:t> Taxi will collect from airport to BPS</a:t>
            </a:r>
          </a:p>
          <a:p>
            <a:r>
              <a:rPr lang="en-GB" b="1" dirty="0"/>
              <a:t>20.00</a:t>
            </a:r>
            <a:r>
              <a:rPr lang="en-GB" dirty="0"/>
              <a:t> Arrive at school – collected by parents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BBF0D-304E-3428-2DE6-640D972D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A5C5B-8363-E8E7-FDF7-18573FFE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8E70C-19EF-D92F-23C3-BA023120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EB88E-265A-110F-CE23-99118A93E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669" y="249500"/>
            <a:ext cx="1745131" cy="12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12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33C27-6D41-713A-D332-7CFC0CBD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73" y="-10365"/>
            <a:ext cx="10515600" cy="1325563"/>
          </a:xfrm>
        </p:spPr>
        <p:txBody>
          <a:bodyPr/>
          <a:lstStyle/>
          <a:p>
            <a:r>
              <a:rPr lang="en-GB" dirty="0"/>
              <a:t>Kit List  &amp; Luggage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14376-015F-4AB2-CF39-DFD842F2F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88" y="887620"/>
            <a:ext cx="10515600" cy="4906645"/>
          </a:xfrm>
        </p:spPr>
        <p:txBody>
          <a:bodyPr>
            <a:normAutofit fontScale="85000" lnSpcReduction="20000"/>
          </a:bodyPr>
          <a:lstStyle/>
          <a:p>
            <a:r>
              <a:rPr lang="en-GB" sz="1800" b="1" dirty="0"/>
              <a:t>Each child can have a day bag/ ruck-sac and a small airline wheelie suitcase </a:t>
            </a:r>
          </a:p>
          <a:p>
            <a:r>
              <a:rPr lang="en-GB" sz="1800" b="1" dirty="0"/>
              <a:t>Suitcase 55 x 40 x 23</a:t>
            </a:r>
          </a:p>
          <a:p>
            <a:r>
              <a:rPr lang="en-GB" sz="1800" b="1" dirty="0"/>
              <a:t>Day bag 40 x 30 x 20 </a:t>
            </a:r>
          </a:p>
          <a:p>
            <a:r>
              <a:rPr lang="en-GB" sz="1800" b="1" dirty="0"/>
              <a:t>Empty water bottle for drinking on days out</a:t>
            </a:r>
          </a:p>
          <a:p>
            <a:r>
              <a:rPr lang="en-GB" sz="1800" b="1" dirty="0"/>
              <a:t>Light/thin waterproof coat </a:t>
            </a:r>
          </a:p>
          <a:p>
            <a:r>
              <a:rPr lang="en-GB" sz="1800" b="1" dirty="0"/>
              <a:t>School uniform to wear on 4 days (Wed sports)</a:t>
            </a:r>
          </a:p>
          <a:p>
            <a:r>
              <a:rPr lang="en-GB" sz="1800" b="1" dirty="0"/>
              <a:t>Comfy trainers </a:t>
            </a:r>
          </a:p>
          <a:p>
            <a:r>
              <a:rPr lang="en-GB" sz="1800" b="1" dirty="0"/>
              <a:t>Comfy casual clothes for evening/ free days/ evenings</a:t>
            </a:r>
          </a:p>
          <a:p>
            <a:r>
              <a:rPr lang="en-GB" sz="1800" b="1" dirty="0"/>
              <a:t>Pyjamas </a:t>
            </a:r>
          </a:p>
          <a:p>
            <a:r>
              <a:rPr lang="en-GB" sz="1800" b="1" dirty="0"/>
              <a:t>Underwear/ socks</a:t>
            </a:r>
          </a:p>
          <a:p>
            <a:r>
              <a:rPr lang="en-GB" sz="1800" b="1" dirty="0"/>
              <a:t>Swimwear </a:t>
            </a:r>
          </a:p>
          <a:p>
            <a:r>
              <a:rPr lang="en-GB" sz="1800" b="1" dirty="0"/>
              <a:t>Sunhat/ sunglasses</a:t>
            </a:r>
          </a:p>
          <a:p>
            <a:r>
              <a:rPr lang="en-GB" sz="1800" b="1" dirty="0"/>
              <a:t>Small games, cards, books, pen, small notebook</a:t>
            </a:r>
          </a:p>
          <a:p>
            <a:r>
              <a:rPr lang="en-GB" sz="1800" b="1" dirty="0"/>
              <a:t>Toothbrush &amp; small toothpaste</a:t>
            </a:r>
          </a:p>
          <a:p>
            <a:r>
              <a:rPr lang="en-GB" sz="1800" b="1" dirty="0" smtClean="0"/>
              <a:t>swimming</a:t>
            </a:r>
            <a:r>
              <a:rPr lang="en-GB" sz="1800" b="1" dirty="0" smtClean="0"/>
              <a:t> towel</a:t>
            </a:r>
            <a:endParaRPr lang="en-GB" sz="18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CE318-EB4A-EE2D-46CC-EB3172658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438A2-B634-AF78-C7C5-D43912F9C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56D85-3D9E-1075-0B42-09511D5B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B35EC03B-037E-1C53-F724-6B3E27B1FDEA}"/>
              </a:ext>
            </a:extLst>
          </p:cNvPr>
          <p:cNvSpPr/>
          <p:nvPr/>
        </p:nvSpPr>
        <p:spPr>
          <a:xfrm>
            <a:off x="7072604" y="1864568"/>
            <a:ext cx="3927022" cy="2952750"/>
          </a:xfrm>
          <a:prstGeom prst="cloudCallout">
            <a:avLst>
              <a:gd name="adj1" fmla="val -34851"/>
              <a:gd name="adj2" fmla="val 198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Travel size (less than 100 </a:t>
            </a:r>
            <a:r>
              <a:rPr lang="en-GB" dirty="0" err="1"/>
              <a:t>mls</a:t>
            </a:r>
            <a:r>
              <a:rPr lang="en-GB" dirty="0"/>
              <a:t>) bottles of shampoo/ shower gel. You can have up to 10 of these in a clear sealable plastic bag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CB43F-1AE3-80A5-4D0D-0909D5F5C6B3}"/>
              </a:ext>
            </a:extLst>
          </p:cNvPr>
          <p:cNvSpPr txBox="1"/>
          <p:nvPr/>
        </p:nvSpPr>
        <p:spPr>
          <a:xfrm>
            <a:off x="5430416" y="5206482"/>
            <a:ext cx="549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Adults will buy sunscreen. Please say if this is a problem and you need to send your own. </a:t>
            </a:r>
          </a:p>
        </p:txBody>
      </p:sp>
    </p:spTree>
    <p:extLst>
      <p:ext uri="{BB962C8B-B14F-4D97-AF65-F5344CB8AC3E}">
        <p14:creationId xmlns:p14="http://schemas.microsoft.com/office/powerpoint/2010/main" val="599825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5FAF2-2404-1E76-90A1-DEE06D7F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Behaviour and Expectations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B629B-3CEF-5168-B771-12E4A7AA9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1" y="1451843"/>
            <a:ext cx="10993017" cy="472502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You are the first group representing our school – impressions will be made.</a:t>
            </a:r>
          </a:p>
          <a:p>
            <a:r>
              <a:rPr lang="en-GB" dirty="0"/>
              <a:t>You are having the opportunity of a life-time – don’t abuse it. We knew that you’d like to be with your friends so prove to us that you deserve that privilege. </a:t>
            </a:r>
          </a:p>
          <a:p>
            <a:r>
              <a:rPr lang="en-GB" dirty="0"/>
              <a:t>Adults are giving up their free-time and weekends to be with you so you can have this experience – be grateful and respectful.</a:t>
            </a:r>
          </a:p>
          <a:p>
            <a:r>
              <a:rPr lang="en-GB" dirty="0"/>
              <a:t>Look after each other – you are the Bolton family. It’s a long time away from home so take care, be kind and be considerate. </a:t>
            </a:r>
          </a:p>
          <a:p>
            <a:r>
              <a:rPr lang="en-GB" dirty="0"/>
              <a:t>Think about what memories you’ll make and how you’ll be remembered on the trip by others.</a:t>
            </a:r>
          </a:p>
          <a:p>
            <a:r>
              <a:rPr lang="en-GB" b="1" dirty="0"/>
              <a:t>Is this a holiday? Yes and No…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AE5CC-A15B-1311-83D8-783E24839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8AB13-B936-83B2-4335-43BF5A455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81006-4FE1-442C-7144-C294D9B1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30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C9FA-C34B-8306-DAA4-F4E3C973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Contact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ABC83-0F99-5544-041E-0AD829BF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66" y="2011680"/>
            <a:ext cx="3802827" cy="416052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584CC-1666-E585-ABDC-E7B16296A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1150" y="885825"/>
            <a:ext cx="5965698" cy="52863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b="1" dirty="0"/>
              <a:t>Children are NOT allowed phones. There are several reasons for this. </a:t>
            </a:r>
          </a:p>
          <a:p>
            <a:pPr>
              <a:lnSpc>
                <a:spcPct val="90000"/>
              </a:lnSpc>
            </a:pPr>
            <a:r>
              <a:rPr lang="en-GB" sz="2000" b="1" dirty="0"/>
              <a:t>Miss Lowthian and Mrs Moody will keep us posted each day via FB but they won’t always have access to </a:t>
            </a:r>
            <a:r>
              <a:rPr lang="en-GB" sz="2000" b="1" dirty="0" err="1"/>
              <a:t>wifi</a:t>
            </a:r>
            <a:r>
              <a:rPr lang="en-GB" sz="2000" b="1" dirty="0"/>
              <a:t>. Please don’t worry if photos and messages don’t appear straight away.  </a:t>
            </a:r>
          </a:p>
          <a:p>
            <a:pPr>
              <a:lnSpc>
                <a:spcPct val="90000"/>
              </a:lnSpc>
            </a:pPr>
            <a:r>
              <a:rPr lang="en-GB" sz="2000" b="1" dirty="0"/>
              <a:t>If there is an emergency and it is during school hours – call school and we will help decide the best course of action. </a:t>
            </a:r>
          </a:p>
          <a:p>
            <a:pPr>
              <a:lnSpc>
                <a:spcPct val="90000"/>
              </a:lnSpc>
            </a:pPr>
            <a:r>
              <a:rPr lang="en-GB" sz="2000" b="1" dirty="0"/>
              <a:t>You’ll be given a number to contact out of school hours also – Ruth’s mobile (please don’t use after this period). </a:t>
            </a:r>
          </a:p>
          <a:p>
            <a:pPr>
              <a:lnSpc>
                <a:spcPct val="90000"/>
              </a:lnSpc>
            </a:pPr>
            <a:r>
              <a:rPr lang="en-GB" sz="2000" b="1" dirty="0"/>
              <a:t>We will give you mobile contact of staff HL &amp; AM but these are ONLY to be used in an emergency situation – it is preferred that you contact school or Ruth after school hours</a:t>
            </a:r>
            <a:r>
              <a:rPr lang="en-GB" sz="1500" b="1" dirty="0"/>
              <a:t>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0FA77-71FF-1A62-1C29-1C0CBA3D0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36DBB-81CF-21F4-E526-58F6B318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CDC02-BE98-D8F7-856F-BEF1638A0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09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0CB9-EBE0-196E-478A-4B75FA2C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32" y="68611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Check – do you give consent for children to have paracetamol/ </a:t>
            </a:r>
            <a:r>
              <a:rPr lang="en-GB" dirty="0" err="1"/>
              <a:t>calpol</a:t>
            </a:r>
            <a:r>
              <a:rPr lang="en-GB" dirty="0"/>
              <a:t>?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965AF-AFA3-E6C4-0FFF-4C73C718A4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Children will have a contact card with them at all times with HL/ AM number &amp; hotel.</a:t>
            </a:r>
          </a:p>
          <a:p>
            <a:endParaRPr lang="en-GB" dirty="0"/>
          </a:p>
          <a:p>
            <a:r>
              <a:rPr lang="en-GB" dirty="0"/>
              <a:t>Any questions?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FA912-C1B2-D757-B82E-DEA7DEC72A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Spending money – provided by us.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11FBA-1B2F-4471-4ACE-1E824305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5B067-E1A8-2D28-19F1-333FD1476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EA5C8-CB36-1353-598E-D73F3CED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44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EFE3AC3F-236B-7997-E010-C88C733F40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8233" r="8233"/>
          <a:stretch/>
        </p:blipFill>
        <p:spPr>
          <a:xfrm>
            <a:off x="4726728" y="3803590"/>
            <a:ext cx="4228282" cy="3053779"/>
          </a:xfrm>
          <a:noFill/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BB09327-D315-6ADC-D6C5-6FFC13CB1CC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6476" r="16476"/>
          <a:stretch/>
        </p:blipFill>
        <p:spPr>
          <a:xfrm>
            <a:off x="4726375" y="352"/>
            <a:ext cx="4228635" cy="3693667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anchor="ctr">
            <a:normAutofit/>
          </a:bodyPr>
          <a:lstStyle/>
          <a:p>
            <a:r>
              <a:rPr lang="en-US" dirty="0"/>
              <a:t>partner schools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51491E3-C658-1C41-FA8E-91A5E0715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tretch/>
        </p:blipFill>
        <p:spPr>
          <a:xfrm>
            <a:off x="838200" y="3246593"/>
            <a:ext cx="3816096" cy="2322199"/>
          </a:xfrm>
          <a:noFill/>
        </p:spPr>
      </p:pic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0E469817-940E-4A7E-82D2-9FC9B4D3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1D5CC5F-3FDF-BB20-D8E0-7F34F6ADB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tretch/>
        </p:blipFill>
        <p:spPr>
          <a:xfrm>
            <a:off x="9082087" y="209550"/>
            <a:ext cx="3109415" cy="2733675"/>
          </a:xfrm>
          <a:noFill/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F73A9B8C-D1DA-E42F-D649-1DF5C49022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/>
          <a:srcRect l="20245" r="20245"/>
          <a:stretch/>
        </p:blipFill>
        <p:spPr>
          <a:xfrm>
            <a:off x="9081805" y="3802957"/>
            <a:ext cx="3108981" cy="3055044"/>
          </a:xfrm>
          <a:noFill/>
        </p:spPr>
      </p:pic>
    </p:spTree>
    <p:extLst>
      <p:ext uri="{BB962C8B-B14F-4D97-AF65-F5344CB8AC3E}">
        <p14:creationId xmlns:p14="http://schemas.microsoft.com/office/powerpoint/2010/main" val="191294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67F229A-48C3-4BE7-96EC-3C05DC7F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15</a:t>
            </a:r>
            <a:r>
              <a:rPr lang="en-US" baseline="30000" dirty="0"/>
              <a:t>th</a:t>
            </a:r>
            <a:r>
              <a:rPr lang="en-US" dirty="0"/>
              <a:t> October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41F48D-F184-4F9F-B5AC-F127F0898F3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b="1" dirty="0"/>
              <a:t>12.30 pm </a:t>
            </a:r>
            <a:r>
              <a:rPr lang="en-US" sz="1800" dirty="0"/>
              <a:t>Leave Bolton Primary School  by K &amp; B taxis. 4 Children and 2 adults.</a:t>
            </a:r>
          </a:p>
          <a:p>
            <a:r>
              <a:rPr lang="en-US" b="1" dirty="0"/>
              <a:t>14.30 pm </a:t>
            </a:r>
            <a:r>
              <a:rPr lang="en-US" dirty="0"/>
              <a:t>Arrive at the airport – Liverpool John Lennon Airport.</a:t>
            </a:r>
          </a:p>
          <a:p>
            <a:r>
              <a:rPr lang="en-US" sz="1800" b="1" dirty="0"/>
              <a:t>17.30 pm </a:t>
            </a:r>
            <a:r>
              <a:rPr lang="en-US" sz="1800" dirty="0"/>
              <a:t>Wizz Air Flight W64532 to Varna Bulgaria – flight time 3 hours and 35 mins (+2 </a:t>
            </a:r>
            <a:r>
              <a:rPr lang="en-US" sz="1800" dirty="0" err="1"/>
              <a:t>hrs</a:t>
            </a:r>
            <a:r>
              <a:rPr lang="en-US" sz="1800" dirty="0"/>
              <a:t> time difference) </a:t>
            </a:r>
          </a:p>
          <a:p>
            <a:r>
              <a:rPr lang="en-US" b="1" dirty="0"/>
              <a:t>23.05</a:t>
            </a:r>
            <a:r>
              <a:rPr lang="en-US" dirty="0"/>
              <a:t> Arrive at Varna Airport</a:t>
            </a:r>
          </a:p>
          <a:p>
            <a:r>
              <a:rPr lang="en-US" sz="1800" dirty="0"/>
              <a:t>Collected from the airport by Bulgarian host team in private cars – 25 mins to hotel.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C693BAD-6B4E-48AD-88BF-D933B374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B9E4CF7-70FB-40DF-BE47-6E5AE315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1EA167B-7079-4284-997F-7309C510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Flowchart: Sequential Access Storage 1">
            <a:extLst>
              <a:ext uri="{FF2B5EF4-FFF2-40B4-BE49-F238E27FC236}">
                <a16:creationId xmlns:a16="http://schemas.microsoft.com/office/drawing/2014/main" id="{7A1E7ECA-80A3-4673-4C1E-859A6C1F0045}"/>
              </a:ext>
            </a:extLst>
          </p:cNvPr>
          <p:cNvSpPr/>
          <p:nvPr/>
        </p:nvSpPr>
        <p:spPr>
          <a:xfrm>
            <a:off x="6932644" y="4973216"/>
            <a:ext cx="4421155" cy="1637135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BRING YOUR PASSPORT TO SCHOOL BY FRIDAY 7</a:t>
            </a:r>
            <a:r>
              <a:rPr lang="en-GB" baseline="30000" dirty="0"/>
              <a:t>TH</a:t>
            </a:r>
            <a:r>
              <a:rPr lang="en-GB" dirty="0"/>
              <a:t> October – this week!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7FDB4-B0FD-51A2-E121-10FAC8DBC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49" y="5431876"/>
            <a:ext cx="2324301" cy="11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5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4D57-0C7A-9E12-CD10-BEBA0C64C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F6486E-B6D0-F846-AC17-9A402C9200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05099"/>
            <a:ext cx="4937125" cy="136251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35E6F-D378-76D0-5998-1689270388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8290D-8815-A791-81BB-D2E626CFA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1F6EA-25BC-3DEF-6F0C-CB02A31C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AE0BD-BE3C-6EC6-F67C-D1EE8572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948BD7-DD93-A568-B093-50EBED83F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604" y="1142505"/>
            <a:ext cx="7338696" cy="5715495"/>
          </a:xfrm>
          <a:prstGeom prst="rect">
            <a:avLst/>
          </a:prstGeom>
        </p:spPr>
      </p:pic>
      <p:sp>
        <p:nvSpPr>
          <p:cNvPr id="12" name="Flowchart: Sequential Access Storage 11">
            <a:extLst>
              <a:ext uri="{FF2B5EF4-FFF2-40B4-BE49-F238E27FC236}">
                <a16:creationId xmlns:a16="http://schemas.microsoft.com/office/drawing/2014/main" id="{14905A76-582E-1EE7-B80A-F69C5D515CD9}"/>
              </a:ext>
            </a:extLst>
          </p:cNvPr>
          <p:cNvSpPr/>
          <p:nvPr/>
        </p:nvSpPr>
        <p:spPr>
          <a:xfrm>
            <a:off x="838200" y="3000375"/>
            <a:ext cx="2990850" cy="217170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Our hotel! Check it out on Booking.com</a:t>
            </a:r>
          </a:p>
        </p:txBody>
      </p:sp>
    </p:spTree>
    <p:extLst>
      <p:ext uri="{BB962C8B-B14F-4D97-AF65-F5344CB8AC3E}">
        <p14:creationId xmlns:p14="http://schemas.microsoft.com/office/powerpoint/2010/main" val="3201458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2E1A79-0AE2-CC88-2012-8781632D9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6" r="3736" b="-2"/>
          <a:stretch/>
        </p:blipFill>
        <p:spPr>
          <a:xfrm>
            <a:off x="20" y="10"/>
            <a:ext cx="6105116" cy="419099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3A7D4-6997-C184-0915-2418BE334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09" r="-2" b="-2"/>
          <a:stretch/>
        </p:blipFill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F16969-3A28-2EDD-C206-14EC9207D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/>
          <a:p>
            <a:r>
              <a:rPr lang="en-GB" dirty="0"/>
              <a:t>Sunday 16</a:t>
            </a:r>
            <a:r>
              <a:rPr lang="en-GB" baseline="30000" dirty="0"/>
              <a:t>th</a:t>
            </a:r>
            <a:r>
              <a:rPr lang="en-GB" dirty="0"/>
              <a:t> October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516768-758C-3C7C-059F-8333754A8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1700" dirty="0"/>
              <a:t>Breakfast provided by the hotel.</a:t>
            </a:r>
          </a:p>
          <a:p>
            <a:pPr>
              <a:lnSpc>
                <a:spcPct val="90000"/>
              </a:lnSpc>
            </a:pPr>
            <a:endParaRPr lang="en-GB" sz="1700" dirty="0"/>
          </a:p>
          <a:p>
            <a:pPr>
              <a:lnSpc>
                <a:spcPct val="90000"/>
              </a:lnSpc>
            </a:pPr>
            <a:r>
              <a:rPr lang="en-GB" sz="1700" dirty="0"/>
              <a:t>Free day to explore the hotel, Varna harbour and city. </a:t>
            </a:r>
          </a:p>
          <a:p>
            <a:pPr>
              <a:lnSpc>
                <a:spcPct val="90000"/>
              </a:lnSpc>
            </a:pPr>
            <a:endParaRPr lang="en-GB" sz="1700" dirty="0"/>
          </a:p>
          <a:p>
            <a:pPr>
              <a:lnSpc>
                <a:spcPct val="90000"/>
              </a:lnSpc>
            </a:pPr>
            <a:r>
              <a:rPr lang="en-GB" sz="1700" dirty="0"/>
              <a:t>Other Erasmus teams will arrive at the hotel at different times during the day. </a:t>
            </a:r>
          </a:p>
          <a:p>
            <a:pPr>
              <a:lnSpc>
                <a:spcPct val="90000"/>
              </a:lnSpc>
            </a:pPr>
            <a:endParaRPr lang="en-GB" sz="1700" dirty="0"/>
          </a:p>
          <a:p>
            <a:pPr>
              <a:lnSpc>
                <a:spcPct val="90000"/>
              </a:lnSpc>
            </a:pPr>
            <a:r>
              <a:rPr lang="en-GB" sz="1700" dirty="0" smtClean="0"/>
              <a:t>Lunch out</a:t>
            </a:r>
          </a:p>
          <a:p>
            <a:pPr>
              <a:lnSpc>
                <a:spcPct val="90000"/>
              </a:lnSpc>
            </a:pPr>
            <a:r>
              <a:rPr lang="en-GB" sz="1700" dirty="0" smtClean="0"/>
              <a:t>Meal at the hotel </a:t>
            </a:r>
            <a:endParaRPr lang="en-GB" sz="17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217B1-BD51-7751-F9CF-6D3ED7644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87D5F-4562-5688-89F4-E0A75EC6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25B92D3E-3EE6-DB4B-7F0C-CD38DAB57D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</p:spTree>
    <p:extLst>
      <p:ext uri="{BB962C8B-B14F-4D97-AF65-F5344CB8AC3E}">
        <p14:creationId xmlns:p14="http://schemas.microsoft.com/office/powerpoint/2010/main" val="2199111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F9C01E-212E-B309-54EF-E2485EDB0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Monday 17</a:t>
            </a:r>
            <a:r>
              <a:rPr lang="en-GB" baseline="30000" dirty="0"/>
              <a:t>th</a:t>
            </a:r>
            <a:r>
              <a:rPr lang="en-GB" dirty="0"/>
              <a:t>  – Thursday 20</a:t>
            </a:r>
            <a:r>
              <a:rPr lang="en-GB" baseline="30000" dirty="0"/>
              <a:t>th</a:t>
            </a:r>
            <a:r>
              <a:rPr lang="en-GB" dirty="0"/>
              <a:t> October</a:t>
            </a:r>
          </a:p>
        </p:txBody>
      </p:sp>
      <p:pic>
        <p:nvPicPr>
          <p:cNvPr id="9" name="Picture 8" descr="A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514446B3-343E-50B8-A5BB-858213465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69158"/>
            <a:ext cx="4937760" cy="2245564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60252B-2A8E-0A07-1ED8-AF41BA049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600" b="1" dirty="0"/>
              <a:t>Programme of events from Bulgaria host country. </a:t>
            </a:r>
          </a:p>
          <a:p>
            <a:pPr>
              <a:lnSpc>
                <a:spcPct val="90000"/>
              </a:lnSpc>
            </a:pPr>
            <a:endParaRPr lang="en-GB" sz="2600" b="1" dirty="0"/>
          </a:p>
          <a:p>
            <a:pPr>
              <a:lnSpc>
                <a:spcPct val="90000"/>
              </a:lnSpc>
            </a:pPr>
            <a:r>
              <a:rPr lang="en-GB" sz="2600" b="1" dirty="0"/>
              <a:t>See schedule. </a:t>
            </a:r>
          </a:p>
          <a:p>
            <a:pPr>
              <a:lnSpc>
                <a:spcPct val="90000"/>
              </a:lnSpc>
            </a:pPr>
            <a:endParaRPr lang="en-GB" sz="2600" b="1" dirty="0"/>
          </a:p>
          <a:p>
            <a:pPr>
              <a:lnSpc>
                <a:spcPct val="90000"/>
              </a:lnSpc>
            </a:pPr>
            <a:r>
              <a:rPr lang="en-GB" sz="2600" b="1" dirty="0"/>
              <a:t>School Name: Nikola Yonkov Vaptsarov</a:t>
            </a:r>
          </a:p>
          <a:p>
            <a:pPr>
              <a:lnSpc>
                <a:spcPct val="90000"/>
              </a:lnSpc>
            </a:pPr>
            <a:r>
              <a:rPr lang="en-GB" sz="2600" b="1" dirty="0"/>
              <a:t>Varna </a:t>
            </a:r>
          </a:p>
          <a:p>
            <a:pPr>
              <a:lnSpc>
                <a:spcPct val="90000"/>
              </a:lnSpc>
            </a:pPr>
            <a:r>
              <a:rPr lang="en-GB" sz="2600" b="1" dirty="0"/>
              <a:t>Bulgaria </a:t>
            </a:r>
          </a:p>
          <a:p>
            <a:pPr>
              <a:lnSpc>
                <a:spcPct val="90000"/>
              </a:lnSpc>
            </a:pPr>
            <a:endParaRPr lang="en-GB" sz="2600" b="1" dirty="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A02CAF3D-F488-6C0B-6E39-67CECB81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CAFEA-716F-F524-6DF6-5C7D653E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EDAFE-BD56-C750-E45C-E782863D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95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1FD567-253A-81E3-B5F3-82C7381F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0" y="304830"/>
            <a:ext cx="3657917" cy="5054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22B8F5-A96F-0FE2-9D11-72EEF0216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298" y="737170"/>
            <a:ext cx="5151566" cy="1688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2DDA3C-AFF5-46F7-02F2-BE1FD429F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249" y="2538153"/>
            <a:ext cx="2859272" cy="1591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07ECA-6AD6-B20D-253E-3695985BC2E7}"/>
              </a:ext>
            </a:extLst>
          </p:cNvPr>
          <p:cNvSpPr txBox="1"/>
          <p:nvPr/>
        </p:nvSpPr>
        <p:spPr>
          <a:xfrm>
            <a:off x="6812249" y="4733925"/>
            <a:ext cx="3657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Vladislav Varnenchik Museum - Monday </a:t>
            </a:r>
          </a:p>
        </p:txBody>
      </p:sp>
      <p:sp>
        <p:nvSpPr>
          <p:cNvPr id="14" name="Flowchart: Sequential Access Storage 13">
            <a:extLst>
              <a:ext uri="{FF2B5EF4-FFF2-40B4-BE49-F238E27FC236}">
                <a16:creationId xmlns:a16="http://schemas.microsoft.com/office/drawing/2014/main" id="{FD97C450-9CA5-52A7-730B-F421EDE849F0}"/>
              </a:ext>
            </a:extLst>
          </p:cNvPr>
          <p:cNvSpPr/>
          <p:nvPr/>
        </p:nvSpPr>
        <p:spPr>
          <a:xfrm>
            <a:off x="880187" y="5215812"/>
            <a:ext cx="6183085" cy="153180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Any travel from the hotel to the school or for excursions will mainly be by private coach and depending on the weather. School is about 15 minutes away. (8km)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F881FC6C-CBDC-C299-6BD0-29A172D63ECC}"/>
              </a:ext>
            </a:extLst>
          </p:cNvPr>
          <p:cNvSpPr/>
          <p:nvPr/>
        </p:nvSpPr>
        <p:spPr>
          <a:xfrm>
            <a:off x="7884367" y="5358852"/>
            <a:ext cx="2957804" cy="10785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There will be 34 participants.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8202F3FD-C07F-3CCF-6A20-1916E47CAE25}"/>
              </a:ext>
            </a:extLst>
          </p:cNvPr>
          <p:cNvSpPr/>
          <p:nvPr/>
        </p:nvSpPr>
        <p:spPr>
          <a:xfrm>
            <a:off x="4086808" y="2538153"/>
            <a:ext cx="2009192" cy="2481716"/>
          </a:xfrm>
          <a:prstGeom prst="wedgeEllipseCallout">
            <a:avLst>
              <a:gd name="adj1" fmla="val -62968"/>
              <a:gd name="adj2" fmla="val 56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 lot of eating will be done here – it’s one minute away from the school</a:t>
            </a:r>
          </a:p>
        </p:txBody>
      </p:sp>
    </p:spTree>
    <p:extLst>
      <p:ext uri="{BB962C8B-B14F-4D97-AF65-F5344CB8AC3E}">
        <p14:creationId xmlns:p14="http://schemas.microsoft.com/office/powerpoint/2010/main" val="1633727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D897D59-ECF2-7194-7845-C7C3D2CFCA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091" r="18091"/>
          <a:stretch>
            <a:fillRect/>
          </a:stretch>
        </p:blipFill>
        <p:spPr>
          <a:xfrm>
            <a:off x="286122" y="323653"/>
            <a:ext cx="3058162" cy="31261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8F7CF4B-9690-7DC1-87A8-AF58CCA2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Tuesday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62921F-86A0-51D7-DFA3-EF8DB8578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1" y="4590291"/>
            <a:ext cx="5505165" cy="1707028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8F44610E-9CC8-D52F-5EDB-D74D3B50522F}"/>
              </a:ext>
            </a:extLst>
          </p:cNvPr>
          <p:cNvSpPr/>
          <p:nvPr/>
        </p:nvSpPr>
        <p:spPr>
          <a:xfrm>
            <a:off x="2667000" y="3333750"/>
            <a:ext cx="2314575" cy="11811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Sea Garden of the City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B0BC2D-96E6-023E-ED84-1C9E00C36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302" y="145676"/>
            <a:ext cx="4991533" cy="2629128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119FA38-01E3-22EA-C55D-1AA4F0CF8C25}"/>
              </a:ext>
            </a:extLst>
          </p:cNvPr>
          <p:cNvSpPr/>
          <p:nvPr/>
        </p:nvSpPr>
        <p:spPr>
          <a:xfrm>
            <a:off x="4441373" y="230369"/>
            <a:ext cx="2864498" cy="2043774"/>
          </a:xfrm>
          <a:prstGeom prst="cloudCallout">
            <a:avLst>
              <a:gd name="adj1" fmla="val 37147"/>
              <a:gd name="adj2" fmla="val 716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Nicolaus  observatory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5B95B0-A744-8C7E-9E07-D05F15D8A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508" y="3103750"/>
            <a:ext cx="6023370" cy="1658256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F1449C2E-8F5E-FD32-A5C6-6BC10E1311AA}"/>
              </a:ext>
            </a:extLst>
          </p:cNvPr>
          <p:cNvSpPr/>
          <p:nvPr/>
        </p:nvSpPr>
        <p:spPr>
          <a:xfrm>
            <a:off x="6363477" y="4762006"/>
            <a:ext cx="1759979" cy="1535313"/>
          </a:xfrm>
          <a:prstGeom prst="cloudCallout">
            <a:avLst>
              <a:gd name="adj1" fmla="val -62083"/>
              <a:gd name="adj2" fmla="val -62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Roman Baths</a:t>
            </a:r>
          </a:p>
        </p:txBody>
      </p:sp>
    </p:spTree>
    <p:extLst>
      <p:ext uri="{BB962C8B-B14F-4D97-AF65-F5344CB8AC3E}">
        <p14:creationId xmlns:p14="http://schemas.microsoft.com/office/powerpoint/2010/main" val="997762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3A2973-06FE-9AA0-CFB2-A62FAAC1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Wednesday </a:t>
            </a:r>
          </a:p>
        </p:txBody>
      </p:sp>
      <p:pic>
        <p:nvPicPr>
          <p:cNvPr id="6" name="Picture 5" descr="A collage of a statue&#10;&#10;Description automatically generated with low confidence">
            <a:extLst>
              <a:ext uri="{FF2B5EF4-FFF2-40B4-BE49-F238E27FC236}">
                <a16:creationId xmlns:a16="http://schemas.microsoft.com/office/drawing/2014/main" id="{9F912916-2984-5098-05C5-774D25C54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00946"/>
            <a:ext cx="10515600" cy="2181987"/>
          </a:xfrm>
          <a:prstGeom prst="rect">
            <a:avLst/>
          </a:prstGeom>
          <a:noFill/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CE27890-D6B9-713F-98C2-577AB5B5B7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9/3/20XX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F10B397-C745-0CB3-687B-C45A903D6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CB21019-B5D1-D61A-652D-7C28EA0D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45E8124-3894-13CE-7045-410AFB232440}"/>
              </a:ext>
            </a:extLst>
          </p:cNvPr>
          <p:cNvSpPr/>
          <p:nvPr/>
        </p:nvSpPr>
        <p:spPr>
          <a:xfrm>
            <a:off x="4562475" y="1094120"/>
            <a:ext cx="3590925" cy="1753171"/>
          </a:xfrm>
          <a:prstGeom prst="cloudCallout">
            <a:avLst>
              <a:gd name="adj1" fmla="val 10867"/>
              <a:gd name="adj2" fmla="val 75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Archaeological Museum 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6CE8CE3D-AF13-8F4C-EDC0-C0D22A675209}"/>
              </a:ext>
            </a:extLst>
          </p:cNvPr>
          <p:cNvSpPr/>
          <p:nvPr/>
        </p:nvSpPr>
        <p:spPr>
          <a:xfrm>
            <a:off x="2304661" y="5402424"/>
            <a:ext cx="4292082" cy="10904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 houses the oldest gold treasure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7A6678-9AD3-EF45-ABB8-08B6F0A6F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739" y="365124"/>
            <a:ext cx="1561994" cy="1753171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230DDB8-D3EB-7C2B-36A9-91155A958C8E}"/>
              </a:ext>
            </a:extLst>
          </p:cNvPr>
          <p:cNvSpPr/>
          <p:nvPr/>
        </p:nvSpPr>
        <p:spPr>
          <a:xfrm>
            <a:off x="7081935" y="74357"/>
            <a:ext cx="2709871" cy="1173417"/>
          </a:xfrm>
          <a:prstGeom prst="cloudCallout">
            <a:avLst>
              <a:gd name="adj1" fmla="val 57279"/>
              <a:gd name="adj2" fmla="val 836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Relays and trash road sport</a:t>
            </a:r>
          </a:p>
        </p:txBody>
      </p:sp>
    </p:spTree>
    <p:extLst>
      <p:ext uri="{BB962C8B-B14F-4D97-AF65-F5344CB8AC3E}">
        <p14:creationId xmlns:p14="http://schemas.microsoft.com/office/powerpoint/2010/main" val="4140654356"/>
      </p:ext>
    </p:extLst>
  </p:cSld>
  <p:clrMapOvr>
    <a:masterClrMapping/>
  </p:clrMapOvr>
</p:sld>
</file>

<file path=ppt/theme/theme1.xml><?xml version="1.0" encoding="utf-8"?>
<a:theme xmlns:a="http://schemas.openxmlformats.org/drawingml/2006/main" name="Brush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FCC198-DBFA-46B2-A241-8E3888E63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{2202ACA9-E9EA-495B-A4AF-1DF819665091}tf89080264_win32</Template>
  <TotalTime>138</TotalTime>
  <Words>823</Words>
  <Application>Microsoft Office PowerPoint</Application>
  <PresentationFormat>Widescreen</PresentationFormat>
  <Paragraphs>125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Elephant</vt:lpstr>
      <vt:lpstr>Brush</vt:lpstr>
      <vt:lpstr>Bulgaria  Erasmus</vt:lpstr>
      <vt:lpstr>partner schools</vt:lpstr>
      <vt:lpstr>Saturday 15th October</vt:lpstr>
      <vt:lpstr>PowerPoint Presentation</vt:lpstr>
      <vt:lpstr>Sunday 16th October</vt:lpstr>
      <vt:lpstr>Monday 17th  – Thursday 20th October</vt:lpstr>
      <vt:lpstr>PowerPoint Presentation</vt:lpstr>
      <vt:lpstr>Tuesday </vt:lpstr>
      <vt:lpstr>Wednesday </vt:lpstr>
      <vt:lpstr>Thursday</vt:lpstr>
      <vt:lpstr>Friday</vt:lpstr>
      <vt:lpstr>Saturday</vt:lpstr>
      <vt:lpstr>Kit List  &amp; Luggage </vt:lpstr>
      <vt:lpstr>Behaviour and Expectations </vt:lpstr>
      <vt:lpstr>Contact</vt:lpstr>
      <vt:lpstr>Check – do you give consent for children to have paracetamol/ calpol?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Elstone</dc:creator>
  <cp:lastModifiedBy>Ruth Elstone</cp:lastModifiedBy>
  <cp:revision>7</cp:revision>
  <dcterms:created xsi:type="dcterms:W3CDTF">2022-10-03T19:03:29Z</dcterms:created>
  <dcterms:modified xsi:type="dcterms:W3CDTF">2022-10-04T13:38:31Z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