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3" d="100"/>
          <a:sy n="63" d="100"/>
        </p:scale>
        <p:origin x="7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A731DD-F407-47AC-AD9D-691BE88F363A}"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ED3B6E-E6FE-419E-B47B-5896846DD252}" type="slidenum">
              <a:rPr lang="en-GB" smtClean="0"/>
              <a:t>‹#›</a:t>
            </a:fld>
            <a:endParaRPr lang="en-GB"/>
          </a:p>
        </p:txBody>
      </p:sp>
    </p:spTree>
    <p:extLst>
      <p:ext uri="{BB962C8B-B14F-4D97-AF65-F5344CB8AC3E}">
        <p14:creationId xmlns:p14="http://schemas.microsoft.com/office/powerpoint/2010/main" val="3890898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731DD-F407-47AC-AD9D-691BE88F363A}"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ED3B6E-E6FE-419E-B47B-5896846DD252}" type="slidenum">
              <a:rPr lang="en-GB" smtClean="0"/>
              <a:t>‹#›</a:t>
            </a:fld>
            <a:endParaRPr lang="en-GB"/>
          </a:p>
        </p:txBody>
      </p:sp>
    </p:spTree>
    <p:extLst>
      <p:ext uri="{BB962C8B-B14F-4D97-AF65-F5344CB8AC3E}">
        <p14:creationId xmlns:p14="http://schemas.microsoft.com/office/powerpoint/2010/main" val="2357720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731DD-F407-47AC-AD9D-691BE88F363A}"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ED3B6E-E6FE-419E-B47B-5896846DD252}" type="slidenum">
              <a:rPr lang="en-GB" smtClean="0"/>
              <a:t>‹#›</a:t>
            </a:fld>
            <a:endParaRPr lang="en-GB"/>
          </a:p>
        </p:txBody>
      </p:sp>
    </p:spTree>
    <p:extLst>
      <p:ext uri="{BB962C8B-B14F-4D97-AF65-F5344CB8AC3E}">
        <p14:creationId xmlns:p14="http://schemas.microsoft.com/office/powerpoint/2010/main" val="3375847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731DD-F407-47AC-AD9D-691BE88F363A}"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ED3B6E-E6FE-419E-B47B-5896846DD252}" type="slidenum">
              <a:rPr lang="en-GB" smtClean="0"/>
              <a:t>‹#›</a:t>
            </a:fld>
            <a:endParaRPr lang="en-GB"/>
          </a:p>
        </p:txBody>
      </p:sp>
    </p:spTree>
    <p:extLst>
      <p:ext uri="{BB962C8B-B14F-4D97-AF65-F5344CB8AC3E}">
        <p14:creationId xmlns:p14="http://schemas.microsoft.com/office/powerpoint/2010/main" val="22096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A731DD-F407-47AC-AD9D-691BE88F363A}"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ED3B6E-E6FE-419E-B47B-5896846DD252}" type="slidenum">
              <a:rPr lang="en-GB" smtClean="0"/>
              <a:t>‹#›</a:t>
            </a:fld>
            <a:endParaRPr lang="en-GB"/>
          </a:p>
        </p:txBody>
      </p:sp>
    </p:spTree>
    <p:extLst>
      <p:ext uri="{BB962C8B-B14F-4D97-AF65-F5344CB8AC3E}">
        <p14:creationId xmlns:p14="http://schemas.microsoft.com/office/powerpoint/2010/main" val="12452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A731DD-F407-47AC-AD9D-691BE88F363A}"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ED3B6E-E6FE-419E-B47B-5896846DD252}" type="slidenum">
              <a:rPr lang="en-GB" smtClean="0"/>
              <a:t>‹#›</a:t>
            </a:fld>
            <a:endParaRPr lang="en-GB"/>
          </a:p>
        </p:txBody>
      </p:sp>
    </p:spTree>
    <p:extLst>
      <p:ext uri="{BB962C8B-B14F-4D97-AF65-F5344CB8AC3E}">
        <p14:creationId xmlns:p14="http://schemas.microsoft.com/office/powerpoint/2010/main" val="272713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A731DD-F407-47AC-AD9D-691BE88F363A}" type="datetimeFigureOut">
              <a:rPr lang="en-GB" smtClean="0"/>
              <a:t>11/01/2021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ED3B6E-E6FE-419E-B47B-5896846DD252}" type="slidenum">
              <a:rPr lang="en-GB" smtClean="0"/>
              <a:t>‹#›</a:t>
            </a:fld>
            <a:endParaRPr lang="en-GB"/>
          </a:p>
        </p:txBody>
      </p:sp>
    </p:spTree>
    <p:extLst>
      <p:ext uri="{BB962C8B-B14F-4D97-AF65-F5344CB8AC3E}">
        <p14:creationId xmlns:p14="http://schemas.microsoft.com/office/powerpoint/2010/main" val="4164179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A731DD-F407-47AC-AD9D-691BE88F363A}" type="datetimeFigureOut">
              <a:rPr lang="en-GB" smtClean="0"/>
              <a:t>11/01/2021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ED3B6E-E6FE-419E-B47B-5896846DD252}" type="slidenum">
              <a:rPr lang="en-GB" smtClean="0"/>
              <a:t>‹#›</a:t>
            </a:fld>
            <a:endParaRPr lang="en-GB"/>
          </a:p>
        </p:txBody>
      </p:sp>
    </p:spTree>
    <p:extLst>
      <p:ext uri="{BB962C8B-B14F-4D97-AF65-F5344CB8AC3E}">
        <p14:creationId xmlns:p14="http://schemas.microsoft.com/office/powerpoint/2010/main" val="1714355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731DD-F407-47AC-AD9D-691BE88F363A}" type="datetimeFigureOut">
              <a:rPr lang="en-GB" smtClean="0"/>
              <a:t>11/01/2021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ED3B6E-E6FE-419E-B47B-5896846DD252}" type="slidenum">
              <a:rPr lang="en-GB" smtClean="0"/>
              <a:t>‹#›</a:t>
            </a:fld>
            <a:endParaRPr lang="en-GB"/>
          </a:p>
        </p:txBody>
      </p:sp>
    </p:spTree>
    <p:extLst>
      <p:ext uri="{BB962C8B-B14F-4D97-AF65-F5344CB8AC3E}">
        <p14:creationId xmlns:p14="http://schemas.microsoft.com/office/powerpoint/2010/main" val="3035356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A731DD-F407-47AC-AD9D-691BE88F363A}"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ED3B6E-E6FE-419E-B47B-5896846DD252}" type="slidenum">
              <a:rPr lang="en-GB" smtClean="0"/>
              <a:t>‹#›</a:t>
            </a:fld>
            <a:endParaRPr lang="en-GB"/>
          </a:p>
        </p:txBody>
      </p:sp>
    </p:spTree>
    <p:extLst>
      <p:ext uri="{BB962C8B-B14F-4D97-AF65-F5344CB8AC3E}">
        <p14:creationId xmlns:p14="http://schemas.microsoft.com/office/powerpoint/2010/main" val="298714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A731DD-F407-47AC-AD9D-691BE88F363A}"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ED3B6E-E6FE-419E-B47B-5896846DD252}" type="slidenum">
              <a:rPr lang="en-GB" smtClean="0"/>
              <a:t>‹#›</a:t>
            </a:fld>
            <a:endParaRPr lang="en-GB"/>
          </a:p>
        </p:txBody>
      </p:sp>
    </p:spTree>
    <p:extLst>
      <p:ext uri="{BB962C8B-B14F-4D97-AF65-F5344CB8AC3E}">
        <p14:creationId xmlns:p14="http://schemas.microsoft.com/office/powerpoint/2010/main" val="3436163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731DD-F407-47AC-AD9D-691BE88F363A}" type="datetimeFigureOut">
              <a:rPr lang="en-GB" smtClean="0"/>
              <a:t>11/01/2021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D3B6E-E6FE-419E-B47B-5896846DD252}" type="slidenum">
              <a:rPr lang="en-GB" smtClean="0"/>
              <a:t>‹#›</a:t>
            </a:fld>
            <a:endParaRPr lang="en-GB"/>
          </a:p>
        </p:txBody>
      </p:sp>
    </p:spTree>
    <p:extLst>
      <p:ext uri="{BB962C8B-B14F-4D97-AF65-F5344CB8AC3E}">
        <p14:creationId xmlns:p14="http://schemas.microsoft.com/office/powerpoint/2010/main" val="3502763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adlet.com/marilyntinkler/erasmus2020to202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64A3-2FB3-4FFB-8D53-0334C7BF9526}"/>
              </a:ext>
            </a:extLst>
          </p:cNvPr>
          <p:cNvSpPr>
            <a:spLocks noGrp="1"/>
          </p:cNvSpPr>
          <p:nvPr>
            <p:ph type="ctrTitle"/>
          </p:nvPr>
        </p:nvSpPr>
        <p:spPr/>
        <p:txBody>
          <a:bodyPr/>
          <a:lstStyle/>
          <a:p>
            <a:r>
              <a:rPr lang="en-GB" dirty="0"/>
              <a:t>Erasmus Project 2021</a:t>
            </a:r>
          </a:p>
        </p:txBody>
      </p:sp>
      <p:sp>
        <p:nvSpPr>
          <p:cNvPr id="3" name="Subtitle 2">
            <a:extLst>
              <a:ext uri="{FF2B5EF4-FFF2-40B4-BE49-F238E27FC236}">
                <a16:creationId xmlns:a16="http://schemas.microsoft.com/office/drawing/2014/main" id="{C0D0AF06-8C5B-4B45-9A30-3A3614BA8219}"/>
              </a:ext>
            </a:extLst>
          </p:cNvPr>
          <p:cNvSpPr>
            <a:spLocks noGrp="1"/>
          </p:cNvSpPr>
          <p:nvPr>
            <p:ph type="subTitle" idx="1"/>
          </p:nvPr>
        </p:nvSpPr>
        <p:spPr/>
        <p:txBody>
          <a:bodyPr>
            <a:normAutofit lnSpcReduction="10000"/>
          </a:bodyPr>
          <a:lstStyle/>
          <a:p>
            <a:r>
              <a:rPr lang="en-GB" dirty="0"/>
              <a:t>Session 3 </a:t>
            </a:r>
          </a:p>
          <a:p>
            <a:r>
              <a:rPr lang="en-GB" dirty="0"/>
              <a:t>January 12</a:t>
            </a:r>
            <a:r>
              <a:rPr lang="en-GB" baseline="30000" dirty="0"/>
              <a:t>th</a:t>
            </a:r>
            <a:r>
              <a:rPr lang="en-GB" dirty="0"/>
              <a:t>  </a:t>
            </a:r>
          </a:p>
          <a:p>
            <a:r>
              <a:rPr lang="en-GB" dirty="0"/>
              <a:t>Y5 &amp; 6 </a:t>
            </a:r>
          </a:p>
          <a:p>
            <a:r>
              <a:rPr lang="en-GB"/>
              <a:t>Mrs Elstone</a:t>
            </a:r>
            <a:endParaRPr lang="en-GB" dirty="0"/>
          </a:p>
          <a:p>
            <a:endParaRPr lang="en-GB" dirty="0"/>
          </a:p>
        </p:txBody>
      </p:sp>
      <p:pic>
        <p:nvPicPr>
          <p:cNvPr id="5" name="Picture 4">
            <a:extLst>
              <a:ext uri="{FF2B5EF4-FFF2-40B4-BE49-F238E27FC236}">
                <a16:creationId xmlns:a16="http://schemas.microsoft.com/office/drawing/2014/main" id="{2026EB2E-9F4F-4CF7-859E-3CF817D5F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17" y="448061"/>
            <a:ext cx="1797142" cy="1746340"/>
          </a:xfrm>
          <a:prstGeom prst="rect">
            <a:avLst/>
          </a:prstGeom>
        </p:spPr>
      </p:pic>
      <p:pic>
        <p:nvPicPr>
          <p:cNvPr id="6" name="Picture 5">
            <a:extLst>
              <a:ext uri="{FF2B5EF4-FFF2-40B4-BE49-F238E27FC236}">
                <a16:creationId xmlns:a16="http://schemas.microsoft.com/office/drawing/2014/main" id="{E86BCC7F-8E1F-4A76-AFEE-5012A8494E06}"/>
              </a:ext>
            </a:extLst>
          </p:cNvPr>
          <p:cNvPicPr>
            <a:picLocks noChangeAspect="1"/>
          </p:cNvPicPr>
          <p:nvPr/>
        </p:nvPicPr>
        <p:blipFill>
          <a:blip r:embed="rId3"/>
          <a:stretch>
            <a:fillRect/>
          </a:stretch>
        </p:blipFill>
        <p:spPr>
          <a:xfrm>
            <a:off x="10241280" y="3913187"/>
            <a:ext cx="1838960" cy="2873375"/>
          </a:xfrm>
          <a:prstGeom prst="rect">
            <a:avLst/>
          </a:prstGeom>
        </p:spPr>
      </p:pic>
    </p:spTree>
    <p:extLst>
      <p:ext uri="{BB962C8B-B14F-4D97-AF65-F5344CB8AC3E}">
        <p14:creationId xmlns:p14="http://schemas.microsoft.com/office/powerpoint/2010/main" val="385456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607BD-E46A-46EC-917E-FD77CDAEBA87}"/>
              </a:ext>
            </a:extLst>
          </p:cNvPr>
          <p:cNvSpPr>
            <a:spLocks noGrp="1"/>
          </p:cNvSpPr>
          <p:nvPr>
            <p:ph type="title"/>
          </p:nvPr>
        </p:nvSpPr>
        <p:spPr/>
        <p:txBody>
          <a:bodyPr/>
          <a:lstStyle/>
          <a:p>
            <a:r>
              <a:rPr lang="en-GB" dirty="0"/>
              <a:t>What is Erasmus? </a:t>
            </a:r>
          </a:p>
        </p:txBody>
      </p:sp>
      <p:sp>
        <p:nvSpPr>
          <p:cNvPr id="3" name="Content Placeholder 2">
            <a:extLst>
              <a:ext uri="{FF2B5EF4-FFF2-40B4-BE49-F238E27FC236}">
                <a16:creationId xmlns:a16="http://schemas.microsoft.com/office/drawing/2014/main" id="{BEC4A19B-74A9-4D44-9394-9BC64A2130B1}"/>
              </a:ext>
            </a:extLst>
          </p:cNvPr>
          <p:cNvSpPr>
            <a:spLocks noGrp="1"/>
          </p:cNvSpPr>
          <p:nvPr>
            <p:ph idx="1"/>
          </p:nvPr>
        </p:nvSpPr>
        <p:spPr>
          <a:solidFill>
            <a:schemeClr val="accent1">
              <a:lumMod val="40000"/>
              <a:lumOff val="60000"/>
            </a:schemeClr>
          </a:solidFill>
        </p:spPr>
        <p:txBody>
          <a:bodyPr>
            <a:normAutofit lnSpcReduction="10000"/>
          </a:bodyPr>
          <a:lstStyle/>
          <a:p>
            <a:r>
              <a:rPr lang="en-GB" dirty="0"/>
              <a:t>This is a programme that schools can apply to be part of. It means that pupils can take part in exchange visits and go to new places and meet pupils from different countries.</a:t>
            </a:r>
          </a:p>
          <a:p>
            <a:endParaRPr lang="en-GB" dirty="0"/>
          </a:p>
          <a:p>
            <a:r>
              <a:rPr lang="en-GB" u="sng" dirty="0"/>
              <a:t>Why do it? </a:t>
            </a:r>
            <a:r>
              <a:rPr lang="en-GB" dirty="0"/>
              <a:t>It will give you new skills and you’ll find out about new people and places in the world. It will expand your horizons! Hopefully, it will develop your tolerance and respect of other places.</a:t>
            </a:r>
          </a:p>
          <a:p>
            <a:endParaRPr lang="en-GB" dirty="0"/>
          </a:p>
          <a:p>
            <a:r>
              <a:rPr lang="en-GB" dirty="0"/>
              <a:t>Bolton Primary School applied last summer and we found out that our bid has been successful. </a:t>
            </a:r>
          </a:p>
          <a:p>
            <a:endParaRPr lang="en-GB" dirty="0"/>
          </a:p>
          <a:p>
            <a:endParaRPr lang="en-GB" dirty="0"/>
          </a:p>
        </p:txBody>
      </p:sp>
      <p:pic>
        <p:nvPicPr>
          <p:cNvPr id="5" name="Picture 4">
            <a:extLst>
              <a:ext uri="{FF2B5EF4-FFF2-40B4-BE49-F238E27FC236}">
                <a16:creationId xmlns:a16="http://schemas.microsoft.com/office/drawing/2014/main" id="{91EF66BD-1254-4459-A233-0BB5BFF12DE9}"/>
              </a:ext>
            </a:extLst>
          </p:cNvPr>
          <p:cNvPicPr>
            <a:picLocks noChangeAspect="1"/>
          </p:cNvPicPr>
          <p:nvPr/>
        </p:nvPicPr>
        <p:blipFill>
          <a:blip r:embed="rId2"/>
          <a:stretch>
            <a:fillRect/>
          </a:stretch>
        </p:blipFill>
        <p:spPr>
          <a:xfrm>
            <a:off x="9733875" y="211062"/>
            <a:ext cx="1543129" cy="1479626"/>
          </a:xfrm>
          <a:prstGeom prst="rect">
            <a:avLst/>
          </a:prstGeom>
        </p:spPr>
      </p:pic>
    </p:spTree>
    <p:extLst>
      <p:ext uri="{BB962C8B-B14F-4D97-AF65-F5344CB8AC3E}">
        <p14:creationId xmlns:p14="http://schemas.microsoft.com/office/powerpoint/2010/main" val="1538777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707C-FF0E-4672-9A0D-E7C3B8C13FF1}"/>
              </a:ext>
            </a:extLst>
          </p:cNvPr>
          <p:cNvSpPr>
            <a:spLocks noGrp="1"/>
          </p:cNvSpPr>
          <p:nvPr>
            <p:ph type="title"/>
          </p:nvPr>
        </p:nvSpPr>
        <p:spPr/>
        <p:txBody>
          <a:bodyPr/>
          <a:lstStyle/>
          <a:p>
            <a:r>
              <a:rPr lang="en-GB" dirty="0"/>
              <a:t>Where are our Partner Schools?</a:t>
            </a:r>
          </a:p>
        </p:txBody>
      </p:sp>
      <p:sp>
        <p:nvSpPr>
          <p:cNvPr id="3" name="Content Placeholder 2">
            <a:extLst>
              <a:ext uri="{FF2B5EF4-FFF2-40B4-BE49-F238E27FC236}">
                <a16:creationId xmlns:a16="http://schemas.microsoft.com/office/drawing/2014/main" id="{36139183-6C2C-4BDA-887F-4524995B3696}"/>
              </a:ext>
            </a:extLst>
          </p:cNvPr>
          <p:cNvSpPr>
            <a:spLocks noGrp="1"/>
          </p:cNvSpPr>
          <p:nvPr>
            <p:ph idx="1"/>
          </p:nvPr>
        </p:nvSpPr>
        <p:spPr/>
        <p:txBody>
          <a:bodyPr>
            <a:normAutofit lnSpcReduction="10000"/>
          </a:bodyPr>
          <a:lstStyle/>
          <a:p>
            <a:r>
              <a:rPr lang="en-GB" dirty="0"/>
              <a:t>Bulgaria</a:t>
            </a:r>
          </a:p>
          <a:p>
            <a:endParaRPr lang="en-GB" dirty="0"/>
          </a:p>
          <a:p>
            <a:r>
              <a:rPr lang="en-GB" dirty="0"/>
              <a:t>Greece</a:t>
            </a:r>
          </a:p>
          <a:p>
            <a:endParaRPr lang="en-GB" dirty="0"/>
          </a:p>
          <a:p>
            <a:r>
              <a:rPr lang="en-GB" dirty="0"/>
              <a:t>Spain</a:t>
            </a:r>
          </a:p>
          <a:p>
            <a:endParaRPr lang="en-GB" dirty="0"/>
          </a:p>
          <a:p>
            <a:r>
              <a:rPr lang="en-GB" dirty="0"/>
              <a:t>Turkey</a:t>
            </a:r>
          </a:p>
          <a:p>
            <a:endParaRPr lang="en-GB" dirty="0"/>
          </a:p>
          <a:p>
            <a:r>
              <a:rPr lang="en-GB" dirty="0"/>
              <a:t>Italy </a:t>
            </a:r>
          </a:p>
        </p:txBody>
      </p:sp>
      <p:pic>
        <p:nvPicPr>
          <p:cNvPr id="5" name="Picture 4">
            <a:extLst>
              <a:ext uri="{FF2B5EF4-FFF2-40B4-BE49-F238E27FC236}">
                <a16:creationId xmlns:a16="http://schemas.microsoft.com/office/drawing/2014/main" id="{019C3406-B4F3-4ADF-9B8B-D8574DB4ED2F}"/>
              </a:ext>
            </a:extLst>
          </p:cNvPr>
          <p:cNvPicPr>
            <a:picLocks noChangeAspect="1"/>
          </p:cNvPicPr>
          <p:nvPr/>
        </p:nvPicPr>
        <p:blipFill>
          <a:blip r:embed="rId2"/>
          <a:stretch>
            <a:fillRect/>
          </a:stretch>
        </p:blipFill>
        <p:spPr>
          <a:xfrm>
            <a:off x="5895924" y="3429000"/>
            <a:ext cx="1981302" cy="1327218"/>
          </a:xfrm>
          <a:prstGeom prst="rect">
            <a:avLst/>
          </a:prstGeom>
        </p:spPr>
      </p:pic>
      <p:pic>
        <p:nvPicPr>
          <p:cNvPr id="7" name="Picture 6">
            <a:extLst>
              <a:ext uri="{FF2B5EF4-FFF2-40B4-BE49-F238E27FC236}">
                <a16:creationId xmlns:a16="http://schemas.microsoft.com/office/drawing/2014/main" id="{637C54C0-130B-458A-A30F-5BDF07A4244A}"/>
              </a:ext>
            </a:extLst>
          </p:cNvPr>
          <p:cNvPicPr>
            <a:picLocks noChangeAspect="1"/>
          </p:cNvPicPr>
          <p:nvPr/>
        </p:nvPicPr>
        <p:blipFill>
          <a:blip r:embed="rId3"/>
          <a:stretch>
            <a:fillRect/>
          </a:stretch>
        </p:blipFill>
        <p:spPr>
          <a:xfrm>
            <a:off x="9191546" y="365125"/>
            <a:ext cx="2467054" cy="1654918"/>
          </a:xfrm>
          <a:prstGeom prst="rect">
            <a:avLst/>
          </a:prstGeom>
        </p:spPr>
      </p:pic>
      <p:pic>
        <p:nvPicPr>
          <p:cNvPr id="9" name="Picture 8">
            <a:extLst>
              <a:ext uri="{FF2B5EF4-FFF2-40B4-BE49-F238E27FC236}">
                <a16:creationId xmlns:a16="http://schemas.microsoft.com/office/drawing/2014/main" id="{CEFCCA25-F870-4E47-83E9-8F28439D4DE1}"/>
              </a:ext>
            </a:extLst>
          </p:cNvPr>
          <p:cNvPicPr>
            <a:picLocks noChangeAspect="1"/>
          </p:cNvPicPr>
          <p:nvPr/>
        </p:nvPicPr>
        <p:blipFill>
          <a:blip r:embed="rId4"/>
          <a:stretch>
            <a:fillRect/>
          </a:stretch>
        </p:blipFill>
        <p:spPr>
          <a:xfrm>
            <a:off x="2469964" y="4927555"/>
            <a:ext cx="2635385" cy="1727289"/>
          </a:xfrm>
          <a:prstGeom prst="rect">
            <a:avLst/>
          </a:prstGeom>
        </p:spPr>
      </p:pic>
      <p:pic>
        <p:nvPicPr>
          <p:cNvPr id="11" name="Picture 10">
            <a:extLst>
              <a:ext uri="{FF2B5EF4-FFF2-40B4-BE49-F238E27FC236}">
                <a16:creationId xmlns:a16="http://schemas.microsoft.com/office/drawing/2014/main" id="{7D25DB50-89EF-43AB-A2AD-3979F2307F57}"/>
              </a:ext>
            </a:extLst>
          </p:cNvPr>
          <p:cNvPicPr>
            <a:picLocks noChangeAspect="1"/>
          </p:cNvPicPr>
          <p:nvPr/>
        </p:nvPicPr>
        <p:blipFill>
          <a:blip r:embed="rId5"/>
          <a:stretch>
            <a:fillRect/>
          </a:stretch>
        </p:blipFill>
        <p:spPr>
          <a:xfrm>
            <a:off x="9563000" y="4500477"/>
            <a:ext cx="1943200" cy="1676486"/>
          </a:xfrm>
          <a:prstGeom prst="rect">
            <a:avLst/>
          </a:prstGeom>
        </p:spPr>
      </p:pic>
      <p:pic>
        <p:nvPicPr>
          <p:cNvPr id="13" name="Picture 12">
            <a:extLst>
              <a:ext uri="{FF2B5EF4-FFF2-40B4-BE49-F238E27FC236}">
                <a16:creationId xmlns:a16="http://schemas.microsoft.com/office/drawing/2014/main" id="{9C5EBE7C-69FC-4290-AD19-54AF3ED89D24}"/>
              </a:ext>
            </a:extLst>
          </p:cNvPr>
          <p:cNvPicPr>
            <a:picLocks noChangeAspect="1"/>
          </p:cNvPicPr>
          <p:nvPr/>
        </p:nvPicPr>
        <p:blipFill>
          <a:blip r:embed="rId6"/>
          <a:stretch>
            <a:fillRect/>
          </a:stretch>
        </p:blipFill>
        <p:spPr>
          <a:xfrm>
            <a:off x="3146361" y="1569923"/>
            <a:ext cx="2489328" cy="1435174"/>
          </a:xfrm>
          <a:prstGeom prst="rect">
            <a:avLst/>
          </a:prstGeom>
        </p:spPr>
      </p:pic>
      <p:sp>
        <p:nvSpPr>
          <p:cNvPr id="14" name="Flowchart: Sequential Access Storage 13">
            <a:extLst>
              <a:ext uri="{FF2B5EF4-FFF2-40B4-BE49-F238E27FC236}">
                <a16:creationId xmlns:a16="http://schemas.microsoft.com/office/drawing/2014/main" id="{DA019182-4F64-4598-99A8-388194C68621}"/>
              </a:ext>
            </a:extLst>
          </p:cNvPr>
          <p:cNvSpPr/>
          <p:nvPr/>
        </p:nvSpPr>
        <p:spPr>
          <a:xfrm>
            <a:off x="8138160" y="2194560"/>
            <a:ext cx="3037840" cy="1676486"/>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E5C2F05-6F6C-42C0-A8C8-F48057F28194}"/>
              </a:ext>
            </a:extLst>
          </p:cNvPr>
          <p:cNvSpPr txBox="1"/>
          <p:nvPr/>
        </p:nvSpPr>
        <p:spPr>
          <a:xfrm>
            <a:off x="8534400" y="2543828"/>
            <a:ext cx="2560320" cy="830997"/>
          </a:xfrm>
          <a:prstGeom prst="rect">
            <a:avLst/>
          </a:prstGeom>
          <a:noFill/>
        </p:spPr>
        <p:txBody>
          <a:bodyPr wrap="square" rtlCol="0">
            <a:spAutoFit/>
          </a:bodyPr>
          <a:lstStyle/>
          <a:p>
            <a:r>
              <a:rPr lang="en-GB" sz="2400" dirty="0">
                <a:solidFill>
                  <a:schemeClr val="bg1"/>
                </a:solidFill>
              </a:rPr>
              <a:t>Can you match the country to its flag? </a:t>
            </a:r>
          </a:p>
        </p:txBody>
      </p:sp>
      <p:sp>
        <p:nvSpPr>
          <p:cNvPr id="16" name="TextBox 15">
            <a:extLst>
              <a:ext uri="{FF2B5EF4-FFF2-40B4-BE49-F238E27FC236}">
                <a16:creationId xmlns:a16="http://schemas.microsoft.com/office/drawing/2014/main" id="{B8C36D8E-6BD2-4067-AA2D-6731BF33E544}"/>
              </a:ext>
            </a:extLst>
          </p:cNvPr>
          <p:cNvSpPr txBox="1"/>
          <p:nvPr/>
        </p:nvSpPr>
        <p:spPr>
          <a:xfrm>
            <a:off x="5699760" y="1690688"/>
            <a:ext cx="528320" cy="369332"/>
          </a:xfrm>
          <a:prstGeom prst="rect">
            <a:avLst/>
          </a:prstGeom>
          <a:noFill/>
        </p:spPr>
        <p:txBody>
          <a:bodyPr wrap="square" rtlCol="0">
            <a:spAutoFit/>
          </a:bodyPr>
          <a:lstStyle/>
          <a:p>
            <a:r>
              <a:rPr lang="en-GB" dirty="0"/>
              <a:t>A</a:t>
            </a:r>
          </a:p>
        </p:txBody>
      </p:sp>
      <p:sp>
        <p:nvSpPr>
          <p:cNvPr id="17" name="TextBox 16">
            <a:extLst>
              <a:ext uri="{FF2B5EF4-FFF2-40B4-BE49-F238E27FC236}">
                <a16:creationId xmlns:a16="http://schemas.microsoft.com/office/drawing/2014/main" id="{302CE18A-F4A4-45B7-B697-10B70A8CE96C}"/>
              </a:ext>
            </a:extLst>
          </p:cNvPr>
          <p:cNvSpPr txBox="1"/>
          <p:nvPr/>
        </p:nvSpPr>
        <p:spPr>
          <a:xfrm>
            <a:off x="8940800" y="477520"/>
            <a:ext cx="250746" cy="375920"/>
          </a:xfrm>
          <a:prstGeom prst="rect">
            <a:avLst/>
          </a:prstGeom>
          <a:noFill/>
        </p:spPr>
        <p:txBody>
          <a:bodyPr wrap="square" rtlCol="0">
            <a:spAutoFit/>
          </a:bodyPr>
          <a:lstStyle/>
          <a:p>
            <a:r>
              <a:rPr lang="en-GB" dirty="0"/>
              <a:t>B</a:t>
            </a:r>
          </a:p>
        </p:txBody>
      </p:sp>
      <p:sp>
        <p:nvSpPr>
          <p:cNvPr id="18" name="TextBox 17">
            <a:extLst>
              <a:ext uri="{FF2B5EF4-FFF2-40B4-BE49-F238E27FC236}">
                <a16:creationId xmlns:a16="http://schemas.microsoft.com/office/drawing/2014/main" id="{9F375058-9ECB-4F89-9B62-5871EAAB5CA0}"/>
              </a:ext>
            </a:extLst>
          </p:cNvPr>
          <p:cNvSpPr txBox="1"/>
          <p:nvPr/>
        </p:nvSpPr>
        <p:spPr>
          <a:xfrm>
            <a:off x="5252720" y="6380480"/>
            <a:ext cx="643204" cy="369332"/>
          </a:xfrm>
          <a:prstGeom prst="rect">
            <a:avLst/>
          </a:prstGeom>
          <a:noFill/>
        </p:spPr>
        <p:txBody>
          <a:bodyPr wrap="square" rtlCol="0">
            <a:spAutoFit/>
          </a:bodyPr>
          <a:lstStyle/>
          <a:p>
            <a:r>
              <a:rPr lang="en-GB" dirty="0"/>
              <a:t>D</a:t>
            </a:r>
          </a:p>
        </p:txBody>
      </p:sp>
      <p:sp>
        <p:nvSpPr>
          <p:cNvPr id="19" name="TextBox 18">
            <a:extLst>
              <a:ext uri="{FF2B5EF4-FFF2-40B4-BE49-F238E27FC236}">
                <a16:creationId xmlns:a16="http://schemas.microsoft.com/office/drawing/2014/main" id="{AB835ED3-B821-46B8-9631-2963FCE35186}"/>
              </a:ext>
            </a:extLst>
          </p:cNvPr>
          <p:cNvSpPr txBox="1"/>
          <p:nvPr/>
        </p:nvSpPr>
        <p:spPr>
          <a:xfrm>
            <a:off x="10281920" y="6176963"/>
            <a:ext cx="528320" cy="369332"/>
          </a:xfrm>
          <a:prstGeom prst="rect">
            <a:avLst/>
          </a:prstGeom>
          <a:noFill/>
        </p:spPr>
        <p:txBody>
          <a:bodyPr wrap="square" rtlCol="0">
            <a:spAutoFit/>
          </a:bodyPr>
          <a:lstStyle/>
          <a:p>
            <a:r>
              <a:rPr lang="en-GB" dirty="0"/>
              <a:t>E</a:t>
            </a:r>
          </a:p>
        </p:txBody>
      </p:sp>
      <p:sp>
        <p:nvSpPr>
          <p:cNvPr id="20" name="TextBox 19">
            <a:extLst>
              <a:ext uri="{FF2B5EF4-FFF2-40B4-BE49-F238E27FC236}">
                <a16:creationId xmlns:a16="http://schemas.microsoft.com/office/drawing/2014/main" id="{C29CC96D-5C82-4E64-963C-ABE22B32A87C}"/>
              </a:ext>
            </a:extLst>
          </p:cNvPr>
          <p:cNvSpPr txBox="1"/>
          <p:nvPr/>
        </p:nvSpPr>
        <p:spPr>
          <a:xfrm>
            <a:off x="7086653" y="4330660"/>
            <a:ext cx="401267" cy="369332"/>
          </a:xfrm>
          <a:prstGeom prst="rect">
            <a:avLst/>
          </a:prstGeom>
          <a:noFill/>
        </p:spPr>
        <p:txBody>
          <a:bodyPr wrap="square" rtlCol="0">
            <a:spAutoFit/>
          </a:bodyPr>
          <a:lstStyle/>
          <a:p>
            <a:r>
              <a:rPr lang="en-GB" dirty="0"/>
              <a:t>C</a:t>
            </a:r>
          </a:p>
        </p:txBody>
      </p:sp>
      <p:sp>
        <p:nvSpPr>
          <p:cNvPr id="21" name="TextBox 20">
            <a:extLst>
              <a:ext uri="{FF2B5EF4-FFF2-40B4-BE49-F238E27FC236}">
                <a16:creationId xmlns:a16="http://schemas.microsoft.com/office/drawing/2014/main" id="{A83D1CA8-525E-45F5-8BD8-0D485C2ED15E}"/>
              </a:ext>
            </a:extLst>
          </p:cNvPr>
          <p:cNvSpPr txBox="1"/>
          <p:nvPr/>
        </p:nvSpPr>
        <p:spPr>
          <a:xfrm>
            <a:off x="6522720" y="6380480"/>
            <a:ext cx="2418080" cy="369332"/>
          </a:xfrm>
          <a:prstGeom prst="rect">
            <a:avLst/>
          </a:prstGeom>
          <a:noFill/>
        </p:spPr>
        <p:txBody>
          <a:bodyPr wrap="square" rtlCol="0">
            <a:spAutoFit/>
          </a:bodyPr>
          <a:lstStyle/>
          <a:p>
            <a:r>
              <a:rPr lang="en-GB" dirty="0"/>
              <a:t>Send me the answers! </a:t>
            </a:r>
          </a:p>
        </p:txBody>
      </p:sp>
    </p:spTree>
    <p:extLst>
      <p:ext uri="{BB962C8B-B14F-4D97-AF65-F5344CB8AC3E}">
        <p14:creationId xmlns:p14="http://schemas.microsoft.com/office/powerpoint/2010/main" val="2752191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DCCF2-3B66-4FCE-B8C7-41C107020681}"/>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dirty="0"/>
              <a:t>Will we be able to visit other countries and schools with the Pandemic? </a:t>
            </a:r>
          </a:p>
        </p:txBody>
      </p:sp>
      <p:sp>
        <p:nvSpPr>
          <p:cNvPr id="3" name="Content Placeholder 2">
            <a:extLst>
              <a:ext uri="{FF2B5EF4-FFF2-40B4-BE49-F238E27FC236}">
                <a16:creationId xmlns:a16="http://schemas.microsoft.com/office/drawing/2014/main" id="{0D932CFF-2C39-4722-A63E-129BC4C7C4F8}"/>
              </a:ext>
            </a:extLst>
          </p:cNvPr>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r>
              <a:rPr lang="en-GB" dirty="0"/>
              <a:t>Unfortunately, currently we can’t even leave our homes unless it’s an emergency so we won’t be going to Greece… </a:t>
            </a:r>
          </a:p>
          <a:p>
            <a:r>
              <a:rPr lang="en-GB" dirty="0"/>
              <a:t>That’s a shame!</a:t>
            </a:r>
          </a:p>
          <a:p>
            <a:r>
              <a:rPr lang="en-GB" dirty="0"/>
              <a:t>What we can do is prepare for some VIRTUAL tours. </a:t>
            </a:r>
          </a:p>
          <a:p>
            <a:r>
              <a:rPr lang="en-GB" dirty="0"/>
              <a:t>To start with we are going to tell them all about us and our lives in Cumbria. </a:t>
            </a:r>
          </a:p>
          <a:p>
            <a:r>
              <a:rPr lang="en-GB" dirty="0"/>
              <a:t>We will get to know our partner schools by using a </a:t>
            </a:r>
            <a:r>
              <a:rPr lang="en-GB" dirty="0" err="1"/>
              <a:t>padlet</a:t>
            </a:r>
            <a:r>
              <a:rPr lang="en-GB" dirty="0"/>
              <a:t>.</a:t>
            </a:r>
          </a:p>
          <a:p>
            <a:endParaRPr lang="en-GB" dirty="0"/>
          </a:p>
          <a:p>
            <a:r>
              <a:rPr lang="en-GB" b="1" i="0" dirty="0">
                <a:solidFill>
                  <a:srgbClr val="202124"/>
                </a:solidFill>
                <a:effectLst/>
                <a:latin typeface="arial" panose="020B0604020202020204" pitchFamily="34" charset="0"/>
              </a:rPr>
              <a:t>Padlet</a:t>
            </a:r>
            <a:r>
              <a:rPr lang="en-GB" b="0" i="0" dirty="0">
                <a:solidFill>
                  <a:srgbClr val="202124"/>
                </a:solidFill>
                <a:effectLst/>
                <a:latin typeface="arial" panose="020B0604020202020204" pitchFamily="34" charset="0"/>
              </a:rPr>
              <a:t> is an online virtual “bulletin” board, where students and teachers can collaborate, reflect, share links and pictures, in a secure location.</a:t>
            </a:r>
            <a:r>
              <a:rPr lang="en-GB" b="1" i="0" dirty="0">
                <a:solidFill>
                  <a:srgbClr val="202124"/>
                </a:solidFill>
                <a:effectLst/>
                <a:latin typeface="arial" panose="020B0604020202020204" pitchFamily="34" charset="0"/>
              </a:rPr>
              <a:t> </a:t>
            </a:r>
            <a:endParaRPr lang="en-GB" dirty="0"/>
          </a:p>
        </p:txBody>
      </p:sp>
      <p:pic>
        <p:nvPicPr>
          <p:cNvPr id="5" name="Picture 4">
            <a:extLst>
              <a:ext uri="{FF2B5EF4-FFF2-40B4-BE49-F238E27FC236}">
                <a16:creationId xmlns:a16="http://schemas.microsoft.com/office/drawing/2014/main" id="{771891F7-875A-414E-B32C-6004F5182218}"/>
              </a:ext>
            </a:extLst>
          </p:cNvPr>
          <p:cNvPicPr>
            <a:picLocks noChangeAspect="1"/>
          </p:cNvPicPr>
          <p:nvPr/>
        </p:nvPicPr>
        <p:blipFill>
          <a:blip r:embed="rId2"/>
          <a:stretch>
            <a:fillRect/>
          </a:stretch>
        </p:blipFill>
        <p:spPr>
          <a:xfrm>
            <a:off x="10728293" y="141208"/>
            <a:ext cx="1251014" cy="1549480"/>
          </a:xfrm>
          <a:prstGeom prst="rect">
            <a:avLst/>
          </a:prstGeom>
        </p:spPr>
      </p:pic>
    </p:spTree>
    <p:extLst>
      <p:ext uri="{BB962C8B-B14F-4D97-AF65-F5344CB8AC3E}">
        <p14:creationId xmlns:p14="http://schemas.microsoft.com/office/powerpoint/2010/main" val="2357954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3E827-C40E-4441-A4DB-BD51CD77913D}"/>
              </a:ext>
            </a:extLst>
          </p:cNvPr>
          <p:cNvSpPr>
            <a:spLocks noGrp="1"/>
          </p:cNvSpPr>
          <p:nvPr>
            <p:ph type="title"/>
          </p:nvPr>
        </p:nvSpPr>
        <p:spPr/>
        <p:txBody>
          <a:bodyPr/>
          <a:lstStyle/>
          <a:p>
            <a:r>
              <a:rPr lang="en-GB" dirty="0"/>
              <a:t>This is our Padlet! </a:t>
            </a:r>
            <a:r>
              <a:rPr lang="en-GB" sz="2000" dirty="0"/>
              <a:t>(our international  project coordinator is Marilyn </a:t>
            </a:r>
            <a:r>
              <a:rPr lang="en-GB" sz="2000" dirty="0" err="1"/>
              <a:t>Tinkler</a:t>
            </a:r>
            <a:r>
              <a:rPr lang="en-GB" sz="2000" dirty="0"/>
              <a:t>) </a:t>
            </a:r>
            <a:br>
              <a:rPr lang="en-GB" sz="2000" dirty="0"/>
            </a:br>
            <a:r>
              <a:rPr lang="en-GB" sz="2000" dirty="0"/>
              <a:t>AKA Joss’ grandma</a:t>
            </a:r>
          </a:p>
        </p:txBody>
      </p:sp>
      <p:pic>
        <p:nvPicPr>
          <p:cNvPr id="5" name="Content Placeholder 4">
            <a:extLst>
              <a:ext uri="{FF2B5EF4-FFF2-40B4-BE49-F238E27FC236}">
                <a16:creationId xmlns:a16="http://schemas.microsoft.com/office/drawing/2014/main" id="{BBE0AA73-3C5F-43CB-A64F-5CC53EF9A26E}"/>
              </a:ext>
            </a:extLst>
          </p:cNvPr>
          <p:cNvPicPr>
            <a:picLocks noGrp="1" noChangeAspect="1"/>
          </p:cNvPicPr>
          <p:nvPr>
            <p:ph idx="1"/>
          </p:nvPr>
        </p:nvPicPr>
        <p:blipFill>
          <a:blip r:embed="rId2"/>
          <a:stretch>
            <a:fillRect/>
          </a:stretch>
        </p:blipFill>
        <p:spPr>
          <a:xfrm>
            <a:off x="1678088" y="1825625"/>
            <a:ext cx="8835824" cy="4351338"/>
          </a:xfrm>
        </p:spPr>
      </p:pic>
    </p:spTree>
    <p:extLst>
      <p:ext uri="{BB962C8B-B14F-4D97-AF65-F5344CB8AC3E}">
        <p14:creationId xmlns:p14="http://schemas.microsoft.com/office/powerpoint/2010/main" val="1232286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0E35EAF-5EBE-4493-B266-B604D1F9AF22}"/>
              </a:ext>
            </a:extLst>
          </p:cNvPr>
          <p:cNvSpPr>
            <a:spLocks noGrp="1"/>
          </p:cNvSpPr>
          <p:nvPr>
            <p:ph type="title"/>
          </p:nvPr>
        </p:nvSpPr>
        <p:spPr>
          <a:xfrm>
            <a:off x="1047280" y="759805"/>
            <a:ext cx="10306520" cy="1325563"/>
          </a:xfrm>
        </p:spPr>
        <p:txBody>
          <a:bodyPr>
            <a:normAutofit/>
          </a:bodyPr>
          <a:lstStyle/>
          <a:p>
            <a:r>
              <a:rPr lang="en-GB" sz="4000">
                <a:solidFill>
                  <a:srgbClr val="FFFFFF"/>
                </a:solidFill>
              </a:rPr>
              <a:t>Task: Can I find information from the padlet? </a:t>
            </a:r>
          </a:p>
        </p:txBody>
      </p:sp>
      <p:sp>
        <p:nvSpPr>
          <p:cNvPr id="3" name="Content Placeholder 2">
            <a:extLst>
              <a:ext uri="{FF2B5EF4-FFF2-40B4-BE49-F238E27FC236}">
                <a16:creationId xmlns:a16="http://schemas.microsoft.com/office/drawing/2014/main" id="{33B4A4F4-D166-4885-A585-A54EC217E4E2}"/>
              </a:ext>
            </a:extLst>
          </p:cNvPr>
          <p:cNvSpPr>
            <a:spLocks noGrp="1"/>
          </p:cNvSpPr>
          <p:nvPr>
            <p:ph idx="1"/>
          </p:nvPr>
        </p:nvSpPr>
        <p:spPr>
          <a:xfrm>
            <a:off x="1424904" y="2494450"/>
            <a:ext cx="4053545" cy="3563159"/>
          </a:xfrm>
        </p:spPr>
        <p:txBody>
          <a:bodyPr>
            <a:normAutofit/>
          </a:bodyPr>
          <a:lstStyle/>
          <a:p>
            <a:r>
              <a:rPr lang="en-GB" sz="1700" dirty="0"/>
              <a:t>First of all you will need to follow this link:</a:t>
            </a:r>
          </a:p>
          <a:p>
            <a:r>
              <a:rPr lang="en-GB" sz="1700" u="sng" dirty="0">
                <a:effectLst/>
                <a:latin typeface="Calibri" panose="020F0502020204030204" pitchFamily="34" charset="0"/>
                <a:ea typeface="Calibri" panose="020F0502020204030204" pitchFamily="34" charset="0"/>
                <a:cs typeface="Times New Roman" panose="02020603050405020304" pitchFamily="18" charset="0"/>
                <a:hlinkClick r:id="rId2"/>
              </a:rPr>
              <a:t>https://padlet.com/marilyntinkler/erasmus2020to2022</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700" dirty="0"/>
          </a:p>
          <a:p>
            <a:r>
              <a:rPr lang="en-GB" sz="1700" dirty="0"/>
              <a:t>Spend some time navigating yourself around the </a:t>
            </a:r>
            <a:r>
              <a:rPr lang="en-GB" sz="1700" dirty="0" err="1"/>
              <a:t>padlet</a:t>
            </a:r>
            <a:r>
              <a:rPr lang="en-GB" sz="1700" dirty="0"/>
              <a:t>.</a:t>
            </a:r>
          </a:p>
          <a:p>
            <a:r>
              <a:rPr lang="en-GB" sz="1700" dirty="0"/>
              <a:t>Use the bar along the bottom as there is much more on your right that you can’t see. </a:t>
            </a:r>
          </a:p>
          <a:p>
            <a:r>
              <a:rPr lang="en-GB" sz="1700" dirty="0"/>
              <a:t>Lots of pages to discover…</a:t>
            </a:r>
          </a:p>
        </p:txBody>
      </p:sp>
      <p:pic>
        <p:nvPicPr>
          <p:cNvPr id="5" name="Picture 4">
            <a:extLst>
              <a:ext uri="{FF2B5EF4-FFF2-40B4-BE49-F238E27FC236}">
                <a16:creationId xmlns:a16="http://schemas.microsoft.com/office/drawing/2014/main" id="{AD9156F7-1B66-4584-A69D-F2D7D056091E}"/>
              </a:ext>
            </a:extLst>
          </p:cNvPr>
          <p:cNvPicPr>
            <a:picLocks noChangeAspect="1"/>
          </p:cNvPicPr>
          <p:nvPr/>
        </p:nvPicPr>
        <p:blipFill rotWithShape="1">
          <a:blip r:embed="rId3"/>
          <a:srcRect r="266" b="-3"/>
          <a:stretch/>
        </p:blipFill>
        <p:spPr>
          <a:xfrm>
            <a:off x="6098892" y="2492376"/>
            <a:ext cx="4802404" cy="3563372"/>
          </a:xfrm>
          <a:prstGeom prst="rect">
            <a:avLst/>
          </a:prstGeom>
        </p:spPr>
      </p:pic>
    </p:spTree>
    <p:extLst>
      <p:ext uri="{BB962C8B-B14F-4D97-AF65-F5344CB8AC3E}">
        <p14:creationId xmlns:p14="http://schemas.microsoft.com/office/powerpoint/2010/main" val="3371298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2D35C-1825-409D-A9D9-D397D1C97667}"/>
              </a:ext>
            </a:extLst>
          </p:cNvPr>
          <p:cNvSpPr>
            <a:spLocks noGrp="1"/>
          </p:cNvSpPr>
          <p:nvPr>
            <p:ph type="title"/>
          </p:nvPr>
        </p:nvSpPr>
        <p:spPr/>
        <p:txBody>
          <a:bodyPr>
            <a:normAutofit fontScale="90000"/>
          </a:bodyPr>
          <a:lstStyle/>
          <a:p>
            <a:r>
              <a:rPr lang="en-GB" dirty="0"/>
              <a:t>Class 2 Y5/6 Questions</a:t>
            </a:r>
            <a:br>
              <a:rPr lang="en-GB" dirty="0"/>
            </a:br>
            <a:r>
              <a:rPr lang="en-GB" sz="2700" dirty="0"/>
              <a:t>It will be hard to read some of the </a:t>
            </a:r>
            <a:r>
              <a:rPr lang="en-GB" sz="2700" dirty="0" err="1"/>
              <a:t>padlet</a:t>
            </a:r>
            <a:r>
              <a:rPr lang="en-GB" sz="2700" dirty="0"/>
              <a:t> so ideally get an adult to help you with this task if you need to.  </a:t>
            </a:r>
          </a:p>
        </p:txBody>
      </p:sp>
      <p:sp>
        <p:nvSpPr>
          <p:cNvPr id="3" name="Content Placeholder 2">
            <a:extLst>
              <a:ext uri="{FF2B5EF4-FFF2-40B4-BE49-F238E27FC236}">
                <a16:creationId xmlns:a16="http://schemas.microsoft.com/office/drawing/2014/main" id="{B4B05E47-4982-467B-917F-98ED1EC866B0}"/>
              </a:ext>
            </a:extLst>
          </p:cNvPr>
          <p:cNvSpPr>
            <a:spLocks noGrp="1"/>
          </p:cNvSpPr>
          <p:nvPr>
            <p:ph idx="1"/>
          </p:nvPr>
        </p:nvSpPr>
        <p:spPr/>
        <p:txBody>
          <a:bodyPr>
            <a:normAutofit fontScale="85000" lnSpcReduction="20000"/>
          </a:bodyPr>
          <a:lstStyle/>
          <a:p>
            <a:pPr marL="0" indent="0">
              <a:buNone/>
            </a:pPr>
            <a:endParaRPr lang="en-GB" dirty="0"/>
          </a:p>
          <a:p>
            <a:r>
              <a:rPr lang="en-GB" dirty="0"/>
              <a:t>You will find all the answers to these questions from the </a:t>
            </a:r>
            <a:r>
              <a:rPr lang="en-GB" dirty="0" err="1"/>
              <a:t>padlet</a:t>
            </a:r>
            <a:r>
              <a:rPr lang="en-GB" dirty="0"/>
              <a:t>. </a:t>
            </a:r>
          </a:p>
          <a:p>
            <a:r>
              <a:rPr lang="en-GB" dirty="0"/>
              <a:t>Write your answers neatly on a piece on paper.</a:t>
            </a:r>
          </a:p>
          <a:p>
            <a:r>
              <a:rPr lang="en-GB" dirty="0"/>
              <a:t>Title – </a:t>
            </a:r>
            <a:r>
              <a:rPr lang="en-GB" u="sng" dirty="0">
                <a:solidFill>
                  <a:schemeClr val="bg2">
                    <a:lumMod val="75000"/>
                  </a:schemeClr>
                </a:solidFill>
              </a:rPr>
              <a:t>Can I find information from our Erasmus Padlet? </a:t>
            </a:r>
          </a:p>
          <a:p>
            <a:r>
              <a:rPr lang="en-GB" dirty="0">
                <a:solidFill>
                  <a:schemeClr val="tx2"/>
                </a:solidFill>
              </a:rPr>
              <a:t>Use your best writing and use the </a:t>
            </a:r>
            <a:r>
              <a:rPr lang="en-GB" dirty="0" err="1">
                <a:solidFill>
                  <a:schemeClr val="tx2"/>
                </a:solidFill>
              </a:rPr>
              <a:t>padlet</a:t>
            </a:r>
            <a:r>
              <a:rPr lang="en-GB" dirty="0">
                <a:solidFill>
                  <a:schemeClr val="tx2"/>
                </a:solidFill>
              </a:rPr>
              <a:t> for spelling help.</a:t>
            </a:r>
          </a:p>
          <a:p>
            <a:r>
              <a:rPr lang="en-GB" dirty="0">
                <a:solidFill>
                  <a:schemeClr val="tx2"/>
                </a:solidFill>
              </a:rPr>
              <a:t>Q1 Look at Sustainable Development Goals – Name 10 of the 17 goals. </a:t>
            </a:r>
          </a:p>
          <a:p>
            <a:r>
              <a:rPr lang="en-GB" dirty="0">
                <a:solidFill>
                  <a:schemeClr val="tx2"/>
                </a:solidFill>
              </a:rPr>
              <a:t>Q2 Which 3 do you think are the most important of the SDGs? </a:t>
            </a:r>
          </a:p>
          <a:p>
            <a:r>
              <a:rPr lang="en-GB" dirty="0">
                <a:solidFill>
                  <a:schemeClr val="tx2"/>
                </a:solidFill>
              </a:rPr>
              <a:t>Q3 Project coordinator details – write down the names of ‘all’ the project coordinators?</a:t>
            </a:r>
          </a:p>
          <a:p>
            <a:r>
              <a:rPr lang="en-GB" dirty="0">
                <a:solidFill>
                  <a:schemeClr val="tx2"/>
                </a:solidFill>
              </a:rPr>
              <a:t>Q4 Getting to know a little about each other – tell me 3 facts about the school in Italy. </a:t>
            </a:r>
          </a:p>
          <a:p>
            <a:r>
              <a:rPr lang="en-GB" dirty="0">
                <a:solidFill>
                  <a:schemeClr val="tx2"/>
                </a:solidFill>
              </a:rPr>
              <a:t>Q5 Sum up how the school is different to ours.</a:t>
            </a:r>
          </a:p>
        </p:txBody>
      </p:sp>
    </p:spTree>
    <p:extLst>
      <p:ext uri="{BB962C8B-B14F-4D97-AF65-F5344CB8AC3E}">
        <p14:creationId xmlns:p14="http://schemas.microsoft.com/office/powerpoint/2010/main" val="3907569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7351-041B-4F30-9463-D9C7B67F9C3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93E95409-FAAA-45CF-8AC8-0E3F44BE891D}"/>
              </a:ext>
            </a:extLst>
          </p:cNvPr>
          <p:cNvSpPr>
            <a:spLocks noGrp="1"/>
          </p:cNvSpPr>
          <p:nvPr>
            <p:ph idx="1"/>
          </p:nvPr>
        </p:nvSpPr>
        <p:spPr/>
        <p:txBody>
          <a:bodyPr>
            <a:normAutofit fontScale="85000" lnSpcReduction="20000"/>
          </a:bodyPr>
          <a:lstStyle/>
          <a:p>
            <a:r>
              <a:rPr lang="en-GB" dirty="0"/>
              <a:t>Q6 – Getting to know each other – Tell me three facts about the third primary school of Rhodes (you’ll need to scroll down to find this one). Look for the photo of the children.</a:t>
            </a:r>
          </a:p>
          <a:p>
            <a:r>
              <a:rPr lang="en-GB" dirty="0"/>
              <a:t>Q7 – What can you find out about the Spanish School (underneath the one above). 3 facts please.</a:t>
            </a:r>
          </a:p>
          <a:p>
            <a:r>
              <a:rPr lang="en-GB" dirty="0"/>
              <a:t>Q8 – Getting to know each other – Tell me about the distances that the schools are away from each other (this information is right at the bottom). </a:t>
            </a:r>
          </a:p>
          <a:p>
            <a:r>
              <a:rPr lang="en-GB" dirty="0"/>
              <a:t>Well done! </a:t>
            </a:r>
          </a:p>
          <a:p>
            <a:r>
              <a:rPr lang="en-GB" dirty="0"/>
              <a:t>After looking at the </a:t>
            </a:r>
            <a:r>
              <a:rPr lang="en-GB" dirty="0" err="1"/>
              <a:t>padlet</a:t>
            </a:r>
            <a:r>
              <a:rPr lang="en-GB" dirty="0"/>
              <a:t> tell me (by writing a comment on GC) which place and school you are most interested in and why? </a:t>
            </a:r>
          </a:p>
          <a:p>
            <a:r>
              <a:rPr lang="en-GB" dirty="0"/>
              <a:t>Have you been on holiday to any of the places? How do you think a holiday is different to living, working or growing up in a place?</a:t>
            </a:r>
          </a:p>
          <a:p>
            <a:r>
              <a:rPr lang="en-GB" dirty="0"/>
              <a:t>Remember to post me a comment and self-assess your work. Thank you! </a:t>
            </a:r>
          </a:p>
        </p:txBody>
      </p:sp>
      <p:pic>
        <p:nvPicPr>
          <p:cNvPr id="7" name="Picture 6">
            <a:extLst>
              <a:ext uri="{FF2B5EF4-FFF2-40B4-BE49-F238E27FC236}">
                <a16:creationId xmlns:a16="http://schemas.microsoft.com/office/drawing/2014/main" id="{6E64206F-1BC6-4F23-A81B-8DD329445863}"/>
              </a:ext>
            </a:extLst>
          </p:cNvPr>
          <p:cNvPicPr>
            <a:picLocks noChangeAspect="1"/>
          </p:cNvPicPr>
          <p:nvPr/>
        </p:nvPicPr>
        <p:blipFill>
          <a:blip r:embed="rId2"/>
          <a:stretch>
            <a:fillRect/>
          </a:stretch>
        </p:blipFill>
        <p:spPr>
          <a:xfrm>
            <a:off x="838200" y="331787"/>
            <a:ext cx="1816193" cy="1200212"/>
          </a:xfrm>
          <a:prstGeom prst="rect">
            <a:avLst/>
          </a:prstGeom>
        </p:spPr>
      </p:pic>
    </p:spTree>
    <p:extLst>
      <p:ext uri="{BB962C8B-B14F-4D97-AF65-F5344CB8AC3E}">
        <p14:creationId xmlns:p14="http://schemas.microsoft.com/office/powerpoint/2010/main" val="4154015813"/>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35</TotalTime>
  <Words>649</Words>
  <Application>Microsoft Office PowerPoint</Application>
  <PresentationFormat>Widescreen</PresentationFormat>
  <Paragraphs>62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vt:lpstr>
      <vt:lpstr>Calibri</vt:lpstr>
      <vt:lpstr>Calibri Light</vt:lpstr>
      <vt:lpstr>Office Theme</vt:lpstr>
      <vt:lpstr>Erasmus Project 2021</vt:lpstr>
      <vt:lpstr>What is Erasmus? </vt:lpstr>
      <vt:lpstr>Where are our Partner Schools?</vt:lpstr>
      <vt:lpstr>Will we be able to visit other countries and schools with the Pandemic? </vt:lpstr>
      <vt:lpstr>This is our Padlet! (our international  project coordinator is Marilyn Tinkler)  AKA Joss’ grandma</vt:lpstr>
      <vt:lpstr>Task: Can I find information from the padlet? </vt:lpstr>
      <vt:lpstr>Class 2 Y5/6 Questions It will be hard to read some of the padlet so ideally get an adult to help you with this task if you need to.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Project 2021</dc:title>
  <dc:creator>Ruth Elstone</dc:creator>
  <cp:lastModifiedBy>Ruth Elstone</cp:lastModifiedBy>
  <cp:revision>8</cp:revision>
  <dcterms:created xsi:type="dcterms:W3CDTF">2021-01-11T10:45:35Z</dcterms:created>
  <dcterms:modified xsi:type="dcterms:W3CDTF">2021-01-11T11:20:49Z</dcterms:modified>
</cp:coreProperties>
</file>