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8" r:id="rId3"/>
    <p:sldId id="269" r:id="rId4"/>
    <p:sldId id="270" r:id="rId5"/>
    <p:sldId id="271" r:id="rId6"/>
    <p:sldId id="272" r:id="rId7"/>
    <p:sldId id="273" r:id="rId8"/>
    <p:sldId id="274" r:id="rId9"/>
    <p:sldId id="275" r:id="rId10"/>
    <p:sldId id="277" r:id="rId11"/>
    <p:sldId id="267"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E17"/>
    <a:srgbClr val="5B2987"/>
    <a:srgbClr val="45A0D9"/>
    <a:srgbClr val="95C238"/>
    <a:srgbClr val="F4CB4C"/>
    <a:srgbClr val="00AE97"/>
    <a:srgbClr val="EF73AA"/>
    <a:srgbClr val="DE225C"/>
    <a:srgbClr val="45B2E5"/>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8" autoAdjust="0"/>
    <p:restoredTop sz="94660"/>
  </p:normalViewPr>
  <p:slideViewPr>
    <p:cSldViewPr snapToGrid="0" showGuides="1">
      <p:cViewPr varScale="1">
        <p:scale>
          <a:sx n="115" d="100"/>
          <a:sy n="115" d="100"/>
        </p:scale>
        <p:origin x="121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01/12/2021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7D5A78B2-5E08-1B4E-9F35-E418961144A8}"/>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0886D24C-871E-0F4C-AC96-99388359EEE9}"/>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97D292-6253-0646-A28E-3B624FE518AE}"/>
              </a:ext>
            </a:extLst>
          </p:cNvPr>
          <p:cNvSpPr/>
          <p:nvPr/>
        </p:nvSpPr>
        <p:spPr>
          <a:xfrm>
            <a:off x="2575932" y="5486400"/>
            <a:ext cx="3858322" cy="858643"/>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a:xfrm>
            <a:off x="457198" y="411988"/>
            <a:ext cx="8220075" cy="994306"/>
          </a:xfrm>
        </p:spPr>
        <p:txBody>
          <a:bodyPr/>
          <a:lstStyle/>
          <a:p>
            <a:pPr algn="ctr"/>
            <a:r>
              <a:rPr lang="en-GB" sz="3600" dirty="0">
                <a:latin typeface="Roboto" panose="02000000000000000000" pitchFamily="2" charset="0"/>
                <a:ea typeface="Roboto" panose="02000000000000000000" pitchFamily="2" charset="0"/>
              </a:rPr>
              <a:t>Summary</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226635"/>
            <a:ext cx="7906215" cy="3139321"/>
          </a:xfrm>
          <a:prstGeom prst="rect">
            <a:avLst/>
          </a:prstGeom>
          <a:noFill/>
        </p:spPr>
        <p:txBody>
          <a:bodyPr wrap="square" rtlCol="0">
            <a:spAutoFit/>
          </a:bodyPr>
          <a:lstStyle/>
          <a:p>
            <a:r>
              <a:rPr lang="en-GB" dirty="0">
                <a:latin typeface="Roboto"/>
                <a:ea typeface="Roboto"/>
                <a:cs typeface="Roboto"/>
                <a:sym typeface="Roboto"/>
              </a:rPr>
              <a:t>We hope that you have a better understanding of the changes that have been made to the Early Years Foundation Stage.</a:t>
            </a:r>
          </a:p>
          <a:p>
            <a:endParaRPr lang="en-GB" dirty="0">
              <a:latin typeface="Roboto"/>
              <a:ea typeface="Roboto"/>
              <a:cs typeface="Roboto"/>
              <a:sym typeface="Roboto"/>
            </a:endParaRPr>
          </a:p>
          <a:p>
            <a:r>
              <a:rPr lang="en-GB" dirty="0">
                <a:latin typeface="Roboto"/>
                <a:ea typeface="Roboto"/>
                <a:cs typeface="Roboto"/>
                <a:sym typeface="Roboto"/>
              </a:rPr>
              <a:t>We also hope you feel reassured that the wellbeing and care of the children is still the main priority of the EYFS. </a:t>
            </a:r>
          </a:p>
          <a:p>
            <a:endParaRPr lang="en-GB" dirty="0">
              <a:latin typeface="Roboto"/>
              <a:ea typeface="Roboto"/>
              <a:cs typeface="Roboto"/>
              <a:sym typeface="Roboto"/>
            </a:endParaRPr>
          </a:p>
          <a:p>
            <a:r>
              <a:rPr lang="en-GB" dirty="0">
                <a:latin typeface="Roboto"/>
                <a:ea typeface="Roboto"/>
                <a:cs typeface="Roboto"/>
                <a:sym typeface="Roboto"/>
              </a:rPr>
              <a:t>Young children are still encouraged to learn and develop through play and exploration. The adults support this through guidance and teaching of skills.</a:t>
            </a:r>
          </a:p>
          <a:p>
            <a:r>
              <a:rPr lang="en-GB" dirty="0">
                <a:latin typeface="Roboto"/>
                <a:ea typeface="Roboto"/>
                <a:cs typeface="Roboto"/>
                <a:sym typeface="Roboto"/>
              </a:rPr>
              <a:t> </a:t>
            </a:r>
          </a:p>
          <a:p>
            <a:r>
              <a:rPr lang="en-GB" dirty="0">
                <a:latin typeface="Roboto"/>
                <a:ea typeface="Roboto"/>
                <a:cs typeface="Roboto"/>
                <a:sym typeface="Roboto"/>
              </a:rPr>
              <a:t>Should you have any further questions on the EYFS changes, staff will be happy to discuss these with you. </a:t>
            </a:r>
          </a:p>
        </p:txBody>
      </p:sp>
      <p:pic>
        <p:nvPicPr>
          <p:cNvPr id="5" name="Picture 4">
            <a:extLst>
              <a:ext uri="{FF2B5EF4-FFF2-40B4-BE49-F238E27FC236}">
                <a16:creationId xmlns:a16="http://schemas.microsoft.com/office/drawing/2014/main" id="{469820EC-91C9-EE4A-BC47-F520FFEAB6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30626" y="4133939"/>
            <a:ext cx="2556857" cy="2127209"/>
          </a:xfrm>
          <a:prstGeom prst="rect">
            <a:avLst/>
          </a:prstGeom>
        </p:spPr>
      </p:pic>
    </p:spTree>
    <p:extLst>
      <p:ext uri="{BB962C8B-B14F-4D97-AF65-F5344CB8AC3E}">
        <p14:creationId xmlns:p14="http://schemas.microsoft.com/office/powerpoint/2010/main" val="300748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DAA4C7D1-5EA6-A04A-A160-E9CBA1E265B1}"/>
              </a:ext>
            </a:extLst>
          </p:cNvPr>
          <p:cNvSpPr/>
          <p:nvPr/>
        </p:nvSpPr>
        <p:spPr>
          <a:xfrm>
            <a:off x="5586761" y="5653667"/>
            <a:ext cx="3066583" cy="68022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What Is the EYFS?</a:t>
            </a:r>
          </a:p>
        </p:txBody>
      </p:sp>
      <p:sp>
        <p:nvSpPr>
          <p:cNvPr id="5" name="Rectangle 4"/>
          <p:cNvSpPr/>
          <p:nvPr/>
        </p:nvSpPr>
        <p:spPr>
          <a:xfrm>
            <a:off x="744497" y="1391283"/>
            <a:ext cx="7632700" cy="3739485"/>
          </a:xfrm>
          <a:prstGeom prst="rect">
            <a:avLst/>
          </a:prstGeom>
        </p:spPr>
        <p:txBody>
          <a:bodyPr wrap="square" lIns="0" tIns="0" rIns="0" bIns="0" anchor="t">
            <a:spAutoFit/>
          </a:bodyPr>
          <a:lstStyle/>
          <a:p>
            <a:pPr marL="228600" lvl="0" indent="-114300">
              <a:lnSpc>
                <a:spcPct val="90000"/>
              </a:lnSpc>
              <a:buClr>
                <a:srgbClr val="1C1C1C"/>
              </a:buClr>
              <a:buSzPts val="1800"/>
            </a:pPr>
            <a:r>
              <a:rPr lang="en-GB" b="1" dirty="0">
                <a:solidFill>
                  <a:srgbClr val="1C1C1C"/>
                </a:solidFill>
                <a:latin typeface="Roboto"/>
                <a:ea typeface="Roboto"/>
                <a:cs typeface="Roboto"/>
                <a:sym typeface="Roboto"/>
              </a:rPr>
              <a:t>The Early Years Foundation Stage </a:t>
            </a:r>
            <a:r>
              <a:rPr lang="en-GB" dirty="0">
                <a:solidFill>
                  <a:srgbClr val="1C1C1C"/>
                </a:solidFill>
                <a:latin typeface="Roboto"/>
                <a:ea typeface="Roboto"/>
                <a:cs typeface="Roboto"/>
                <a:sym typeface="Roboto"/>
              </a:rPr>
              <a:t>cov</a:t>
            </a:r>
            <a:r>
              <a:rPr lang="en-GB" dirty="0">
                <a:latin typeface="Roboto"/>
                <a:ea typeface="Roboto"/>
                <a:cs typeface="Roboto"/>
                <a:sym typeface="Roboto"/>
              </a:rPr>
              <a:t>ers the first stage of a child’s care</a:t>
            </a:r>
          </a:p>
          <a:p>
            <a:pPr marL="228600" lvl="0" indent="-114300">
              <a:lnSpc>
                <a:spcPct val="90000"/>
              </a:lnSpc>
              <a:buClr>
                <a:srgbClr val="1C1C1C"/>
              </a:buClr>
              <a:buSzPts val="1800"/>
            </a:pPr>
            <a:r>
              <a:rPr lang="en-GB" dirty="0">
                <a:latin typeface="Roboto"/>
                <a:ea typeface="Roboto"/>
                <a:cs typeface="Roboto"/>
                <a:sym typeface="Roboto"/>
              </a:rPr>
              <a:t>from birth to five years old. It sets </a:t>
            </a:r>
            <a:r>
              <a:rPr lang="en-GB" dirty="0">
                <a:solidFill>
                  <a:srgbClr val="1C1C1C"/>
                </a:solidFill>
                <a:latin typeface="Roboto"/>
                <a:ea typeface="Roboto"/>
                <a:cs typeface="Roboto"/>
                <a:sym typeface="Roboto"/>
              </a:rPr>
              <a:t>the standards to ensure that all children</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learn and develop, as well as keeping them healthy and safe.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All schools and </a:t>
            </a:r>
            <a:r>
              <a:rPr lang="en-GB" dirty="0">
                <a:solidFill>
                  <a:srgbClr val="1C1C1C"/>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Ofsted</a:t>
            </a:r>
            <a:r>
              <a:rPr lang="en-GB" dirty="0">
                <a:solidFill>
                  <a:srgbClr val="1C1C1C"/>
                </a:solidFill>
                <a:latin typeface="Roboto"/>
                <a:ea typeface="Roboto"/>
                <a:cs typeface="Roboto"/>
                <a:sym typeface="Roboto"/>
              </a:rPr>
              <a:t> registered early </a:t>
            </a:r>
            <a:r>
              <a:rPr lang="en-GB" dirty="0">
                <a:latin typeface="Roboto"/>
                <a:ea typeface="Roboto"/>
                <a:cs typeface="Roboto"/>
                <a:sym typeface="Roboto"/>
              </a:rPr>
              <a:t>y</a:t>
            </a:r>
            <a:r>
              <a:rPr lang="en-GB" dirty="0">
                <a:solidFill>
                  <a:srgbClr val="1C1C1C"/>
                </a:solidFill>
                <a:latin typeface="Roboto"/>
                <a:ea typeface="Roboto"/>
                <a:cs typeface="Roboto"/>
                <a:sym typeface="Roboto"/>
              </a:rPr>
              <a:t>ears providers in England must</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follow the EYFS.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latin typeface="Roboto"/>
                <a:ea typeface="Roboto"/>
                <a:cs typeface="Roboto"/>
                <a:sym typeface="Roboto"/>
              </a:rPr>
              <a:t>Also included in the EYFS are the</a:t>
            </a:r>
            <a:r>
              <a:rPr lang="en-GB" dirty="0">
                <a:solidFill>
                  <a:srgbClr val="1C1C1C"/>
                </a:solidFill>
                <a:latin typeface="Roboto"/>
                <a:ea typeface="Roboto"/>
                <a:cs typeface="Roboto"/>
                <a:sym typeface="Roboto"/>
              </a:rPr>
              <a:t> </a:t>
            </a:r>
            <a:r>
              <a:rPr lang="en-GB" b="1" dirty="0">
                <a:latin typeface="Roboto"/>
                <a:ea typeface="Roboto"/>
                <a:cs typeface="Roboto"/>
                <a:sym typeface="Roboto"/>
              </a:rPr>
              <a:t>seven</a:t>
            </a:r>
            <a:r>
              <a:rPr lang="en-GB" b="1" dirty="0">
                <a:solidFill>
                  <a:srgbClr val="1C1C1C"/>
                </a:solidFill>
                <a:latin typeface="Roboto"/>
                <a:ea typeface="Roboto"/>
                <a:cs typeface="Roboto"/>
                <a:sym typeface="Roboto"/>
              </a:rPr>
              <a:t> </a:t>
            </a:r>
            <a:r>
              <a:rPr lang="en-GB" b="1" dirty="0">
                <a:latin typeface="Roboto"/>
                <a:ea typeface="Roboto"/>
                <a:cs typeface="Roboto"/>
                <a:sym typeface="Roboto"/>
              </a:rPr>
              <a:t>A</a:t>
            </a:r>
            <a:r>
              <a:rPr lang="en-GB" b="1" dirty="0">
                <a:solidFill>
                  <a:srgbClr val="1C1C1C"/>
                </a:solidFill>
                <a:latin typeface="Roboto"/>
                <a:ea typeface="Roboto"/>
                <a:cs typeface="Roboto"/>
                <a:sym typeface="Roboto"/>
              </a:rPr>
              <a:t>reas of </a:t>
            </a:r>
            <a:r>
              <a:rPr lang="en-GB" b="1" dirty="0">
                <a:latin typeface="Roboto"/>
                <a:ea typeface="Roboto"/>
                <a:cs typeface="Roboto"/>
                <a:sym typeface="Roboto"/>
              </a:rPr>
              <a:t>L</a:t>
            </a:r>
            <a:r>
              <a:rPr lang="en-GB" b="1" dirty="0">
                <a:solidFill>
                  <a:srgbClr val="1C1C1C"/>
                </a:solidFill>
                <a:latin typeface="Roboto"/>
                <a:ea typeface="Roboto"/>
                <a:cs typeface="Roboto"/>
                <a:sym typeface="Roboto"/>
              </a:rPr>
              <a:t>earning</a:t>
            </a:r>
            <a:r>
              <a:rPr lang="en-GB" dirty="0">
                <a:latin typeface="Roboto"/>
                <a:ea typeface="Roboto"/>
                <a:cs typeface="Roboto"/>
                <a:sym typeface="Roboto"/>
              </a:rPr>
              <a:t>. They are:</a:t>
            </a:r>
            <a:r>
              <a:rPr lang="en-GB" dirty="0">
                <a:solidFill>
                  <a:srgbClr val="1C1C1C"/>
                </a:solidFill>
                <a:latin typeface="Roboto"/>
                <a:ea typeface="Roboto"/>
                <a:cs typeface="Roboto"/>
                <a:sym typeface="Roboto"/>
              </a:rPr>
              <a:t> </a:t>
            </a:r>
            <a:endParaRPr lang="en-GB" dirty="0">
              <a:latin typeface="Roboto"/>
              <a:ea typeface="Roboto"/>
              <a:cs typeface="Roboto"/>
              <a:sym typeface="Roboto"/>
            </a:endParaRPr>
          </a:p>
          <a:p>
            <a:pPr marL="914400" lvl="1" indent="-342900">
              <a:lnSpc>
                <a:spcPct val="90000"/>
              </a:lnSpc>
              <a:buClr>
                <a:srgbClr val="1C1C1C"/>
              </a:buClr>
              <a:buSzPts val="1800"/>
              <a:buFont typeface="Roboto"/>
              <a:buChar char="•"/>
            </a:pPr>
            <a:r>
              <a:rPr lang="en-GB" b="1" dirty="0">
                <a:solidFill>
                  <a:srgbClr val="45A0D9"/>
                </a:solidFill>
                <a:latin typeface="Roboto"/>
                <a:ea typeface="Roboto"/>
                <a:cs typeface="Roboto"/>
                <a:sym typeface="Roboto"/>
              </a:rPr>
              <a:t>Communication and Language</a:t>
            </a:r>
          </a:p>
          <a:p>
            <a:pPr marL="914400" lvl="1" indent="-342900">
              <a:lnSpc>
                <a:spcPct val="90000"/>
              </a:lnSpc>
              <a:buClr>
                <a:srgbClr val="1C1C1C"/>
              </a:buClr>
              <a:buSzPts val="1800"/>
              <a:buFont typeface="Roboto"/>
              <a:buChar char="•"/>
            </a:pPr>
            <a:r>
              <a:rPr lang="en-GB" b="1" dirty="0">
                <a:solidFill>
                  <a:srgbClr val="DE225C"/>
                </a:solidFill>
                <a:latin typeface="Roboto"/>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b="1" dirty="0">
                <a:solidFill>
                  <a:srgbClr val="F4CB4C"/>
                </a:solidFill>
                <a:latin typeface="Roboto"/>
                <a:ea typeface="Roboto"/>
                <a:cs typeface="Roboto"/>
                <a:sym typeface="Roboto"/>
              </a:rPr>
              <a:t>Physical Development</a:t>
            </a:r>
          </a:p>
          <a:p>
            <a:pPr marL="914400" lvl="1" indent="-342900">
              <a:lnSpc>
                <a:spcPct val="90000"/>
              </a:lnSpc>
              <a:buClr>
                <a:srgbClr val="1C1C1C"/>
              </a:buClr>
              <a:buSzPts val="1800"/>
              <a:buFont typeface="Roboto"/>
              <a:buChar char="•"/>
            </a:pPr>
            <a:r>
              <a:rPr lang="en-GB" b="1" dirty="0">
                <a:solidFill>
                  <a:srgbClr val="95C238"/>
                </a:solidFill>
                <a:latin typeface="Roboto"/>
                <a:ea typeface="Roboto"/>
                <a:cs typeface="Roboto"/>
                <a:sym typeface="Roboto"/>
              </a:rPr>
              <a:t>Literacy</a:t>
            </a:r>
          </a:p>
          <a:p>
            <a:pPr marL="914400" lvl="1" indent="-342900">
              <a:lnSpc>
                <a:spcPct val="90000"/>
              </a:lnSpc>
              <a:buClr>
                <a:srgbClr val="1C1C1C"/>
              </a:buClr>
              <a:buSzPts val="1800"/>
              <a:buFont typeface="Roboto"/>
              <a:buChar char="•"/>
            </a:pPr>
            <a:r>
              <a:rPr lang="en-GB" b="1" dirty="0">
                <a:solidFill>
                  <a:srgbClr val="F07E17"/>
                </a:solidFill>
                <a:latin typeface="Roboto"/>
                <a:ea typeface="Roboto"/>
                <a:cs typeface="Roboto"/>
                <a:sym typeface="Roboto"/>
              </a:rPr>
              <a:t>Mathematics</a:t>
            </a:r>
          </a:p>
          <a:p>
            <a:pPr marL="914400" lvl="1" indent="-342900">
              <a:lnSpc>
                <a:spcPct val="90000"/>
              </a:lnSpc>
              <a:buClr>
                <a:srgbClr val="1C1C1C"/>
              </a:buClr>
              <a:buSzPts val="1800"/>
              <a:buFont typeface="Roboto"/>
              <a:buChar char="•"/>
            </a:pPr>
            <a:r>
              <a:rPr lang="en-GB" b="1" dirty="0">
                <a:solidFill>
                  <a:srgbClr val="5B2987"/>
                </a:solidFill>
                <a:latin typeface="Roboto"/>
                <a:ea typeface="Roboto"/>
                <a:cs typeface="Roboto"/>
                <a:sym typeface="Roboto"/>
              </a:rPr>
              <a:t>Understanding the World</a:t>
            </a:r>
          </a:p>
          <a:p>
            <a:pPr marL="914400" lvl="1" indent="-342900">
              <a:lnSpc>
                <a:spcPct val="90000"/>
              </a:lnSpc>
              <a:buClr>
                <a:srgbClr val="1C1C1C"/>
              </a:buClr>
              <a:buSzPts val="1800"/>
              <a:buFont typeface="Roboto"/>
              <a:buChar char="•"/>
            </a:pPr>
            <a:r>
              <a:rPr lang="en-GB" b="1" dirty="0">
                <a:solidFill>
                  <a:srgbClr val="00AE97"/>
                </a:solidFill>
                <a:latin typeface="Roboto"/>
                <a:ea typeface="Roboto"/>
                <a:cs typeface="Roboto"/>
                <a:sym typeface="Roboto"/>
              </a:rPr>
              <a:t>Expressive Arts and Design</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09425" y="3500631"/>
            <a:ext cx="2873777" cy="2737641"/>
          </a:xfrm>
          <a:prstGeom prst="rect">
            <a:avLst/>
          </a:prstGeom>
        </p:spPr>
      </p:pic>
      <p:sp>
        <p:nvSpPr>
          <p:cNvPr id="7" name="Rectangle 6">
            <a:extLst>
              <a:ext uri="{FF2B5EF4-FFF2-40B4-BE49-F238E27FC236}">
                <a16:creationId xmlns:a16="http://schemas.microsoft.com/office/drawing/2014/main" id="{2C58AEA7-C700-8F4F-BED8-02EEE8F73EE1}"/>
              </a:ext>
            </a:extLst>
          </p:cNvPr>
          <p:cNvSpPr/>
          <p:nvPr/>
        </p:nvSpPr>
        <p:spPr>
          <a:xfrm>
            <a:off x="766802" y="5221380"/>
            <a:ext cx="4619237" cy="966006"/>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lvl="0">
              <a:lnSpc>
                <a:spcPct val="90000"/>
              </a:lnSpc>
              <a:buClr>
                <a:srgbClr val="1C1C1C"/>
              </a:buClr>
              <a:buSzPts val="1800"/>
            </a:pPr>
            <a:r>
              <a:rPr lang="en-GB" dirty="0">
                <a:latin typeface="Roboto"/>
                <a:ea typeface="Roboto"/>
                <a:cs typeface="Roboto"/>
                <a:sym typeface="Roboto"/>
              </a:rPr>
              <a:t>At the end of the EYFS, there are </a:t>
            </a:r>
            <a:r>
              <a:rPr lang="en-GB" b="1" dirty="0">
                <a:latin typeface="Roboto"/>
                <a:ea typeface="Roboto"/>
                <a:cs typeface="Roboto"/>
                <a:sym typeface="Roboto"/>
              </a:rPr>
              <a:t>17 Early Learning Goals </a:t>
            </a:r>
            <a:r>
              <a:rPr lang="en-GB" dirty="0">
                <a:latin typeface="Roboto"/>
                <a:ea typeface="Roboto"/>
                <a:cs typeface="Roboto"/>
                <a:sym typeface="Roboto"/>
              </a:rPr>
              <a:t>that children are expected to achieve. </a:t>
            </a:r>
            <a:endParaRPr lang="en-GB" dirty="0">
              <a:solidFill>
                <a:srgbClr val="1C1C1C"/>
              </a:solidFill>
              <a:latin typeface="Roboto"/>
              <a:ea typeface="Roboto"/>
              <a:cs typeface="Roboto"/>
              <a:sym typeface="Roboto"/>
            </a:endParaRPr>
          </a:p>
        </p:txBody>
      </p:sp>
    </p:spTree>
    <p:extLst>
      <p:ext uri="{BB962C8B-B14F-4D97-AF65-F5344CB8AC3E}">
        <p14:creationId xmlns:p14="http://schemas.microsoft.com/office/powerpoint/2010/main" val="295345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1700FB8-1348-1E4E-87E6-BDE17FA2A627}"/>
              </a:ext>
            </a:extLst>
          </p:cNvPr>
          <p:cNvSpPr/>
          <p:nvPr/>
        </p:nvSpPr>
        <p:spPr>
          <a:xfrm>
            <a:off x="613317" y="3947529"/>
            <a:ext cx="3498676" cy="228600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solidFill>
                <a:srgbClr val="F4CB4C"/>
              </a:solidFill>
            </a:endParaRPr>
          </a:p>
        </p:txBody>
      </p:sp>
      <p:sp>
        <p:nvSpPr>
          <p:cNvPr id="21" name="Title 20"/>
          <p:cNvSpPr>
            <a:spLocks noGrp="1"/>
          </p:cNvSpPr>
          <p:nvPr>
            <p:ph type="title"/>
          </p:nvPr>
        </p:nvSpPr>
        <p:spPr/>
        <p:txBody>
          <a:bodyPr/>
          <a:lstStyle/>
          <a:p>
            <a:r>
              <a:rPr lang="en-GB" sz="3000" dirty="0">
                <a:latin typeface="Roboto" panose="02000000000000000000" pitchFamily="2" charset="0"/>
                <a:ea typeface="Roboto" panose="02000000000000000000" pitchFamily="2" charset="0"/>
              </a:rPr>
              <a:t>Why Have the Changes Been Made?</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8714" y="3990313"/>
            <a:ext cx="3490331" cy="2252480"/>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38146"/>
            <a:ext cx="7504770" cy="2585323"/>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In 2019, the government proposed changes to the EYFS. These changes have now been made and all early years settings and schools will follow the new EYFS from </a:t>
            </a:r>
            <a:r>
              <a:rPr lang="en-US" b="1" dirty="0">
                <a:latin typeface="Roboto" panose="02000000000000000000" pitchFamily="2" charset="0"/>
                <a:ea typeface="Roboto" panose="02000000000000000000" pitchFamily="2" charset="0"/>
              </a:rPr>
              <a:t>September 2021</a:t>
            </a:r>
            <a:r>
              <a:rPr lang="en-US" dirty="0">
                <a:latin typeface="Roboto" panose="02000000000000000000" pitchFamily="2" charset="0"/>
                <a:ea typeface="Roboto" panose="02000000000000000000" pitchFamily="2" charset="0"/>
              </a:rPr>
              <a:t>.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The aim of the changes is to improve the learning for all children and better prepare them for the move into year 1.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To help make the right changes, evidence was looked at to find the best ways children can be supported in developing as they grow. </a:t>
            </a:r>
          </a:p>
        </p:txBody>
      </p:sp>
      <p:sp>
        <p:nvSpPr>
          <p:cNvPr id="8" name="TextBox 7">
            <a:extLst>
              <a:ext uri="{FF2B5EF4-FFF2-40B4-BE49-F238E27FC236}">
                <a16:creationId xmlns:a16="http://schemas.microsoft.com/office/drawing/2014/main" id="{C7A9C437-2440-4B4F-8875-252EC6CD688A}"/>
              </a:ext>
            </a:extLst>
          </p:cNvPr>
          <p:cNvSpPr txBox="1"/>
          <p:nvPr/>
        </p:nvSpPr>
        <p:spPr>
          <a:xfrm>
            <a:off x="4114799" y="4112535"/>
            <a:ext cx="4304371" cy="2031325"/>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The changes also hope to give children the </a:t>
            </a:r>
            <a:r>
              <a:rPr lang="en-US" b="1" dirty="0">
                <a:latin typeface="Roboto" panose="02000000000000000000" pitchFamily="2" charset="0"/>
                <a:ea typeface="Roboto" panose="02000000000000000000" pitchFamily="2" charset="0"/>
              </a:rPr>
              <a:t>best</a:t>
            </a:r>
            <a:r>
              <a:rPr lang="en-US" dirty="0">
                <a:latin typeface="Roboto" panose="02000000000000000000" pitchFamily="2" charset="0"/>
                <a:ea typeface="Roboto" panose="02000000000000000000" pitchFamily="2" charset="0"/>
              </a:rPr>
              <a:t> start in life and set them up well for their future.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Not all parts of the EYFS have changed, some elements have remained the same or similar. </a:t>
            </a:r>
          </a:p>
        </p:txBody>
      </p:sp>
    </p:spTree>
    <p:extLst>
      <p:ext uri="{BB962C8B-B14F-4D97-AF65-F5344CB8AC3E}">
        <p14:creationId xmlns:p14="http://schemas.microsoft.com/office/powerpoint/2010/main" val="189368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E909A69-C504-B644-9283-3EDC439A2B85}"/>
              </a:ext>
            </a:extLst>
          </p:cNvPr>
          <p:cNvSpPr/>
          <p:nvPr/>
        </p:nvSpPr>
        <p:spPr>
          <a:xfrm>
            <a:off x="4973443" y="4641842"/>
            <a:ext cx="3011299" cy="162514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35396" y="4208515"/>
            <a:ext cx="2670458" cy="2075048"/>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38146"/>
            <a:ext cx="7504770" cy="3139321"/>
          </a:xfrm>
          <a:prstGeom prst="rect">
            <a:avLst/>
          </a:prstGeom>
          <a:noFill/>
        </p:spPr>
        <p:txBody>
          <a:bodyPr wrap="square" rtlCol="0">
            <a:spAutoFit/>
          </a:bodyPr>
          <a:lstStyle/>
          <a:p>
            <a:pPr marL="342900" indent="-342900">
              <a:buFont typeface="+mj-lt"/>
              <a:buAutoNum type="arabicPeriod"/>
            </a:pPr>
            <a:r>
              <a:rPr lang="en-US" b="1" dirty="0">
                <a:latin typeface="Roboto" panose="02000000000000000000" pitchFamily="2" charset="0"/>
                <a:ea typeface="Roboto" panose="02000000000000000000" pitchFamily="2" charset="0"/>
              </a:rPr>
              <a:t>Reduced the amount of unneeded written recordings and  assessment of children by staff.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means staff do not need to keep a large amount of written evidence that proves children are able to do lots of things.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Staff still know the abilities and skills of each child, and know how to support them to develop. However, now they do not need to write this down unnecessarily.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frees up more time for staff to spend directly with the children.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By taking away the need for constant recording, it helps to develop more natural play, conversations and interaction between adults</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and children. </a:t>
            </a:r>
          </a:p>
        </p:txBody>
      </p:sp>
    </p:spTree>
    <p:extLst>
      <p:ext uri="{BB962C8B-B14F-4D97-AF65-F5344CB8AC3E}">
        <p14:creationId xmlns:p14="http://schemas.microsoft.com/office/powerpoint/2010/main" val="29016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35B0033-BC09-8248-9F38-C2F31A038D3D}"/>
              </a:ext>
            </a:extLst>
          </p:cNvPr>
          <p:cNvSpPr/>
          <p:nvPr/>
        </p:nvSpPr>
        <p:spPr>
          <a:xfrm>
            <a:off x="1483112" y="3836020"/>
            <a:ext cx="2810107" cy="168383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Oval 6">
            <a:extLst>
              <a:ext uri="{FF2B5EF4-FFF2-40B4-BE49-F238E27FC236}">
                <a16:creationId xmlns:a16="http://schemas.microsoft.com/office/drawing/2014/main" id="{4776E65D-6CF4-0246-A1E1-7C16BA34D9A9}"/>
              </a:ext>
            </a:extLst>
          </p:cNvPr>
          <p:cNvSpPr/>
          <p:nvPr/>
        </p:nvSpPr>
        <p:spPr>
          <a:xfrm>
            <a:off x="4616607" y="5229922"/>
            <a:ext cx="2843560" cy="680224"/>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55852" y="3772434"/>
            <a:ext cx="2703913" cy="2065683"/>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2308324"/>
          </a:xfrm>
          <a:prstGeom prst="rect">
            <a:avLst/>
          </a:prstGeom>
          <a:noFill/>
        </p:spPr>
        <p:txBody>
          <a:bodyPr wrap="square" rtlCol="0">
            <a:spAutoFit/>
          </a:bodyPr>
          <a:lstStyle/>
          <a:p>
            <a:pPr marL="342900" indent="-342900">
              <a:buFont typeface="+mj-lt"/>
              <a:buAutoNum type="arabicPeriod" startAt="2"/>
            </a:pPr>
            <a:r>
              <a:rPr lang="en-GB" b="1" dirty="0">
                <a:latin typeface="Roboto"/>
                <a:ea typeface="Roboto"/>
                <a:cs typeface="Roboto"/>
                <a:sym typeface="Roboto"/>
              </a:rPr>
              <a:t>There is more of an emphasis on the importance of developing communication and language skills. </a:t>
            </a:r>
            <a:r>
              <a:rPr lang="en-US" b="1" dirty="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should be supported in building up vocabulary by increasing the amount of words they know and can use.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Encourage more conversations between adults and children, but also children and their peers.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language skills are the basis for all other learning and social interaction, so this is vital to focus on.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6176" y="3805887"/>
            <a:ext cx="2435459" cy="2003859"/>
          </a:xfrm>
          <a:prstGeom prst="rect">
            <a:avLst/>
          </a:prstGeom>
        </p:spPr>
      </p:pic>
    </p:spTree>
    <p:extLst>
      <p:ext uri="{BB962C8B-B14F-4D97-AF65-F5344CB8AC3E}">
        <p14:creationId xmlns:p14="http://schemas.microsoft.com/office/powerpoint/2010/main" val="16448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C6F289A-62AA-6A44-9E94-934CB54500B3}"/>
              </a:ext>
            </a:extLst>
          </p:cNvPr>
          <p:cNvSpPr/>
          <p:nvPr/>
        </p:nvSpPr>
        <p:spPr>
          <a:xfrm>
            <a:off x="6155473" y="5464096"/>
            <a:ext cx="2486723" cy="88722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2862322"/>
          </a:xfrm>
          <a:prstGeom prst="rect">
            <a:avLst/>
          </a:prstGeom>
          <a:noFill/>
        </p:spPr>
        <p:txBody>
          <a:bodyPr wrap="square" rtlCol="0">
            <a:spAutoFit/>
          </a:bodyPr>
          <a:lstStyle/>
          <a:p>
            <a:pPr marL="342900" indent="-342900">
              <a:buFont typeface="+mj-lt"/>
              <a:buAutoNum type="arabicPeriod" startAt="3"/>
            </a:pPr>
            <a:r>
              <a:rPr lang="en-GB" b="1" dirty="0">
                <a:latin typeface="Roboto"/>
                <a:ea typeface="Roboto"/>
                <a:cs typeface="Roboto"/>
                <a:sym typeface="Roboto"/>
              </a:rPr>
              <a:t>There is a focus on how reading stories is important to help children develop in all of Areas of Learning.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Daily reading of stories encourages an enjoyment of reading from a young 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Lots of other learning opportunities happen when looking at books, for example comparisons of culture or the past.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Listening to stories develops imagination, ideas and language.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Reading is an essential skill and so should be shown to children, as well as </a:t>
            </a:r>
            <a:r>
              <a:rPr lang="en-US" dirty="0" err="1">
                <a:latin typeface="Roboto" panose="02000000000000000000" pitchFamily="2" charset="0"/>
                <a:ea typeface="Roboto" panose="02000000000000000000" pitchFamily="2" charset="0"/>
              </a:rPr>
              <a:t>practised</a:t>
            </a:r>
            <a:r>
              <a:rPr lang="en-US" dirty="0">
                <a:latin typeface="Roboto" panose="02000000000000000000" pitchFamily="2" charset="0"/>
                <a:ea typeface="Roboto" panose="02000000000000000000" pitchFamily="2" charset="0"/>
              </a:rPr>
              <a:t> by them regularly.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are also encouraged to use story ideas in their play.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57964" y="3973155"/>
            <a:ext cx="1860847" cy="2252311"/>
          </a:xfrm>
          <a:prstGeom prst="rect">
            <a:avLst/>
          </a:prstGeom>
        </p:spPr>
      </p:pic>
    </p:spTree>
    <p:extLst>
      <p:ext uri="{BB962C8B-B14F-4D97-AF65-F5344CB8AC3E}">
        <p14:creationId xmlns:p14="http://schemas.microsoft.com/office/powerpoint/2010/main" val="256373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D9794BD-FBEB-8A45-861E-268A82815132}"/>
              </a:ext>
            </a:extLst>
          </p:cNvPr>
          <p:cNvSpPr/>
          <p:nvPr/>
        </p:nvSpPr>
        <p:spPr>
          <a:xfrm>
            <a:off x="1572323" y="5296830"/>
            <a:ext cx="3278459" cy="624467"/>
          </a:xfrm>
          <a:prstGeom prst="ellipse">
            <a:avLst/>
          </a:prstGeom>
          <a:solidFill>
            <a:srgbClr val="00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769434" y="1349298"/>
            <a:ext cx="7605132" cy="2308324"/>
          </a:xfrm>
          <a:prstGeom prst="rect">
            <a:avLst/>
          </a:prstGeom>
          <a:noFill/>
        </p:spPr>
        <p:txBody>
          <a:bodyPr wrap="square" rtlCol="0">
            <a:spAutoFit/>
          </a:bodyPr>
          <a:lstStyle/>
          <a:p>
            <a:pPr marL="342900" indent="-342900">
              <a:buFont typeface="+mj-lt"/>
              <a:buAutoNum type="arabicPeriod" startAt="4"/>
            </a:pPr>
            <a:r>
              <a:rPr lang="en-GB" b="1" dirty="0">
                <a:latin typeface="Roboto"/>
                <a:ea typeface="Roboto"/>
                <a:cs typeface="Roboto"/>
                <a:sym typeface="Roboto"/>
              </a:rPr>
              <a:t>There is a focus on encouraging healthy choices overall and an understanding of oral health.</a:t>
            </a:r>
            <a:r>
              <a:rPr lang="en-GB" b="1" dirty="0">
                <a:solidFill>
                  <a:srgbClr val="1C1C1C"/>
                </a:solidFill>
                <a:latin typeface="Roboto"/>
                <a:ea typeface="Roboto"/>
                <a:cs typeface="Roboto"/>
                <a:sym typeface="Roboto"/>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Required to teach children the importance of brushing teeth.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Supervised toothbrushing is not expected in settings and schools.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Focus on helping children to understand which choices to make that will help them to be healthy, for example which foods to eat and why.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Getting into good routines from a young age is important as these often continue into adult life.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6" r="-12762"/>
          <a:stretch/>
        </p:blipFill>
        <p:spPr>
          <a:xfrm>
            <a:off x="5519853" y="3727371"/>
            <a:ext cx="1982167" cy="2011489"/>
          </a:xfrm>
          <a:prstGeom prst="ellipse">
            <a:avLst/>
          </a:prstGeom>
          <a:ln w="38100">
            <a:solidFill>
              <a:srgbClr val="00AE97"/>
            </a:solidFill>
          </a:ln>
        </p:spPr>
      </p:pic>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70441" y="3615046"/>
            <a:ext cx="2879617" cy="2216086"/>
          </a:xfrm>
          <a:prstGeom prst="rect">
            <a:avLst/>
          </a:prstGeom>
        </p:spPr>
      </p:pic>
    </p:spTree>
    <p:extLst>
      <p:ext uri="{BB962C8B-B14F-4D97-AF65-F5344CB8AC3E}">
        <p14:creationId xmlns:p14="http://schemas.microsoft.com/office/powerpoint/2010/main" val="11142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Changes to Informal Assessments</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349298"/>
            <a:ext cx="7906215" cy="3970318"/>
          </a:xfrm>
          <a:prstGeom prst="rect">
            <a:avLst/>
          </a:prstGeom>
          <a:noFill/>
        </p:spPr>
        <p:txBody>
          <a:bodyPr wrap="square" rtlCol="0">
            <a:spAutoFit/>
          </a:bodyPr>
          <a:lstStyle/>
          <a:p>
            <a:r>
              <a:rPr lang="en-GB" dirty="0">
                <a:latin typeface="Roboto"/>
                <a:ea typeface="Roboto"/>
                <a:cs typeface="Roboto"/>
                <a:sym typeface="Roboto"/>
              </a:rPr>
              <a:t>There have also been changes to a document called ‘</a:t>
            </a:r>
            <a:r>
              <a:rPr lang="en-GB" b="1" dirty="0">
                <a:latin typeface="Roboto"/>
                <a:ea typeface="Roboto"/>
                <a:cs typeface="Roboto"/>
                <a:sym typeface="Roboto"/>
              </a:rPr>
              <a:t>Development Matters</a:t>
            </a:r>
            <a:r>
              <a:rPr lang="en-GB" dirty="0">
                <a:latin typeface="Roboto"/>
                <a:ea typeface="Roboto"/>
                <a:cs typeface="Roboto"/>
                <a:sym typeface="Roboto"/>
              </a:rPr>
              <a:t>’. </a:t>
            </a:r>
          </a:p>
          <a:p>
            <a:r>
              <a:rPr lang="en-GB" dirty="0">
                <a:latin typeface="Roboto"/>
                <a:ea typeface="Roboto"/>
                <a:cs typeface="Roboto"/>
                <a:sym typeface="Roboto"/>
              </a:rPr>
              <a:t>This document is not compulsory but it can be used by staff to support them to understand child development in the different Areas of Learning. </a:t>
            </a:r>
          </a:p>
          <a:p>
            <a:endParaRPr lang="en-GB" dirty="0">
              <a:latin typeface="Roboto"/>
              <a:ea typeface="Roboto"/>
              <a:cs typeface="Roboto"/>
              <a:sym typeface="Roboto"/>
            </a:endParaRPr>
          </a:p>
          <a:p>
            <a:r>
              <a:rPr lang="en-GB" dirty="0">
                <a:latin typeface="Roboto"/>
                <a:ea typeface="Roboto"/>
                <a:cs typeface="Roboto"/>
                <a:sym typeface="Roboto"/>
              </a:rPr>
              <a:t>Linked to this document change, children are no longer assessed against an age band. It’s now accepted each child develops in different ways, so the use of the age bands before did not fit everyone fairly.  </a:t>
            </a:r>
          </a:p>
          <a:p>
            <a:endParaRPr lang="en-GB" dirty="0">
              <a:latin typeface="Roboto"/>
              <a:ea typeface="Roboto"/>
              <a:cs typeface="Roboto"/>
              <a:sym typeface="Roboto"/>
            </a:endParaRPr>
          </a:p>
          <a:p>
            <a:r>
              <a:rPr lang="en-GB" dirty="0">
                <a:latin typeface="Roboto"/>
                <a:ea typeface="Roboto"/>
                <a:cs typeface="Roboto"/>
                <a:sym typeface="Roboto"/>
              </a:rPr>
              <a:t>Staff can now use their own knowledge of child development to decide each child’s next steps and support needs. </a:t>
            </a:r>
          </a:p>
          <a:p>
            <a:endParaRPr lang="en-GB" dirty="0">
              <a:latin typeface="Roboto"/>
              <a:ea typeface="Roboto"/>
              <a:cs typeface="Roboto"/>
              <a:sym typeface="Roboto"/>
            </a:endParaRPr>
          </a:p>
          <a:p>
            <a:r>
              <a:rPr lang="en-GB" dirty="0">
                <a:latin typeface="Roboto"/>
                <a:ea typeface="Roboto"/>
                <a:cs typeface="Roboto"/>
                <a:sym typeface="Roboto"/>
              </a:rPr>
              <a:t>These changes allow more freedom for</a:t>
            </a:r>
          </a:p>
          <a:p>
            <a:r>
              <a:rPr lang="en-GB" dirty="0">
                <a:latin typeface="Roboto"/>
                <a:ea typeface="Roboto"/>
                <a:cs typeface="Roboto"/>
                <a:sym typeface="Roboto"/>
              </a:rPr>
              <a:t>adults to plan to the learning and interests</a:t>
            </a:r>
          </a:p>
          <a:p>
            <a:r>
              <a:rPr lang="en-GB" dirty="0">
                <a:latin typeface="Roboto"/>
                <a:ea typeface="Roboto"/>
                <a:cs typeface="Roboto"/>
                <a:sym typeface="Roboto"/>
              </a:rPr>
              <a:t>of the children in their class. </a:t>
            </a:r>
          </a:p>
        </p:txBody>
      </p:sp>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61818" y="4016488"/>
            <a:ext cx="2344430" cy="2216086"/>
          </a:xfrm>
          <a:prstGeom prst="rect">
            <a:avLst/>
          </a:prstGeom>
        </p:spPr>
      </p:pic>
    </p:spTree>
    <p:extLst>
      <p:ext uri="{BB962C8B-B14F-4D97-AF65-F5344CB8AC3E}">
        <p14:creationId xmlns:p14="http://schemas.microsoft.com/office/powerpoint/2010/main" val="286636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0292" y="300476"/>
            <a:ext cx="8353889" cy="994306"/>
          </a:xfrm>
        </p:spPr>
        <p:txBody>
          <a:bodyPr/>
          <a:lstStyle/>
          <a:p>
            <a:r>
              <a:rPr lang="en-GB" sz="2800" dirty="0">
                <a:latin typeface="Roboto" panose="02000000000000000000" pitchFamily="2" charset="0"/>
                <a:ea typeface="Roboto" panose="02000000000000000000" pitchFamily="2" charset="0"/>
              </a:rPr>
              <a:t>Overview of Changes to the Early Learning Goals</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025913"/>
            <a:ext cx="7906215" cy="5355312"/>
          </a:xfrm>
          <a:prstGeom prst="rect">
            <a:avLst/>
          </a:prstGeom>
          <a:noFill/>
        </p:spPr>
        <p:txBody>
          <a:bodyPr wrap="square" rtlCol="0">
            <a:spAutoFit/>
          </a:bodyPr>
          <a:lstStyle/>
          <a:p>
            <a:r>
              <a:rPr lang="en-GB" dirty="0">
                <a:latin typeface="Roboto"/>
                <a:ea typeface="Roboto"/>
                <a:cs typeface="Roboto"/>
                <a:sym typeface="Roboto"/>
              </a:rPr>
              <a:t>At the end of the reception year,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pPr marL="742950" lvl="1" indent="-285750">
              <a:buFont typeface="Arial" panose="020B0604020202020204" pitchFamily="34" charset="0"/>
              <a:buChar char="•"/>
            </a:pPr>
            <a:r>
              <a:rPr lang="en-GB" dirty="0">
                <a:latin typeface="Roboto"/>
                <a:ea typeface="Roboto"/>
                <a:cs typeface="Roboto"/>
                <a:sym typeface="Roboto"/>
              </a:rPr>
              <a:t>The ELGs are not a test. Staff will use what they already know about a child to make their decisions.</a:t>
            </a:r>
          </a:p>
          <a:p>
            <a:pPr marL="742950" lvl="1" indent="-285750">
              <a:buFont typeface="Arial" panose="020B0604020202020204" pitchFamily="34" charset="0"/>
              <a:buChar char="•"/>
            </a:pPr>
            <a:r>
              <a:rPr lang="en-GB" dirty="0">
                <a:latin typeface="Roboto"/>
                <a:ea typeface="Roboto"/>
                <a:cs typeface="Roboto"/>
                <a:sym typeface="Roboto"/>
              </a:rPr>
              <a:t>The ELGs are not the EYFS curriculum. They should not be used to be taught to, they are just an end point. </a:t>
            </a:r>
          </a:p>
          <a:p>
            <a:pPr marL="742950" lvl="1" indent="-285750">
              <a:buFont typeface="Arial" panose="020B0604020202020204" pitchFamily="34" charset="0"/>
              <a:buChar char="•"/>
            </a:pPr>
            <a:endParaRPr lang="en-GB" dirty="0">
              <a:latin typeface="Roboto"/>
              <a:ea typeface="Roboto"/>
              <a:cs typeface="Roboto"/>
              <a:sym typeface="Roboto"/>
            </a:endParaRPr>
          </a:p>
          <a:p>
            <a:r>
              <a:rPr lang="en-GB" dirty="0">
                <a:latin typeface="Roboto"/>
                <a:ea typeface="Roboto"/>
                <a:cs typeface="Roboto"/>
                <a:sym typeface="Roboto"/>
              </a:rPr>
              <a:t>Changes have been made to the Early Learning Goals so that they are now clearer, easier to use and understand.</a:t>
            </a:r>
          </a:p>
          <a:p>
            <a:endParaRPr lang="en-GB" dirty="0">
              <a:latin typeface="Roboto"/>
              <a:ea typeface="Roboto"/>
              <a:cs typeface="Roboto"/>
              <a:sym typeface="Roboto"/>
            </a:endParaRPr>
          </a:p>
          <a:p>
            <a:r>
              <a:rPr lang="en-GB" dirty="0">
                <a:latin typeface="Roboto"/>
                <a:ea typeface="Roboto"/>
                <a:cs typeface="Roboto"/>
                <a:sym typeface="Roboto"/>
              </a:rPr>
              <a:t>They have also been adapted to better match up with the national curriculum in year 1. This will help children to be better prepared for their move to the next key stage.</a:t>
            </a:r>
          </a:p>
          <a:p>
            <a:endParaRPr lang="en-GB" dirty="0">
              <a:latin typeface="Roboto"/>
              <a:ea typeface="Roboto"/>
              <a:cs typeface="Roboto"/>
              <a:sym typeface="Roboto"/>
            </a:endParaRPr>
          </a:p>
          <a:p>
            <a:r>
              <a:rPr lang="en-GB" dirty="0">
                <a:latin typeface="Roboto"/>
                <a:ea typeface="Roboto"/>
                <a:cs typeface="Roboto"/>
                <a:sym typeface="Roboto"/>
              </a:rPr>
              <a:t>Exceeding judgements have also been removed. Children are now encouraged and challenged to have a greater depth and understanding of things before moving onto new learning. </a:t>
            </a:r>
          </a:p>
        </p:txBody>
      </p:sp>
    </p:spTree>
    <p:extLst>
      <p:ext uri="{BB962C8B-B14F-4D97-AF65-F5344CB8AC3E}">
        <p14:creationId xmlns:p14="http://schemas.microsoft.com/office/powerpoint/2010/main" val="404564194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1004</Words>
  <Application>Microsoft Office PowerPoint</Application>
  <PresentationFormat>On-screen Show (4:3)</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Calibri</vt:lpstr>
      <vt:lpstr>Arial</vt:lpstr>
      <vt:lpstr>Roboto</vt:lpstr>
      <vt:lpstr>Office Theme</vt:lpstr>
      <vt:lpstr>PowerPoint Presentation</vt:lpstr>
      <vt:lpstr>What Is the EYFS?</vt:lpstr>
      <vt:lpstr>Why Have the Changes Been Made?</vt:lpstr>
      <vt:lpstr>Some Key Changes</vt:lpstr>
      <vt:lpstr>Some Key Changes</vt:lpstr>
      <vt:lpstr>Some Key Changes</vt:lpstr>
      <vt:lpstr>Some Key Changes</vt:lpstr>
      <vt:lpstr>Changes to Informal Assessments</vt:lpstr>
      <vt:lpstr>Overview of Changes to the Early Learning Goals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Ruth Elstone</cp:lastModifiedBy>
  <cp:revision>24</cp:revision>
  <dcterms:created xsi:type="dcterms:W3CDTF">2021-05-07T13:49:06Z</dcterms:created>
  <dcterms:modified xsi:type="dcterms:W3CDTF">2021-12-01T12:08:16Z</dcterms:modified>
</cp:coreProperties>
</file>