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25"/>
  </p:notesMasterIdLst>
  <p:sldIdLst>
    <p:sldId id="401" r:id="rId5"/>
    <p:sldId id="403" r:id="rId6"/>
    <p:sldId id="402" r:id="rId7"/>
    <p:sldId id="423" r:id="rId8"/>
    <p:sldId id="426" r:id="rId9"/>
    <p:sldId id="413" r:id="rId10"/>
    <p:sldId id="411" r:id="rId11"/>
    <p:sldId id="412" r:id="rId12"/>
    <p:sldId id="424" r:id="rId13"/>
    <p:sldId id="404" r:id="rId14"/>
    <p:sldId id="414" r:id="rId15"/>
    <p:sldId id="415" r:id="rId16"/>
    <p:sldId id="416" r:id="rId17"/>
    <p:sldId id="417" r:id="rId18"/>
    <p:sldId id="418" r:id="rId19"/>
    <p:sldId id="425" r:id="rId20"/>
    <p:sldId id="419" r:id="rId21"/>
    <p:sldId id="422" r:id="rId22"/>
    <p:sldId id="420" r:id="rId23"/>
    <p:sldId id="4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08" autoAdjust="0"/>
  </p:normalViewPr>
  <p:slideViewPr>
    <p:cSldViewPr snapToGrid="0">
      <p:cViewPr varScale="1">
        <p:scale>
          <a:sx n="59" d="100"/>
          <a:sy n="59" d="100"/>
        </p:scale>
        <p:origin x="750" y="66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Italian Visit</a:t>
            </a:r>
            <a:br>
              <a:rPr lang="en-US" dirty="0"/>
            </a:br>
            <a:r>
              <a:rPr lang="en-US" dirty="0"/>
              <a:t>Erasmus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>
            <a:normAutofit/>
          </a:bodyPr>
          <a:lstStyle/>
          <a:p>
            <a:r>
              <a:rPr lang="en-US" dirty="0"/>
              <a:t>Saturday 26</a:t>
            </a:r>
            <a:r>
              <a:rPr lang="en-US" baseline="30000" dirty="0"/>
              <a:t>th</a:t>
            </a:r>
            <a:r>
              <a:rPr lang="en-US" dirty="0"/>
              <a:t> November – Saturday 3</a:t>
            </a:r>
            <a:r>
              <a:rPr lang="en-US" baseline="30000" dirty="0"/>
              <a:t>rd</a:t>
            </a:r>
            <a:r>
              <a:rPr lang="en-US" dirty="0"/>
              <a:t> Dec 2022 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2C01456-F67E-85B2-71C0-79FEC0BD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GB"/>
              <a:t>Erasmus - Italy - Saturday 26 Nov - Saturday 3 Dec 2022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C4289-5E6A-F83D-CD59-FC99AC9F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88" y="3694372"/>
            <a:ext cx="313971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19AFE-F4A3-DB43-C92C-61268CD2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88" y="4618038"/>
            <a:ext cx="1341454" cy="2103437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6A53D36-0E93-543C-56B7-BA2497327F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5288" r="25288"/>
          <a:stretch/>
        </p:blipFill>
        <p:spPr>
          <a:xfrm>
            <a:off x="8773678" y="0"/>
            <a:ext cx="3109415" cy="3694372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0809410-1854-3F95-61DE-EF681408D5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3203" r="3203"/>
          <a:stretch/>
        </p:blipFill>
        <p:spPr>
          <a:xfrm>
            <a:off x="4246692" y="3429000"/>
            <a:ext cx="4228282" cy="3055043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C82BA6-4018-924C-ED96-9BA5F586E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444" y="193806"/>
            <a:ext cx="4811947" cy="2446074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77F65B99-4BA8-8F7A-3306-5E28DA55B6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/>
          <a:srcRect l="16787" r="16787"/>
          <a:stretch/>
        </p:blipFill>
        <p:spPr>
          <a:xfrm>
            <a:off x="8773678" y="3802956"/>
            <a:ext cx="3109415" cy="3055044"/>
          </a:xfrm>
        </p:spPr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044168-E413-86F6-82A1-A3FB5A89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25" y="330708"/>
            <a:ext cx="2873375" cy="740284"/>
          </a:xfrm>
        </p:spPr>
        <p:txBody>
          <a:bodyPr>
            <a:normAutofit fontScale="90000"/>
          </a:bodyPr>
          <a:lstStyle/>
          <a:p>
            <a:r>
              <a:rPr lang="en-US" dirty="0"/>
              <a:t>Tuesday!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56A624-D23E-C6A0-9338-7C20F966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66929FF-FE09-5788-C679-76481BE71E1D}"/>
              </a:ext>
            </a:extLst>
          </p:cNvPr>
          <p:cNvSpPr/>
          <p:nvPr/>
        </p:nvSpPr>
        <p:spPr>
          <a:xfrm>
            <a:off x="819150" y="1628775"/>
            <a:ext cx="3390900" cy="3549714"/>
          </a:xfrm>
          <a:prstGeom prst="cloudCallout">
            <a:avLst>
              <a:gd name="adj1" fmla="val -37068"/>
              <a:gd name="adj2" fmla="val 27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Spending the day at the </a:t>
            </a:r>
            <a:r>
              <a:rPr lang="en-GB" dirty="0" err="1"/>
              <a:t>Trani</a:t>
            </a:r>
            <a:r>
              <a:rPr lang="en-GB" dirty="0"/>
              <a:t> - the Jewish Quarters near the walls and port.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4F5345-B5E2-7A6B-B4D4-6276F06E0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73" y="359663"/>
            <a:ext cx="5921253" cy="3730763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83FC8BC9-FD5B-8A2A-C5C0-3CB802BB0E8B}"/>
              </a:ext>
            </a:extLst>
          </p:cNvPr>
          <p:cNvSpPr/>
          <p:nvPr/>
        </p:nvSpPr>
        <p:spPr>
          <a:xfrm>
            <a:off x="4210050" y="4792259"/>
            <a:ext cx="6197859" cy="1180851"/>
          </a:xfrm>
          <a:prstGeom prst="cloudCallout">
            <a:avLst>
              <a:gd name="adj1" fmla="val -28962"/>
              <a:gd name="adj2" fmla="val 20621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Dinner at the hotel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DF99F-17B0-4C6D-A42E-A15907A8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2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F7CF4B-9690-7DC1-87A8-AF58CCA2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106" y="5737038"/>
            <a:ext cx="6108192" cy="944723"/>
          </a:xfrm>
        </p:spPr>
        <p:txBody>
          <a:bodyPr>
            <a:normAutofit fontScale="90000"/>
          </a:bodyPr>
          <a:lstStyle/>
          <a:p>
            <a:r>
              <a:rPr lang="en-GB" dirty="0"/>
              <a:t>Wednesday Morning  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119FA38-01E3-22EA-C55D-1AA4F0CF8C25}"/>
              </a:ext>
            </a:extLst>
          </p:cNvPr>
          <p:cNvSpPr/>
          <p:nvPr/>
        </p:nvSpPr>
        <p:spPr>
          <a:xfrm>
            <a:off x="4010180" y="277966"/>
            <a:ext cx="2864498" cy="2043774"/>
          </a:xfrm>
          <a:prstGeom prst="cloudCallout">
            <a:avLst>
              <a:gd name="adj1" fmla="val -49824"/>
              <a:gd name="adj2" fmla="val 730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Visit the Basilica San Michele Arcangelo in Monte Sant’Angelo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F44610E-9CC8-D52F-5EDB-D74D3B50522F}"/>
              </a:ext>
            </a:extLst>
          </p:cNvPr>
          <p:cNvSpPr/>
          <p:nvPr/>
        </p:nvSpPr>
        <p:spPr>
          <a:xfrm>
            <a:off x="345699" y="3107284"/>
            <a:ext cx="2314575" cy="2332463"/>
          </a:xfrm>
          <a:prstGeom prst="cloudCallout">
            <a:avLst>
              <a:gd name="adj1" fmla="val 78739"/>
              <a:gd name="adj2" fmla="val 32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ancient beech-woods of the </a:t>
            </a:r>
            <a:r>
              <a:rPr lang="en-GB" dirty="0" err="1"/>
              <a:t>Foresta</a:t>
            </a:r>
            <a:r>
              <a:rPr lang="en-GB" dirty="0"/>
              <a:t> Umbra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23098-F559-E48C-AE19-8161FCD3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5" y="230369"/>
            <a:ext cx="3917019" cy="291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85D6A-8C9A-55E7-47DA-A9040D18E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312" y="392510"/>
            <a:ext cx="3459780" cy="181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6182FD-2FE7-2243-410B-2FA09A6F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068" y="3526656"/>
            <a:ext cx="2864498" cy="21609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616B07-B86F-499E-6421-295BA0BD0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2" y="5265282"/>
            <a:ext cx="2864498" cy="159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EF9CE7-773E-ACE9-5279-899AA9B589B1}"/>
              </a:ext>
            </a:extLst>
          </p:cNvPr>
          <p:cNvSpPr txBox="1"/>
          <p:nvPr/>
        </p:nvSpPr>
        <p:spPr>
          <a:xfrm>
            <a:off x="6500676" y="2286472"/>
            <a:ext cx="463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Visit the town and its surrounding area!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F72678-BA93-6241-E2B4-4A33A21F8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881" y="3420316"/>
            <a:ext cx="2141406" cy="160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76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3A2973-06FE-9AA0-CFB2-A62FAAC1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1" y="128426"/>
            <a:ext cx="666939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Wednesday continued…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CB21019-B5D1-D61A-652D-7C28EA0D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45E8124-3894-13CE-7045-410AFB232440}"/>
              </a:ext>
            </a:extLst>
          </p:cNvPr>
          <p:cNvSpPr/>
          <p:nvPr/>
        </p:nvSpPr>
        <p:spPr>
          <a:xfrm>
            <a:off x="9049147" y="577402"/>
            <a:ext cx="2530143" cy="1173417"/>
          </a:xfrm>
          <a:prstGeom prst="cloudCallout">
            <a:avLst>
              <a:gd name="adj1" fmla="val 10867"/>
              <a:gd name="adj2" fmla="val 75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r>
              <a:rPr lang="en-GB" dirty="0" err="1"/>
              <a:t>Manfredonia</a:t>
            </a:r>
            <a:r>
              <a:rPr lang="en-GB" dirty="0"/>
              <a:t> Castle 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CE8CE3D-AF13-8F4C-EDC0-C0D22A675209}"/>
              </a:ext>
            </a:extLst>
          </p:cNvPr>
          <p:cNvSpPr/>
          <p:nvPr/>
        </p:nvSpPr>
        <p:spPr>
          <a:xfrm>
            <a:off x="100065" y="4235442"/>
            <a:ext cx="4292082" cy="10904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Packed lunch &amp; Free time in </a:t>
            </a:r>
            <a:r>
              <a:rPr lang="en-GB" dirty="0" err="1"/>
              <a:t>Manfredonia</a:t>
            </a:r>
            <a:r>
              <a:rPr lang="en-GB" dirty="0"/>
              <a:t>! 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230DDB8-D3EB-7C2B-36A9-91155A958C8E}"/>
              </a:ext>
            </a:extLst>
          </p:cNvPr>
          <p:cNvSpPr/>
          <p:nvPr/>
        </p:nvSpPr>
        <p:spPr>
          <a:xfrm>
            <a:off x="6288833" y="867280"/>
            <a:ext cx="2709871" cy="1173417"/>
          </a:xfrm>
          <a:prstGeom prst="cloudCallout">
            <a:avLst>
              <a:gd name="adj1" fmla="val -57724"/>
              <a:gd name="adj2" fmla="val 84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Manfredonia</a:t>
            </a:r>
            <a:r>
              <a:rPr lang="en-GB" dirty="0"/>
              <a:t> Seaside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B95BA-EA97-5C5C-4161-AAB17A2C9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52" y="1426609"/>
            <a:ext cx="5547841" cy="273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7B496-B787-513B-696F-CA8AE87C1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283" y="2165723"/>
            <a:ext cx="3974841" cy="22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69F8FE-B2F0-2A3D-5986-FC7D59A86A93}"/>
              </a:ext>
            </a:extLst>
          </p:cNvPr>
          <p:cNvSpPr txBox="1"/>
          <p:nvPr/>
        </p:nvSpPr>
        <p:spPr>
          <a:xfrm>
            <a:off x="4366625" y="4780668"/>
            <a:ext cx="59475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Evening Event!</a:t>
            </a:r>
          </a:p>
          <a:p>
            <a:r>
              <a:rPr lang="en-GB" b="1" dirty="0"/>
              <a:t>Visit from the major at the Hotel to discuss </a:t>
            </a:r>
          </a:p>
          <a:p>
            <a:r>
              <a:rPr lang="en-GB" b="1" dirty="0"/>
              <a:t>The Voices of the Earth Project. </a:t>
            </a:r>
          </a:p>
          <a:p>
            <a:r>
              <a:rPr lang="en-GB" sz="2400" b="1" dirty="0"/>
              <a:t>Elegant dress code requested…?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E89385-698C-F6E5-111B-2EF44711B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262" y="5372504"/>
            <a:ext cx="2004234" cy="12040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14DA65-7505-4806-AEAB-285B6C13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5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0D35-1C3E-1F65-EA59-1F53744E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Morning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CD492-5916-9F24-6BAA-4834D1A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F7ADB-EC5B-F979-F953-86D1CE5E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0FC2606E-5C16-0046-974E-073F1F99D300}"/>
              </a:ext>
            </a:extLst>
          </p:cNvPr>
          <p:cNvSpPr/>
          <p:nvPr/>
        </p:nvSpPr>
        <p:spPr>
          <a:xfrm>
            <a:off x="4576209" y="1244166"/>
            <a:ext cx="4257675" cy="1483373"/>
          </a:xfrm>
          <a:prstGeom prst="cloudCallout">
            <a:avLst>
              <a:gd name="adj1" fmla="val -32448"/>
              <a:gd name="adj2" fmla="val 19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Recycling is Better! 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FDE4E4E-F446-0C22-46A8-83B3142A2DE2}"/>
              </a:ext>
            </a:extLst>
          </p:cNvPr>
          <p:cNvSpPr/>
          <p:nvPr/>
        </p:nvSpPr>
        <p:spPr>
          <a:xfrm>
            <a:off x="251927" y="1690688"/>
            <a:ext cx="3135085" cy="2705878"/>
          </a:xfrm>
          <a:prstGeom prst="cloudCallout">
            <a:avLst>
              <a:gd name="adj1" fmla="val -30059"/>
              <a:gd name="adj2" fmla="val 218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Fashion parade made with recycled clothes at the primary school.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E3CA4663-C512-5236-FE39-3B591F8C6B1B}"/>
              </a:ext>
            </a:extLst>
          </p:cNvPr>
          <p:cNvSpPr/>
          <p:nvPr/>
        </p:nvSpPr>
        <p:spPr>
          <a:xfrm>
            <a:off x="5425199" y="3043627"/>
            <a:ext cx="2719679" cy="1847461"/>
          </a:xfrm>
          <a:prstGeom prst="cloudCallout">
            <a:avLst>
              <a:gd name="adj1" fmla="val 44351"/>
              <a:gd name="adj2" fmla="val -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Exhibition of recycled materials. 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A4D6F31-540E-4474-F3AE-8DDFA4B3458C}"/>
              </a:ext>
            </a:extLst>
          </p:cNvPr>
          <p:cNvSpPr/>
          <p:nvPr/>
        </p:nvSpPr>
        <p:spPr>
          <a:xfrm>
            <a:off x="8833884" y="2161830"/>
            <a:ext cx="2886075" cy="19967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Presentation of video/ PowerPoint about recycling.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7B4701-1AD6-F8E7-A73B-409368B8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029688"/>
            <a:ext cx="967824" cy="169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5B71E2-C3A2-FC41-6128-8F5CA6CC2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844" y="4511513"/>
            <a:ext cx="1021168" cy="172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845E11-83A5-3659-19A4-9538E50D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37" y="2569729"/>
            <a:ext cx="1059272" cy="160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D65609-61D7-BDA0-7DA4-614A199E4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064" y="4158581"/>
            <a:ext cx="1542471" cy="243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2C14B2-83A1-DB82-2014-9026190C2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481" y="5136819"/>
            <a:ext cx="2217612" cy="166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49342E-A754-0E83-CEB5-A35CB43D7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291" y="4644017"/>
            <a:ext cx="1630821" cy="1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E2A-234C-E5D5-39D2-AA7F7D7D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afternoon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3B9DE-02A2-46E4-89B7-B306B5C4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B8F81-437B-E01D-478A-68C6C7CA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78488FA1-8F69-73A7-9DE0-439D5C482751}"/>
              </a:ext>
            </a:extLst>
          </p:cNvPr>
          <p:cNvSpPr/>
          <p:nvPr/>
        </p:nvSpPr>
        <p:spPr>
          <a:xfrm>
            <a:off x="6839339" y="653143"/>
            <a:ext cx="5075853" cy="2621902"/>
          </a:xfrm>
          <a:prstGeom prst="cloudCallout">
            <a:avLst>
              <a:gd name="adj1" fmla="val -41237"/>
              <a:gd name="adj2" fmla="val 12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Circle time – Time for Reflection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AD6D8-43C4-ED88-EE24-9C8A39895811}"/>
              </a:ext>
            </a:extLst>
          </p:cNvPr>
          <p:cNvSpPr txBox="1"/>
          <p:nvPr/>
        </p:nvSpPr>
        <p:spPr>
          <a:xfrm>
            <a:off x="6951306" y="3997374"/>
            <a:ext cx="5075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Highlights of the visit and experience.</a:t>
            </a:r>
          </a:p>
          <a:p>
            <a:r>
              <a:rPr lang="en-GB" sz="2400" dirty="0"/>
              <a:t>Memories and evaluation.</a:t>
            </a:r>
          </a:p>
          <a:p>
            <a:endParaRPr lang="en-GB" sz="2400" dirty="0"/>
          </a:p>
          <a:p>
            <a:r>
              <a:rPr lang="en-GB" sz="2400" dirty="0"/>
              <a:t>Saying our goodbyes to our new friends. 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A22EF373-83CB-63DF-06F2-12338887A17C}"/>
              </a:ext>
            </a:extLst>
          </p:cNvPr>
          <p:cNvSpPr/>
          <p:nvPr/>
        </p:nvSpPr>
        <p:spPr>
          <a:xfrm>
            <a:off x="699796" y="1487116"/>
            <a:ext cx="3732245" cy="23083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Workshop with recycled materials! </a:t>
            </a:r>
          </a:p>
          <a:p>
            <a:pPr algn="ctr"/>
            <a:r>
              <a:rPr lang="en-GB" dirty="0"/>
              <a:t>Being creative 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DE7833-A551-0C49-41F1-B5F5DE0F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9" y="4167544"/>
            <a:ext cx="5870510" cy="255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29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FF42-644F-0246-5F16-F16DEF18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 – Travel to Naples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3ADE7-8F23-5DD0-E914-C2E10A3A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Early start!</a:t>
            </a:r>
          </a:p>
          <a:p>
            <a:r>
              <a:rPr lang="en-GB" dirty="0"/>
              <a:t>Bus from San Giovanni to Foggia (approx. 45 minutes)</a:t>
            </a:r>
          </a:p>
          <a:p>
            <a:r>
              <a:rPr lang="en-GB" dirty="0"/>
              <a:t>9.00am Bus from Foggia to Naples (approx. 2 hours)</a:t>
            </a:r>
          </a:p>
          <a:p>
            <a:r>
              <a:rPr lang="en-GB" dirty="0"/>
              <a:t>Arrive Naples central station at 11.05 am</a:t>
            </a:r>
          </a:p>
          <a:p>
            <a:r>
              <a:rPr lang="en-GB" dirty="0"/>
              <a:t>Leave bags at Summerhome apartment</a:t>
            </a:r>
          </a:p>
          <a:p>
            <a:r>
              <a:rPr lang="en-GB" dirty="0"/>
              <a:t>Explore Naples for the rest of the day……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A5C5B-8363-E8E7-FDF7-18573FFE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8E70C-19EF-D92F-23C3-BA023120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12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FF42-644F-0246-5F16-F16DEF18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Saturday 3 December – Travel home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3ADE7-8F23-5DD0-E914-C2E10A3A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Breakfast in apartment</a:t>
            </a:r>
          </a:p>
          <a:p>
            <a:r>
              <a:rPr lang="en-GB" dirty="0"/>
              <a:t>Walk to Central station</a:t>
            </a:r>
          </a:p>
          <a:p>
            <a:r>
              <a:rPr lang="en-GB" dirty="0" err="1"/>
              <a:t>Approx</a:t>
            </a:r>
            <a:r>
              <a:rPr lang="en-GB" dirty="0"/>
              <a:t> 10.30am airport shuttle to Naples airport</a:t>
            </a:r>
          </a:p>
          <a:p>
            <a:r>
              <a:rPr lang="en-GB" b="1" dirty="0"/>
              <a:t>14.05</a:t>
            </a:r>
            <a:r>
              <a:rPr lang="en-GB" dirty="0"/>
              <a:t> Ryanair flight FR6834 from Naples to Manchester</a:t>
            </a:r>
          </a:p>
          <a:p>
            <a:r>
              <a:rPr lang="en-GB" b="1" dirty="0"/>
              <a:t>16.05 </a:t>
            </a:r>
            <a:r>
              <a:rPr lang="en-GB" dirty="0"/>
              <a:t>Arrive Manchester airport (3 hour flight less 1 hour)</a:t>
            </a:r>
          </a:p>
          <a:p>
            <a:r>
              <a:rPr lang="en-GB" b="1" dirty="0"/>
              <a:t>17.00</a:t>
            </a:r>
            <a:r>
              <a:rPr lang="en-GB" dirty="0"/>
              <a:t> Taxi will collect from airport to BPS</a:t>
            </a:r>
          </a:p>
          <a:p>
            <a:r>
              <a:rPr lang="en-GB" b="1" dirty="0"/>
              <a:t>19.00</a:t>
            </a:r>
            <a:r>
              <a:rPr lang="en-GB" dirty="0"/>
              <a:t> Arrive at school – collected by parents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A5C5B-8363-E8E7-FDF7-18573FFE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8E70C-19EF-D92F-23C3-BA023120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15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3C27-6D41-713A-D332-7CFC0CBD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73" y="-10365"/>
            <a:ext cx="10515600" cy="1325563"/>
          </a:xfrm>
        </p:spPr>
        <p:txBody>
          <a:bodyPr/>
          <a:lstStyle/>
          <a:p>
            <a:r>
              <a:rPr lang="en-GB" dirty="0"/>
              <a:t>Kit List  &amp; Luggage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4376-015F-4AB2-CF39-DFD842F2F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88" y="887620"/>
            <a:ext cx="10515600" cy="4906645"/>
          </a:xfrm>
        </p:spPr>
        <p:txBody>
          <a:bodyPr>
            <a:normAutofit fontScale="92500" lnSpcReduction="10000"/>
          </a:bodyPr>
          <a:lstStyle/>
          <a:p>
            <a:r>
              <a:rPr lang="en-GB" sz="1800" b="1" dirty="0"/>
              <a:t>Each child can have a day bag/ ruck-sac and a small airline wheelie suitcase </a:t>
            </a:r>
          </a:p>
          <a:p>
            <a:r>
              <a:rPr lang="en-GB" sz="1800" b="1" dirty="0"/>
              <a:t>Suitcase 50 x 40 x 20 (to be checked in)</a:t>
            </a:r>
          </a:p>
          <a:p>
            <a:r>
              <a:rPr lang="en-GB" sz="1800" b="1" dirty="0"/>
              <a:t>Day bag 40cm x 20cm x 25cm</a:t>
            </a:r>
          </a:p>
          <a:p>
            <a:r>
              <a:rPr lang="en-GB" sz="1800" b="1" dirty="0"/>
              <a:t>Empty water bottle for drinking on days out</a:t>
            </a:r>
          </a:p>
          <a:p>
            <a:r>
              <a:rPr lang="en-GB" sz="1800" b="1" dirty="0"/>
              <a:t>Waterproof coat </a:t>
            </a:r>
          </a:p>
          <a:p>
            <a:r>
              <a:rPr lang="en-GB" sz="1800" b="1" dirty="0"/>
              <a:t>School uniform to wear on 4 days</a:t>
            </a:r>
          </a:p>
          <a:p>
            <a:r>
              <a:rPr lang="en-GB" sz="1800" b="1" dirty="0"/>
              <a:t>Comfy trainers </a:t>
            </a:r>
          </a:p>
          <a:p>
            <a:r>
              <a:rPr lang="en-GB" sz="1800" b="1" dirty="0"/>
              <a:t>Comfy casual clothes for evening/ free days/ evenings</a:t>
            </a:r>
          </a:p>
          <a:p>
            <a:r>
              <a:rPr lang="en-GB" sz="1800" b="1" dirty="0"/>
              <a:t>Something more formal for evening event.</a:t>
            </a:r>
          </a:p>
          <a:p>
            <a:r>
              <a:rPr lang="en-GB" sz="1800" b="1" dirty="0"/>
              <a:t>Pyjamas/ nightwear</a:t>
            </a:r>
          </a:p>
          <a:p>
            <a:r>
              <a:rPr lang="en-GB" sz="1800" b="1" dirty="0"/>
              <a:t>Underwear/ socks</a:t>
            </a:r>
          </a:p>
          <a:p>
            <a:r>
              <a:rPr lang="en-GB" sz="1800" b="1" dirty="0"/>
              <a:t>Small games, cards, books, pen, small notebook</a:t>
            </a:r>
          </a:p>
          <a:p>
            <a:r>
              <a:rPr lang="en-GB" sz="1800" b="1" dirty="0"/>
              <a:t>Toothbrush &amp; small toothpaste</a:t>
            </a:r>
          </a:p>
          <a:p>
            <a:endParaRPr lang="en-GB" sz="1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56D85-3D9E-1075-0B42-09511D5B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B0282-49D8-4598-93A5-1F6CE7E0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2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FAF2-2404-1E76-90A1-DEE06D7F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 and Expectations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629B-3CEF-5168-B771-12E4A7AA9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1" y="1451843"/>
            <a:ext cx="10993017" cy="47250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You are representing our school – impressions will be made.</a:t>
            </a:r>
          </a:p>
          <a:p>
            <a:r>
              <a:rPr lang="en-GB" dirty="0"/>
              <a:t>You are having the opportunity of a life-time – </a:t>
            </a:r>
            <a:r>
              <a:rPr lang="en-GB" b="1" dirty="0"/>
              <a:t>please don’t abuse it. </a:t>
            </a:r>
            <a:r>
              <a:rPr lang="en-GB" dirty="0"/>
              <a:t>We knew that you’d like to be with your friends so prove to us that you deserve that privilege. </a:t>
            </a:r>
          </a:p>
          <a:p>
            <a:r>
              <a:rPr lang="en-GB" dirty="0"/>
              <a:t>Adults are giving up their free-time and weekends to be with you so you can have this experience – be grateful and respectful to them at all times.</a:t>
            </a:r>
          </a:p>
          <a:p>
            <a:r>
              <a:rPr lang="en-GB" dirty="0"/>
              <a:t>Look after each other – </a:t>
            </a:r>
            <a:r>
              <a:rPr lang="en-GB" b="1" dirty="0"/>
              <a:t>you are the Bolton family</a:t>
            </a:r>
            <a:r>
              <a:rPr lang="en-GB" dirty="0"/>
              <a:t>. It’s a long time away from home so take care, be kind and be considerate. </a:t>
            </a:r>
          </a:p>
          <a:p>
            <a:r>
              <a:rPr lang="en-GB" dirty="0"/>
              <a:t>Think about what memories you’ll make and how you’ll be remembered on the trip by others.</a:t>
            </a:r>
          </a:p>
          <a:p>
            <a:r>
              <a:rPr lang="en-GB" b="1" dirty="0"/>
              <a:t>Is this a holiday? Yes and No…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81006-4FE1-442C-7144-C294D9B1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95A64-2F3C-4ACA-AD7F-1FAD1717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30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C9FA-C34B-8306-DAA4-F4E3C973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Contact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ABC83-0F99-5544-041E-0AD829BF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64" y="1690688"/>
            <a:ext cx="3802827" cy="416052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584CC-1666-E585-ABDC-E7B16296A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1918" y="885825"/>
            <a:ext cx="6504930" cy="52863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b="1" dirty="0"/>
              <a:t>Children are NOT allowed phones. There are several reasons for this.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Miss Dando and Miss Burns will keep us posted each day via FB but they won’t always have access to </a:t>
            </a:r>
            <a:r>
              <a:rPr lang="en-GB" sz="2000" b="1" dirty="0" err="1"/>
              <a:t>wifi</a:t>
            </a:r>
            <a:r>
              <a:rPr lang="en-GB" sz="2000" b="1" dirty="0"/>
              <a:t>. Please don’t worry if photos and messages don’t appear straight away. 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Class Do-jo may be used also.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If there is an emergency and it is during school hours – call school and we will help decide the best course of action.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You’ll be given a number to contact out of school hours also – Ruth’s mobile (please don’t use after this period).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You won’t have mobile contact of our staff on the residential and there are good reasons for this –  Please contact school or Ruth after school hours</a:t>
            </a:r>
            <a:r>
              <a:rPr lang="en-GB" sz="1500" b="1" dirty="0"/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DC02-BE98-D8F7-856F-BEF1638A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F6167-513A-4B57-BA25-58B77221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0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EFE3AC3F-236B-7997-E010-C88C733F40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8233" r="8233"/>
          <a:stretch/>
        </p:blipFill>
        <p:spPr>
          <a:xfrm>
            <a:off x="4409487" y="3906226"/>
            <a:ext cx="4228282" cy="3053779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Partner schools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51491E3-C658-1C41-FA8E-91A5E0715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371670" y="4535170"/>
            <a:ext cx="3816096" cy="2322199"/>
          </a:xfrm>
          <a:noFill/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E469817-940E-4A7E-82D2-9FC9B4D3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/>
              <a:t>Erasmus - Italy - Saturday 26 Nov - Saturday 3 Dec 2022</a:t>
            </a:r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73A9B8C-D1DA-E42F-D649-1DF5C49022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0245" r="20245"/>
          <a:stretch/>
        </p:blipFill>
        <p:spPr>
          <a:xfrm>
            <a:off x="9081805" y="3802957"/>
            <a:ext cx="3108981" cy="3055044"/>
          </a:xfrm>
          <a:noFill/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AE35DE-893A-F9DA-D338-9D6D9FE147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18845" r="18845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600EF24-175C-F240-332B-22A8C183273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l="8579" r="8579"/>
          <a:stretch/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CA24AC-9F6A-FC59-E529-DF3761961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543" y="2092956"/>
            <a:ext cx="2697714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4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5B067-E1A8-2D28-19F1-333FD147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EA5C8-CB36-1353-598E-D73F3CED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A2297-9763-BBF3-376D-C21BD2535121}"/>
              </a:ext>
            </a:extLst>
          </p:cNvPr>
          <p:cNvSpPr txBox="1"/>
          <p:nvPr/>
        </p:nvSpPr>
        <p:spPr>
          <a:xfrm>
            <a:off x="942297" y="718740"/>
            <a:ext cx="9647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chemeClr val="accent5">
                    <a:lumMod val="50000"/>
                  </a:schemeClr>
                </a:solidFill>
              </a:rPr>
              <a:t>Things to do before the visit:</a:t>
            </a:r>
          </a:p>
          <a:p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Sustainable Games to be shared outdoors / traditional games.</a:t>
            </a:r>
          </a:p>
          <a:p>
            <a:pPr marL="342900" indent="-342900">
              <a:buAutoNum type="arabicPeriod"/>
            </a:pP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A dance to teach to the partner children.</a:t>
            </a:r>
          </a:p>
          <a:p>
            <a:pPr marL="342900" indent="-342900">
              <a:buAutoNum type="arabicPeriod"/>
            </a:pP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Video/ PPT about the importance of recycling.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r>
              <a:rPr lang="en-GB" sz="2800" dirty="0">
                <a:latin typeface="Abadi" panose="020B0604020104020204" pitchFamily="34" charset="0"/>
              </a:rPr>
              <a:t>Any Questions from parents? </a:t>
            </a:r>
          </a:p>
        </p:txBody>
      </p:sp>
    </p:spTree>
    <p:extLst>
      <p:ext uri="{BB962C8B-B14F-4D97-AF65-F5344CB8AC3E}">
        <p14:creationId xmlns:p14="http://schemas.microsoft.com/office/powerpoint/2010/main" val="322044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7F229A-48C3-4BE7-96EC-3C05DC7F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26</a:t>
            </a:r>
            <a:r>
              <a:rPr lang="en-US" baseline="30000" dirty="0"/>
              <a:t>th</a:t>
            </a:r>
            <a:r>
              <a:rPr lang="en-US" dirty="0"/>
              <a:t> November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7A1E7ECA-80A3-4673-4C1E-859A6C1F0045}"/>
              </a:ext>
            </a:extLst>
          </p:cNvPr>
          <p:cNvSpPr/>
          <p:nvPr/>
        </p:nvSpPr>
        <p:spPr>
          <a:xfrm>
            <a:off x="6751782" y="3796975"/>
            <a:ext cx="4421155" cy="1637135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BRING YOUR PASSPORT TO SCHOOL BY FRIDAY – this week!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6E4AF-6A89-AB0A-E819-3CDC3B97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6" y="5204964"/>
            <a:ext cx="2491956" cy="15165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96AFD-4732-4601-AE13-5CBFA9C2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8C444-4FE7-4504-AE1B-47152A66428C}"/>
              </a:ext>
            </a:extLst>
          </p:cNvPr>
          <p:cNvSpPr txBox="1"/>
          <p:nvPr/>
        </p:nvSpPr>
        <p:spPr>
          <a:xfrm>
            <a:off x="5800437" y="203200"/>
            <a:ext cx="63915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TRAVEL PLANS TO NAPLES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10.30 am </a:t>
            </a:r>
            <a:r>
              <a:rPr lang="en-US" dirty="0"/>
              <a:t>Leave Bolton Primary School  by K &amp; B taxis. 4 Children and 2 adults.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12.30 pm </a:t>
            </a:r>
            <a:r>
              <a:rPr lang="en-US" dirty="0"/>
              <a:t>Arrive at Manchester Airport.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16.30 pm </a:t>
            </a:r>
            <a:r>
              <a:rPr lang="en-US" dirty="0"/>
              <a:t>Ryanair flight FR6835 to Naples – flight time 2 hours and  50 mins (+ 1 </a:t>
            </a:r>
            <a:r>
              <a:rPr lang="en-US" dirty="0" err="1"/>
              <a:t>hr</a:t>
            </a:r>
            <a:r>
              <a:rPr lang="en-US" dirty="0"/>
              <a:t> time difference)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20.20</a:t>
            </a:r>
            <a:r>
              <a:rPr lang="en-US" dirty="0"/>
              <a:t> Arrive at Naples Airport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Airport shuttle to Central station (approx. every 10/15 minutes)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Walk to apartment (approx. 4 minutes)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3F89C-4A6D-7D13-D07E-D790F25D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023" y="1611368"/>
            <a:ext cx="4537809" cy="3308599"/>
          </a:xfrm>
        </p:spPr>
        <p:txBody>
          <a:bodyPr/>
          <a:lstStyle/>
          <a:p>
            <a:r>
              <a:rPr lang="en-GB" dirty="0"/>
              <a:t>Naples – Overnight in Summerhome Apartment.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BF4F9-0FCC-914A-1FCB-29B0EB99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52103C-80DE-4222-965B-772EBB85AE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079703" y="3429000"/>
            <a:ext cx="2882160" cy="275936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167FB0-72E0-469B-BDF1-FCA1DA54A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119" y="3485930"/>
            <a:ext cx="2872631" cy="21544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DBB635-A3C0-4F07-B444-E5BDFE0D4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435" y="210415"/>
            <a:ext cx="3443273" cy="2703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1941F4-5CC7-449B-AF23-77E083222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645" y="209362"/>
            <a:ext cx="2516392" cy="18872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A0C072-1CA1-476B-9785-0427252C0B10}"/>
              </a:ext>
            </a:extLst>
          </p:cNvPr>
          <p:cNvSpPr txBox="1"/>
          <p:nvPr/>
        </p:nvSpPr>
        <p:spPr>
          <a:xfrm>
            <a:off x="655782" y="5615709"/>
            <a:ext cx="435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VIA PAVIA 8 80143, 80143 Naples, Italy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8953EADC-0F3D-47C0-876A-264CF056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53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7FB2-5AB0-477B-A865-C4B04633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Sunday 27 November – explore Pompeii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A03C5-64FB-46CB-94F2-A7187E3E4E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Breakfast in apartment</a:t>
            </a:r>
          </a:p>
          <a:p>
            <a:r>
              <a:rPr lang="en-GB" dirty="0"/>
              <a:t>Travel by train to Pompeii</a:t>
            </a:r>
          </a:p>
          <a:p>
            <a:r>
              <a:rPr lang="en-GB" dirty="0"/>
              <a:t>Spend the day </a:t>
            </a:r>
            <a:r>
              <a:rPr lang="en-GB" dirty="0" err="1"/>
              <a:t>exporing</a:t>
            </a:r>
            <a:r>
              <a:rPr lang="en-GB" dirty="0"/>
              <a:t> the site</a:t>
            </a:r>
          </a:p>
          <a:p>
            <a:r>
              <a:rPr lang="en-GB" dirty="0"/>
              <a:t>Return by train to Naples</a:t>
            </a:r>
          </a:p>
          <a:p>
            <a:r>
              <a:rPr lang="en-GB" dirty="0"/>
              <a:t>Taxi at 6pm from Summerhome apartment to San Giovanni </a:t>
            </a:r>
            <a:r>
              <a:rPr lang="en-GB" dirty="0" err="1"/>
              <a:t>Rotondo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704D2-999E-4952-B709-E96956CABE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F0AB5-B5F3-4EE6-A862-8C954EC4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89764" cy="365125"/>
          </a:xfrm>
        </p:spPr>
        <p:txBody>
          <a:bodyPr/>
          <a:lstStyle/>
          <a:p>
            <a:r>
              <a:rPr lang="en-GB" dirty="0"/>
              <a:t>Erasmus - Italy - Saturday 26 Nov - Saturday 3 Dec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1318E-22CF-4F16-8A55-19B7A45D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Theathres of Pompeii.jpg">
            <a:extLst>
              <a:ext uri="{FF2B5EF4-FFF2-40B4-BE49-F238E27FC236}">
                <a16:creationId xmlns:a16="http://schemas.microsoft.com/office/drawing/2014/main" id="{77DB337A-4AD5-41DF-BD72-991DE411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2" y="1266363"/>
            <a:ext cx="4937758" cy="50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7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4D57-0C7A-9E12-CD10-BEBA0C64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25300" cy="990600"/>
          </a:xfrm>
        </p:spPr>
        <p:txBody>
          <a:bodyPr>
            <a:normAutofit fontScale="90000"/>
          </a:bodyPr>
          <a:lstStyle/>
          <a:p>
            <a:r>
              <a:rPr lang="en-GB" dirty="0"/>
              <a:t>Arrive at the hotel Sunday  - meet your new friends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AE0BD-BE3C-6EC6-F67C-D1EE8572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E7C56-9D8A-320A-C86E-15F3DA46AE6E}"/>
              </a:ext>
            </a:extLst>
          </p:cNvPr>
          <p:cNvSpPr txBox="1"/>
          <p:nvPr/>
        </p:nvSpPr>
        <p:spPr>
          <a:xfrm>
            <a:off x="548399" y="931715"/>
            <a:ext cx="1099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Hotel Parco </a:t>
            </a:r>
            <a:r>
              <a:rPr lang="en-GB" sz="2000" dirty="0" err="1"/>
              <a:t>delle</a:t>
            </a:r>
            <a:r>
              <a:rPr lang="en-GB" sz="2000" dirty="0"/>
              <a:t> Rose (</a:t>
            </a:r>
            <a:r>
              <a:rPr lang="en-GB" sz="2000" dirty="0" err="1"/>
              <a:t>Viale</a:t>
            </a:r>
            <a:r>
              <a:rPr lang="en-GB" sz="2000" dirty="0"/>
              <a:t> Aldo Moro, 71, 71013 San Giovanni </a:t>
            </a:r>
            <a:r>
              <a:rPr lang="en-GB" sz="2000" dirty="0" err="1"/>
              <a:t>Rotondo</a:t>
            </a:r>
            <a:r>
              <a:rPr lang="en-GB" sz="2000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1B6CB-AFE4-2915-88BA-0B619E59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3" y="1700104"/>
            <a:ext cx="5599517" cy="2764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6EFDD4-EA8F-8DAB-F219-FE12FA839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90" y="1599210"/>
            <a:ext cx="4701947" cy="2560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3BDD75-D0ED-D28F-0D74-2BD460DB4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963" y="4206625"/>
            <a:ext cx="3753080" cy="2219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3EFCC5-87BC-A50E-8E13-5F0F813E4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41" y="4208102"/>
            <a:ext cx="2379498" cy="210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44E322-D0B1-FBE2-E44B-D2E4FFBEC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1" y="4907095"/>
            <a:ext cx="4701947" cy="116596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7ECF5-0772-4BC8-8D9A-0C79FFD8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5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6969-3A28-2EDD-C206-14EC9207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061" y="730250"/>
            <a:ext cx="5629664" cy="729615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Day 1</a:t>
            </a:r>
            <a:br>
              <a:rPr lang="en-GB" dirty="0"/>
            </a:br>
            <a:r>
              <a:rPr lang="en-GB" dirty="0"/>
              <a:t> 28</a:t>
            </a:r>
            <a:r>
              <a:rPr lang="en-GB" baseline="30000" dirty="0"/>
              <a:t>th</a:t>
            </a:r>
            <a:r>
              <a:rPr lang="en-GB" dirty="0"/>
              <a:t>November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87D5F-4562-5688-89F4-E0A75EC6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013D5-612F-1E1F-0821-464DBE45AEC2}"/>
              </a:ext>
            </a:extLst>
          </p:cNvPr>
          <p:cNvSpPr txBox="1"/>
          <p:nvPr/>
        </p:nvSpPr>
        <p:spPr>
          <a:xfrm>
            <a:off x="676275" y="504825"/>
            <a:ext cx="500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inside your booklet provided by Helen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B67E0-7135-9775-468F-FA52DE2833F8}"/>
              </a:ext>
            </a:extLst>
          </p:cNvPr>
          <p:cNvSpPr txBox="1"/>
          <p:nvPr/>
        </p:nvSpPr>
        <p:spPr>
          <a:xfrm>
            <a:off x="409575" y="1447026"/>
            <a:ext cx="1719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Walk to school from the hotel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156B82-99E1-54BA-C9F5-4EA5AD4F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813" y="1550616"/>
            <a:ext cx="3162574" cy="1242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7ECB92-1432-2355-3FE3-A368E1C4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7" y="2943225"/>
            <a:ext cx="4249610" cy="3745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EDBFE-4D70-44E8-F00B-B3D5D3CFB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086" y="1517358"/>
            <a:ext cx="4404742" cy="257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084ED6-967B-C36D-3DC5-79DA2AA1A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770" y="4093141"/>
            <a:ext cx="3034837" cy="254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7D2FA7-D9CD-0F3D-0CC3-A129D0689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457" y="4165517"/>
            <a:ext cx="3392635" cy="248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5F33F-C10E-4132-860B-E08F2FCC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1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F9C01E-212E-B309-54EF-E2485EDB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Monday!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EDAFE-BD56-C750-E45C-E782863D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B6D9284-7640-F224-8076-387A2A43025B}"/>
              </a:ext>
            </a:extLst>
          </p:cNvPr>
          <p:cNvSpPr/>
          <p:nvPr/>
        </p:nvSpPr>
        <p:spPr>
          <a:xfrm>
            <a:off x="909637" y="1767956"/>
            <a:ext cx="2600325" cy="1924050"/>
          </a:xfrm>
          <a:prstGeom prst="cloudCallout">
            <a:avLst>
              <a:gd name="adj1" fmla="val -36980"/>
              <a:gd name="adj2" fmla="val 23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Welcome party &amp; school orchestra.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EB3A66F-4FC6-F76F-A210-FD531026B770}"/>
              </a:ext>
            </a:extLst>
          </p:cNvPr>
          <p:cNvSpPr/>
          <p:nvPr/>
        </p:nvSpPr>
        <p:spPr>
          <a:xfrm>
            <a:off x="4191778" y="1767956"/>
            <a:ext cx="2698102" cy="1838325"/>
          </a:xfrm>
          <a:prstGeom prst="cloudCallout">
            <a:avLst>
              <a:gd name="adj1" fmla="val -28441"/>
              <a:gd name="adj2" fmla="val -2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Mini tour of historic city centre.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3B4C6DC-6154-680D-0F9E-1CA7B091841F}"/>
              </a:ext>
            </a:extLst>
          </p:cNvPr>
          <p:cNvSpPr/>
          <p:nvPr/>
        </p:nvSpPr>
        <p:spPr>
          <a:xfrm>
            <a:off x="7508227" y="1590675"/>
            <a:ext cx="3539218" cy="1924050"/>
          </a:xfrm>
          <a:prstGeom prst="cloudCallout">
            <a:avLst>
              <a:gd name="adj1" fmla="val -34278"/>
              <a:gd name="adj2" fmla="val 120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Museum of Arts and Crafts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9380166-8A7A-2400-1BFB-398181093B35}"/>
              </a:ext>
            </a:extLst>
          </p:cNvPr>
          <p:cNvSpPr/>
          <p:nvPr/>
        </p:nvSpPr>
        <p:spPr>
          <a:xfrm>
            <a:off x="149290" y="3881535"/>
            <a:ext cx="2276669" cy="1614196"/>
          </a:xfrm>
          <a:prstGeom prst="cloudCallout">
            <a:avLst>
              <a:gd name="adj1" fmla="val -36407"/>
              <a:gd name="adj2" fmla="val -4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Sustainable Games – recycling theme. 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4BE672A9-74C6-4752-10DD-545A5F93C9C8}"/>
              </a:ext>
            </a:extLst>
          </p:cNvPr>
          <p:cNvSpPr/>
          <p:nvPr/>
        </p:nvSpPr>
        <p:spPr>
          <a:xfrm>
            <a:off x="2749421" y="3769274"/>
            <a:ext cx="2789853" cy="1996751"/>
          </a:xfrm>
          <a:prstGeom prst="cloudCallout">
            <a:avLst>
              <a:gd name="adj1" fmla="val -28860"/>
              <a:gd name="adj2" fmla="val 6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Italian Folk Lesson 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8ACAD674-1342-0831-77B5-D7007AA8B35C}"/>
              </a:ext>
            </a:extLst>
          </p:cNvPr>
          <p:cNvSpPr/>
          <p:nvPr/>
        </p:nvSpPr>
        <p:spPr>
          <a:xfrm>
            <a:off x="5979367" y="3769274"/>
            <a:ext cx="2502159" cy="1679510"/>
          </a:xfrm>
          <a:prstGeom prst="cloudCallout">
            <a:avLst>
              <a:gd name="adj1" fmla="val -33512"/>
              <a:gd name="adj2" fmla="val -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Sharing a dance or song 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CD587B0-58B7-6461-7193-2D0AB9263900}"/>
              </a:ext>
            </a:extLst>
          </p:cNvPr>
          <p:cNvSpPr/>
          <p:nvPr/>
        </p:nvSpPr>
        <p:spPr>
          <a:xfrm>
            <a:off x="9144000" y="3881535"/>
            <a:ext cx="2472612" cy="1548881"/>
          </a:xfrm>
          <a:prstGeom prst="cloudCallout">
            <a:avLst>
              <a:gd name="adj1" fmla="val -34795"/>
              <a:gd name="adj2" fmla="val 76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Body percussion exhibition 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54F431F5-D0C3-7656-DA86-4A71B3ACEE53}"/>
              </a:ext>
            </a:extLst>
          </p:cNvPr>
          <p:cNvSpPr/>
          <p:nvPr/>
        </p:nvSpPr>
        <p:spPr>
          <a:xfrm>
            <a:off x="4038600" y="83653"/>
            <a:ext cx="2851280" cy="1325563"/>
          </a:xfrm>
          <a:prstGeom prst="cloudCallout">
            <a:avLst>
              <a:gd name="adj1" fmla="val -34577"/>
              <a:gd name="adj2" fmla="val 1181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Lunch at the primary school</a:t>
            </a: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D395C184-FA33-04A6-2250-26CE3EB74839}"/>
              </a:ext>
            </a:extLst>
          </p:cNvPr>
          <p:cNvSpPr/>
          <p:nvPr/>
        </p:nvSpPr>
        <p:spPr>
          <a:xfrm>
            <a:off x="7931020" y="270588"/>
            <a:ext cx="3422780" cy="953277"/>
          </a:xfrm>
          <a:prstGeom prst="cloudCallout">
            <a:avLst>
              <a:gd name="adj1" fmla="val -37522"/>
              <a:gd name="adj2" fmla="val 1943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Dinner at the hotel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0B3356-38E5-4472-BFAD-C2B87808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9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2EB12-1AD6-1B1F-EAF6-43F8E508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20A75-086E-C359-E1D4-B35E2FBD6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3" y="1098071"/>
            <a:ext cx="2133785" cy="147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0BEB5C-09CC-2D8A-7E52-9EDD190C5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13" y="979950"/>
            <a:ext cx="2461473" cy="170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F0805-339A-DEFB-64F5-F7176BCD8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05" y="995187"/>
            <a:ext cx="1729890" cy="169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B2BDF-586D-A682-193A-72E739E02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114" y="1018050"/>
            <a:ext cx="2301439" cy="164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83DEDB-2694-A080-F5D4-ECCFBE2F0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030" y="2856459"/>
            <a:ext cx="2027096" cy="143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B55240-3C05-BC42-8057-0489999EC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423" y="2925045"/>
            <a:ext cx="2278577" cy="163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282329-699C-909B-3F4D-8A95F2213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307" y="3042360"/>
            <a:ext cx="1737511" cy="149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2EE3A4-0B18-3B95-143A-EEC47E9CF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616" y="4773870"/>
            <a:ext cx="2514818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EF2BB2-7B90-2356-2130-FA56AA4757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990" y="4924422"/>
            <a:ext cx="2354784" cy="131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85E74C-1D30-41C0-5C09-55874B6FCE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3495" y="4821543"/>
            <a:ext cx="2469094" cy="152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848E83-8E4D-8F1A-43E6-6CB170E4E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8892" y="2856459"/>
            <a:ext cx="1112616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F79B97-F2D0-451D-98FC-33D1BDC9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Erasmus - Italy - Saturday 26 Nov - Saturday 3 Dec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320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FCC198-DBFA-46B2-A241-8E3888E63670}">
  <ds:schemaRefs>
    <ds:schemaRef ds:uri="71af3243-3dd4-4a8d-8c0d-dd76da1f02a5"/>
    <ds:schemaRef ds:uri="http://schemas.microsoft.com/office/2006/metadata/properties"/>
    <ds:schemaRef ds:uri="16c05727-aa75-4e4a-9b5f-8a80a1165891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{2202ACA9-E9EA-495B-A4AF-1DF819665091}tf89080264_win32</Template>
  <TotalTime>338</TotalTime>
  <Words>1149</Words>
  <Application>Microsoft Office PowerPoint</Application>
  <PresentationFormat>Widescreen</PresentationFormat>
  <Paragraphs>154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Abadi</vt:lpstr>
      <vt:lpstr>Arial</vt:lpstr>
      <vt:lpstr>Calibri</vt:lpstr>
      <vt:lpstr>Century Gothic</vt:lpstr>
      <vt:lpstr>Elephant</vt:lpstr>
      <vt:lpstr>Brush</vt:lpstr>
      <vt:lpstr>Italian Visit Erasmus</vt:lpstr>
      <vt:lpstr>Partner schools</vt:lpstr>
      <vt:lpstr>Saturday 26th November</vt:lpstr>
      <vt:lpstr>Naples – Overnight in Summerhome Apartment.</vt:lpstr>
      <vt:lpstr>Sunday 27 November – explore Pompeii</vt:lpstr>
      <vt:lpstr>Arrive at the hotel Sunday  - meet your new friends</vt:lpstr>
      <vt:lpstr>Day 1  28thNovember</vt:lpstr>
      <vt:lpstr>Monday!</vt:lpstr>
      <vt:lpstr>PowerPoint Presentation</vt:lpstr>
      <vt:lpstr>Tuesday!</vt:lpstr>
      <vt:lpstr>Wednesday Morning  </vt:lpstr>
      <vt:lpstr>Wednesday continued… </vt:lpstr>
      <vt:lpstr>Thursday Morning </vt:lpstr>
      <vt:lpstr>Thursday afternoon</vt:lpstr>
      <vt:lpstr>Friday – Travel to Naples </vt:lpstr>
      <vt:lpstr>Saturday 3 December – Travel home </vt:lpstr>
      <vt:lpstr>Kit List  &amp; Luggage </vt:lpstr>
      <vt:lpstr>Behaviour and Expectations </vt:lpstr>
      <vt:lpstr>Contact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Elstone</dc:creator>
  <cp:lastModifiedBy>Ruth Elstone</cp:lastModifiedBy>
  <cp:revision>18</cp:revision>
  <dcterms:created xsi:type="dcterms:W3CDTF">2022-10-03T19:03:29Z</dcterms:created>
  <dcterms:modified xsi:type="dcterms:W3CDTF">2022-11-25T15:04:48Z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