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6" r:id="rId8"/>
    <p:sldId id="262" r:id="rId9"/>
    <p:sldId id="267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59" d="100"/>
          <a:sy n="59" d="100"/>
        </p:scale>
        <p:origin x="75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5/18/2022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</a:t>
            </a:r>
          </a:p>
          <a:p>
            <a:r>
              <a:rPr lang="en-US" dirty="0" smtClean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KS1</a:t>
            </a:r>
            <a:br>
              <a:rPr lang="en-US" dirty="0" smtClean="0"/>
            </a:br>
            <a:r>
              <a:rPr lang="en-US" sz="4400" dirty="0" smtClean="0"/>
              <a:t>Writing Workshop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Bolton’s Wonderful Writers!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 my sentences…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71622">
            <a:off x="3663642" y="1867103"/>
            <a:ext cx="8649906" cy="40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Handwriting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Handwriting families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3913188" cy="29183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Letters are formed in four main different handwriting ‘families’. </a:t>
            </a:r>
          </a:p>
          <a:p>
            <a:r>
              <a:rPr lang="en-US" dirty="0" smtClean="0"/>
              <a:t>Whilst there is no expectation of children joining in KS1, when they reach KS2 they will begin joining letters. Correct letter formation early will make this transition much easier. </a:t>
            </a:r>
          </a:p>
          <a:p>
            <a:r>
              <a:rPr lang="en-US" dirty="0" smtClean="0"/>
              <a:t>In order to meet the </a:t>
            </a:r>
            <a:r>
              <a:rPr lang="en-US" b="1" dirty="0" smtClean="0"/>
              <a:t>Working Towards </a:t>
            </a:r>
            <a:r>
              <a:rPr lang="en-US" dirty="0" smtClean="0"/>
              <a:t>criteria in writing in Year 2, children must be able to form letters correctly. </a:t>
            </a:r>
          </a:p>
          <a:p>
            <a:r>
              <a:rPr lang="en-US" dirty="0" smtClean="0"/>
              <a:t>In order to meet the Expected criteria in writing in Year 2, children must also form capitals and digits in the correct orientation and size.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 rot="720000">
            <a:off x="6505296" y="222254"/>
            <a:ext cx="4647699" cy="4307096"/>
          </a:xfrm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5010">
            <a:off x="6368434" y="826069"/>
            <a:ext cx="4682316" cy="432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98050" y="1104009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Did you get them right?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7313">
            <a:off x="3668471" y="1804412"/>
            <a:ext cx="9143130" cy="422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4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It’s important children can both write and then read their writing back to themselves and others. </a:t>
            </a:r>
          </a:p>
          <a:p>
            <a:r>
              <a:rPr lang="en-US" dirty="0" smtClean="0"/>
              <a:t>Understanding simple sentence structure is a big part of this process. </a:t>
            </a:r>
            <a:endParaRPr lang="en-US" dirty="0"/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8709" y="1259459"/>
            <a:ext cx="4045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+mj-lt"/>
              </a:rPr>
              <a:t>       Put my </a:t>
            </a:r>
          </a:p>
          <a:p>
            <a:r>
              <a:rPr lang="en-GB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600" dirty="0" smtClean="0">
                <a:solidFill>
                  <a:srgbClr val="002060"/>
                </a:solidFill>
                <a:latin typeface="+mj-lt"/>
              </a:rPr>
              <a:t>    mixed up </a:t>
            </a:r>
            <a:br>
              <a:rPr lang="en-GB" sz="3600" dirty="0" smtClean="0">
                <a:solidFill>
                  <a:srgbClr val="002060"/>
                </a:solidFill>
                <a:latin typeface="+mj-lt"/>
              </a:rPr>
            </a:br>
            <a:r>
              <a:rPr lang="en-GB" sz="3600" dirty="0" smtClean="0">
                <a:solidFill>
                  <a:srgbClr val="002060"/>
                </a:solidFill>
                <a:latin typeface="+mj-lt"/>
              </a:rPr>
              <a:t>       sentences  </a:t>
            </a:r>
            <a:br>
              <a:rPr lang="en-GB" sz="3600" dirty="0" smtClean="0">
                <a:solidFill>
                  <a:srgbClr val="002060"/>
                </a:solidFill>
                <a:latin typeface="+mj-lt"/>
              </a:rPr>
            </a:br>
            <a:r>
              <a:rPr lang="en-GB" sz="3600" dirty="0" smtClean="0">
                <a:solidFill>
                  <a:srgbClr val="002060"/>
                </a:solidFill>
                <a:latin typeface="+mj-lt"/>
              </a:rPr>
              <a:t>   back together!</a:t>
            </a:r>
            <a:endParaRPr lang="en-GB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 High Frequency Words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3913188" cy="2918327"/>
          </a:xfrm>
        </p:spPr>
        <p:txBody>
          <a:bodyPr>
            <a:normAutofit/>
          </a:bodyPr>
          <a:lstStyle/>
          <a:p>
            <a:r>
              <a:rPr lang="en-US" dirty="0" smtClean="0"/>
              <a:t>These are the first 100 words and children are expected to be able to read </a:t>
            </a:r>
            <a:r>
              <a:rPr lang="en-US" b="1" dirty="0" smtClean="0"/>
              <a:t>and</a:t>
            </a:r>
            <a:r>
              <a:rPr lang="en-US" dirty="0" smtClean="0"/>
              <a:t> spell these by the end of Year 2. </a:t>
            </a:r>
          </a:p>
          <a:p>
            <a:r>
              <a:rPr lang="en-US" dirty="0" smtClean="0"/>
              <a:t>It is important that children try to spell these independently. </a:t>
            </a:r>
          </a:p>
          <a:p>
            <a:r>
              <a:rPr lang="en-US" dirty="0" smtClean="0"/>
              <a:t>Children have their own personal writing target sheets in Class 1, including some of the spellings for words they find tricky. </a:t>
            </a:r>
          </a:p>
          <a:p>
            <a:r>
              <a:rPr lang="en-US" dirty="0" smtClean="0"/>
              <a:t>Try to encourage them to use and spell these words independently in weekly writing homework, and fix any mistakes.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 rot="720000">
            <a:off x="6505296" y="222254"/>
            <a:ext cx="4647699" cy="4307096"/>
          </a:xfrm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3356">
            <a:off x="6396789" y="742492"/>
            <a:ext cx="4660645" cy="426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2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Any questions?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purl.org/dc/dcmitype/"/>
    <ds:schemaRef ds:uri="http://purl.org/dc/terms/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256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Franklin Gothic Book</vt:lpstr>
      <vt:lpstr>Office Theme</vt:lpstr>
      <vt:lpstr>KS1 Writing Workshop</vt:lpstr>
      <vt:lpstr>Improve my sentences…</vt:lpstr>
      <vt:lpstr>Handwriting</vt:lpstr>
      <vt:lpstr>Did you get them right?</vt:lpstr>
      <vt:lpstr>Sentences</vt:lpstr>
      <vt:lpstr>Spelling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2022-05-17T14:30:06Z</dcterms:created>
  <dcterms:modified xsi:type="dcterms:W3CDTF">2022-05-18T13:21:08Z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