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537" r:id="rId6"/>
    <p:sldId id="495" r:id="rId7"/>
    <p:sldId id="257" r:id="rId8"/>
    <p:sldId id="539" r:id="rId9"/>
    <p:sldId id="263" r:id="rId10"/>
    <p:sldId id="54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48" y="1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3E827-899B-4458-812B-CBF1DF3470F0}" type="datetimeFigureOut">
              <a:rPr lang="en-GB" smtClean="0"/>
              <a:t>23/01/2019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E53DE-C4DB-4F34-9AFF-34B500BAA45F}" type="slidenum">
              <a:rPr lang="en-GB" smtClean="0"/>
              <a:t>‹#›</a:t>
            </a:fld>
            <a:endParaRPr lang="en-GB"/>
          </a:p>
        </p:txBody>
      </p:sp>
    </p:spTree>
    <p:extLst>
      <p:ext uri="{BB962C8B-B14F-4D97-AF65-F5344CB8AC3E}">
        <p14:creationId xmlns:p14="http://schemas.microsoft.com/office/powerpoint/2010/main" val="258902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999D56E-177E-4914-81EF-C5ADF2AE5E1A}"/>
              </a:ext>
            </a:extLst>
          </p:cNvPr>
          <p:cNvSpPr>
            <a:spLocks noGrp="1" noChangeArrowheads="1"/>
          </p:cNvSpPr>
          <p:nvPr>
            <p:ph type="hdr" sz="quarter"/>
          </p:nvPr>
        </p:nvSpPr>
        <p:spPr>
          <a:noFill/>
        </p:spPr>
        <p:txBody>
          <a:bodyPr/>
          <a:lstStyle>
            <a:lvl1pPr defTabSz="949325">
              <a:defRPr sz="2000">
                <a:solidFill>
                  <a:schemeClr val="tx1"/>
                </a:solidFill>
                <a:latin typeface="Arial Rounded MT Bold" panose="020F0704030504030204" pitchFamily="34" charset="0"/>
                <a:cs typeface="Arial" panose="020B0604020202020204" pitchFamily="34" charset="0"/>
              </a:defRPr>
            </a:lvl1pPr>
            <a:lvl2pPr marL="742950" indent="-285750" defTabSz="949325">
              <a:defRPr sz="2000">
                <a:solidFill>
                  <a:schemeClr val="tx1"/>
                </a:solidFill>
                <a:latin typeface="Arial Rounded MT Bold" panose="020F0704030504030204" pitchFamily="34" charset="0"/>
                <a:cs typeface="Arial" panose="020B0604020202020204" pitchFamily="34" charset="0"/>
              </a:defRPr>
            </a:lvl2pPr>
            <a:lvl3pPr marL="1143000" indent="-228600" defTabSz="949325">
              <a:defRPr sz="2000">
                <a:solidFill>
                  <a:schemeClr val="tx1"/>
                </a:solidFill>
                <a:latin typeface="Arial Rounded MT Bold" panose="020F0704030504030204" pitchFamily="34" charset="0"/>
                <a:cs typeface="Arial" panose="020B0604020202020204" pitchFamily="34" charset="0"/>
              </a:defRPr>
            </a:lvl3pPr>
            <a:lvl4pPr marL="1600200" indent="-228600" defTabSz="949325">
              <a:defRPr sz="2000">
                <a:solidFill>
                  <a:schemeClr val="tx1"/>
                </a:solidFill>
                <a:latin typeface="Arial Rounded MT Bold" panose="020F0704030504030204" pitchFamily="34" charset="0"/>
                <a:cs typeface="Arial" panose="020B0604020202020204" pitchFamily="34" charset="0"/>
              </a:defRPr>
            </a:lvl4pPr>
            <a:lvl5pPr marL="2057400" indent="-228600" defTabSz="949325">
              <a:defRPr sz="2000">
                <a:solidFill>
                  <a:schemeClr val="tx1"/>
                </a:solidFill>
                <a:latin typeface="Arial Rounded MT Bold" panose="020F0704030504030204" pitchFamily="34" charset="0"/>
                <a:cs typeface="Arial" panose="020B0604020202020204" pitchFamily="34" charset="0"/>
              </a:defRPr>
            </a:lvl5pPr>
            <a:lvl6pPr marL="25146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6pPr>
            <a:lvl7pPr marL="29718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7pPr>
            <a:lvl8pPr marL="34290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8pPr>
            <a:lvl9pPr marL="38862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9pPr>
          </a:lstStyle>
          <a:p>
            <a:r>
              <a:rPr lang="en-GB" altLang="en-US" sz="1200">
                <a:latin typeface="Arial" panose="020B0604020202020204" pitchFamily="34" charset="0"/>
              </a:rPr>
              <a:t>GPS+V</a:t>
            </a:r>
          </a:p>
        </p:txBody>
      </p:sp>
      <p:sp>
        <p:nvSpPr>
          <p:cNvPr id="25603" name="Rectangle 7">
            <a:extLst>
              <a:ext uri="{FF2B5EF4-FFF2-40B4-BE49-F238E27FC236}">
                <a16:creationId xmlns:a16="http://schemas.microsoft.com/office/drawing/2014/main" id="{7E80BF11-4C8E-42E3-A0DD-710F7405571B}"/>
              </a:ext>
            </a:extLst>
          </p:cNvPr>
          <p:cNvSpPr>
            <a:spLocks noGrp="1" noChangeArrowheads="1"/>
          </p:cNvSpPr>
          <p:nvPr>
            <p:ph type="sldNum" sz="quarter" idx="5"/>
          </p:nvPr>
        </p:nvSpPr>
        <p:spPr>
          <a:noFill/>
        </p:spPr>
        <p:txBody>
          <a:bodyPr/>
          <a:lstStyle>
            <a:lvl1pPr defTabSz="949325">
              <a:defRPr sz="2000">
                <a:solidFill>
                  <a:schemeClr val="tx1"/>
                </a:solidFill>
                <a:latin typeface="Arial Rounded MT Bold" panose="020F0704030504030204" pitchFamily="34" charset="0"/>
                <a:cs typeface="Arial" panose="020B0604020202020204" pitchFamily="34" charset="0"/>
              </a:defRPr>
            </a:lvl1pPr>
            <a:lvl2pPr marL="742950" indent="-285750" defTabSz="949325">
              <a:defRPr sz="2000">
                <a:solidFill>
                  <a:schemeClr val="tx1"/>
                </a:solidFill>
                <a:latin typeface="Arial Rounded MT Bold" panose="020F0704030504030204" pitchFamily="34" charset="0"/>
                <a:cs typeface="Arial" panose="020B0604020202020204" pitchFamily="34" charset="0"/>
              </a:defRPr>
            </a:lvl2pPr>
            <a:lvl3pPr marL="1143000" indent="-228600" defTabSz="949325">
              <a:defRPr sz="2000">
                <a:solidFill>
                  <a:schemeClr val="tx1"/>
                </a:solidFill>
                <a:latin typeface="Arial Rounded MT Bold" panose="020F0704030504030204" pitchFamily="34" charset="0"/>
                <a:cs typeface="Arial" panose="020B0604020202020204" pitchFamily="34" charset="0"/>
              </a:defRPr>
            </a:lvl3pPr>
            <a:lvl4pPr marL="1600200" indent="-228600" defTabSz="949325">
              <a:defRPr sz="2000">
                <a:solidFill>
                  <a:schemeClr val="tx1"/>
                </a:solidFill>
                <a:latin typeface="Arial Rounded MT Bold" panose="020F0704030504030204" pitchFamily="34" charset="0"/>
                <a:cs typeface="Arial" panose="020B0604020202020204" pitchFamily="34" charset="0"/>
              </a:defRPr>
            </a:lvl4pPr>
            <a:lvl5pPr marL="2057400" indent="-228600" defTabSz="949325">
              <a:defRPr sz="2000">
                <a:solidFill>
                  <a:schemeClr val="tx1"/>
                </a:solidFill>
                <a:latin typeface="Arial Rounded MT Bold" panose="020F0704030504030204" pitchFamily="34" charset="0"/>
                <a:cs typeface="Arial" panose="020B0604020202020204" pitchFamily="34" charset="0"/>
              </a:defRPr>
            </a:lvl5pPr>
            <a:lvl6pPr marL="25146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6pPr>
            <a:lvl7pPr marL="29718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7pPr>
            <a:lvl8pPr marL="34290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8pPr>
            <a:lvl9pPr marL="38862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9pPr>
          </a:lstStyle>
          <a:p>
            <a:fld id="{C799C411-85C4-48D8-95B1-E79211100070}" type="slidenum">
              <a:rPr lang="en-GB" altLang="en-US" sz="1200" smtClean="0">
                <a:latin typeface="Arial" panose="020B0604020202020204" pitchFamily="34" charset="0"/>
              </a:rPr>
              <a:pPr/>
              <a:t>5</a:t>
            </a:fld>
            <a:endParaRPr lang="en-GB" altLang="en-US" sz="1200">
              <a:latin typeface="Arial" panose="020B0604020202020204" pitchFamily="34" charset="0"/>
            </a:endParaRPr>
          </a:p>
        </p:txBody>
      </p:sp>
      <p:sp>
        <p:nvSpPr>
          <p:cNvPr id="25604" name="Rectangle 7">
            <a:extLst>
              <a:ext uri="{FF2B5EF4-FFF2-40B4-BE49-F238E27FC236}">
                <a16:creationId xmlns:a16="http://schemas.microsoft.com/office/drawing/2014/main" id="{C62930B8-5A60-43C8-A329-85A3CDE9BE60}"/>
              </a:ext>
            </a:extLst>
          </p:cNvPr>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25" tIns="47413" rIns="94825" bIns="47413" anchor="b"/>
          <a:lstStyle>
            <a:lvl1pPr defTabSz="949325">
              <a:defRPr sz="2000">
                <a:solidFill>
                  <a:schemeClr val="tx1"/>
                </a:solidFill>
                <a:latin typeface="Arial Rounded MT Bold" panose="020F0704030504030204" pitchFamily="34" charset="0"/>
                <a:cs typeface="Arial" panose="020B0604020202020204" pitchFamily="34" charset="0"/>
              </a:defRPr>
            </a:lvl1pPr>
            <a:lvl2pPr marL="742950" indent="-285750" defTabSz="949325">
              <a:defRPr sz="2000">
                <a:solidFill>
                  <a:schemeClr val="tx1"/>
                </a:solidFill>
                <a:latin typeface="Arial Rounded MT Bold" panose="020F0704030504030204" pitchFamily="34" charset="0"/>
                <a:cs typeface="Arial" panose="020B0604020202020204" pitchFamily="34" charset="0"/>
              </a:defRPr>
            </a:lvl2pPr>
            <a:lvl3pPr marL="1143000" indent="-228600" defTabSz="949325">
              <a:defRPr sz="2000">
                <a:solidFill>
                  <a:schemeClr val="tx1"/>
                </a:solidFill>
                <a:latin typeface="Arial Rounded MT Bold" panose="020F0704030504030204" pitchFamily="34" charset="0"/>
                <a:cs typeface="Arial" panose="020B0604020202020204" pitchFamily="34" charset="0"/>
              </a:defRPr>
            </a:lvl3pPr>
            <a:lvl4pPr marL="1600200" indent="-228600" defTabSz="949325">
              <a:defRPr sz="2000">
                <a:solidFill>
                  <a:schemeClr val="tx1"/>
                </a:solidFill>
                <a:latin typeface="Arial Rounded MT Bold" panose="020F0704030504030204" pitchFamily="34" charset="0"/>
                <a:cs typeface="Arial" panose="020B0604020202020204" pitchFamily="34" charset="0"/>
              </a:defRPr>
            </a:lvl4pPr>
            <a:lvl5pPr marL="2057400" indent="-228600" defTabSz="949325">
              <a:defRPr sz="2000">
                <a:solidFill>
                  <a:schemeClr val="tx1"/>
                </a:solidFill>
                <a:latin typeface="Arial Rounded MT Bold" panose="020F0704030504030204" pitchFamily="34" charset="0"/>
                <a:cs typeface="Arial" panose="020B0604020202020204" pitchFamily="34" charset="0"/>
              </a:defRPr>
            </a:lvl5pPr>
            <a:lvl6pPr marL="25146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6pPr>
            <a:lvl7pPr marL="29718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7pPr>
            <a:lvl8pPr marL="34290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8pPr>
            <a:lvl9pPr marL="3886200" indent="-228600" defTabSz="949325" eaLnBrk="0" fontAlgn="base" hangingPunct="0">
              <a:spcBef>
                <a:spcPct val="0"/>
              </a:spcBef>
              <a:spcAft>
                <a:spcPct val="0"/>
              </a:spcAft>
              <a:defRPr sz="2000">
                <a:solidFill>
                  <a:schemeClr val="tx1"/>
                </a:solidFill>
                <a:latin typeface="Arial Rounded MT Bold" panose="020F0704030504030204" pitchFamily="34" charset="0"/>
                <a:cs typeface="Arial" panose="020B0604020202020204" pitchFamily="34" charset="0"/>
              </a:defRPr>
            </a:lvl9pPr>
          </a:lstStyle>
          <a:p>
            <a:pPr algn="r" eaLnBrk="1" hangingPunct="1"/>
            <a:fld id="{6E8A667E-E80F-4A17-9844-AA170F96503B}" type="slidenum">
              <a:rPr lang="en-GB" altLang="en-US" sz="1200">
                <a:latin typeface="Arial" panose="020B0604020202020204" pitchFamily="34" charset="0"/>
              </a:rPr>
              <a:pPr algn="r" eaLnBrk="1" hangingPunct="1"/>
              <a:t>5</a:t>
            </a:fld>
            <a:endParaRPr lang="en-GB" altLang="en-US" sz="1200">
              <a:latin typeface="Arial" panose="020B0604020202020204" pitchFamily="34" charset="0"/>
            </a:endParaRPr>
          </a:p>
        </p:txBody>
      </p:sp>
      <p:sp>
        <p:nvSpPr>
          <p:cNvPr id="25605" name="Rectangle 2">
            <a:extLst>
              <a:ext uri="{FF2B5EF4-FFF2-40B4-BE49-F238E27FC236}">
                <a16:creationId xmlns:a16="http://schemas.microsoft.com/office/drawing/2014/main" id="{AE4CF3D5-5A17-4635-A96C-B2977372DAC3}"/>
              </a:ext>
            </a:extLst>
          </p:cNvPr>
          <p:cNvSpPr>
            <a:spLocks noGrp="1" noRot="1" noChangeAspect="1" noChangeArrowheads="1" noTextEdit="1"/>
          </p:cNvSpPr>
          <p:nvPr>
            <p:ph type="sldImg"/>
          </p:nvPr>
        </p:nvSpPr>
        <p:spPr>
          <a:ln/>
        </p:spPr>
      </p:sp>
      <p:sp>
        <p:nvSpPr>
          <p:cNvPr id="25606" name="Rectangle 3">
            <a:extLst>
              <a:ext uri="{FF2B5EF4-FFF2-40B4-BE49-F238E27FC236}">
                <a16:creationId xmlns:a16="http://schemas.microsoft.com/office/drawing/2014/main" id="{04DE5346-8AB4-42E2-8146-A9ED8BEFCABD}"/>
              </a:ext>
            </a:extLst>
          </p:cNvPr>
          <p:cNvSpPr>
            <a:spLocks noGrp="1" noChangeArrowheads="1"/>
          </p:cNvSpPr>
          <p:nvPr>
            <p:ph type="body" idx="1"/>
          </p:nvPr>
        </p:nvSpPr>
        <p:spPr>
          <a:noFill/>
        </p:spPr>
        <p:txBody>
          <a:bodyPr/>
          <a:lstStyle/>
          <a:p>
            <a:pPr eaLnBrk="1" hangingPunct="1"/>
            <a:r>
              <a:rPr lang="en-GB" altLang="en-US"/>
              <a:t>This can be made simpler by the addition of more punctuation, or by providing the missing punctuation. It can be made more challenging by removing apostrophes and the personal pronoun 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063E-8197-4526-AF6B-10761DFE4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CE4C5A-CD4A-4C5C-A910-1543113BF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DCD6B5-B042-43A9-B0C2-BFCC6C232434}"/>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420A9BBA-2F8C-44B0-A792-34A65DDD1E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B8526-F5B7-496D-976F-E61272D60C8B}"/>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261069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DC96-3DBB-4E92-8C26-B066F61955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E948D0-8090-4E17-9C7E-5720E67F52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E0FFC5-1059-491B-AD17-8CE2CDB55FDD}"/>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37616F2D-042F-4246-8346-B75013460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D81CA4-FA2A-45D6-964E-11EB1C38D107}"/>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193042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15DEA-46B9-40EF-814B-646049435F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A3110-EAA9-47B7-BBF7-C8D52ED5D4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81AD02-F80A-473D-B927-5868A6031B81}"/>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8C8D66CF-B87F-4DFF-B5F0-434FB50DC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54A6A-30A8-4360-A897-5E9DA79077DB}"/>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326382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4385-AEDF-4C0E-A43B-048559BAE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CFAB99-746E-4B66-953A-1D4B0C167E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5CE3C-FDE6-4B9E-B780-6CAC253DECC1}"/>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DC43B82F-3BE5-48EE-BBF1-87C622953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20CCF-D283-4753-8C9D-76D0D21A04F2}"/>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1329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6C58-3167-417F-8F35-29189B7D1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09188A-1692-4A0E-BDB2-772DD613F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0CE52B-1CD3-4741-8459-819E344788C6}"/>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239ACF01-0F02-470C-93DE-D399580AD9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3CAE0D-840C-414B-A1BC-0313AB34F2DB}"/>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213181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9F5C-3C7B-421A-9BFB-11A29CDBB0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081332-11D6-46A3-A575-4CDD9863DF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66412E-5BC2-4264-90A7-5446CF3C54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EB1C18-4F7A-48C5-9810-AE1F2318B08A}"/>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6" name="Footer Placeholder 5">
            <a:extLst>
              <a:ext uri="{FF2B5EF4-FFF2-40B4-BE49-F238E27FC236}">
                <a16:creationId xmlns:a16="http://schemas.microsoft.com/office/drawing/2014/main" id="{A65F964C-8051-4C53-A579-E96ACF2831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AFB048-44A6-4EB6-A880-15701DD9FB61}"/>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140044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D25B-2494-453B-9B78-EA5F9F1EEB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450DD6-8C5F-40E5-BD18-0E98C8392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20C385-9C69-4290-9F61-AB9EEF1A22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DD1F6-1877-4D60-A60C-2667F680F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245F04-3761-44FD-AEB5-6EA6E6E7EC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33C447-8A5F-4531-8435-215765C63F71}"/>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8" name="Footer Placeholder 7">
            <a:extLst>
              <a:ext uri="{FF2B5EF4-FFF2-40B4-BE49-F238E27FC236}">
                <a16:creationId xmlns:a16="http://schemas.microsoft.com/office/drawing/2014/main" id="{D1E31AAE-079D-4485-A8AC-CD13DF5773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4972BC-40D2-4064-813A-F4D22760F3DC}"/>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250985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533D-993F-4125-BC6D-24C174C4C1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2EC48A-06C9-4B44-B220-DFD32F74FCDD}"/>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4" name="Footer Placeholder 3">
            <a:extLst>
              <a:ext uri="{FF2B5EF4-FFF2-40B4-BE49-F238E27FC236}">
                <a16:creationId xmlns:a16="http://schemas.microsoft.com/office/drawing/2014/main" id="{695CEFAE-BFA0-42EB-97FE-2CD32EE60E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466A46-B1A4-4A97-AD6B-221E819E9F2D}"/>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938923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CDAEAF-B98F-4390-B7B2-133153D3C788}"/>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3" name="Footer Placeholder 2">
            <a:extLst>
              <a:ext uri="{FF2B5EF4-FFF2-40B4-BE49-F238E27FC236}">
                <a16:creationId xmlns:a16="http://schemas.microsoft.com/office/drawing/2014/main" id="{B324C22A-052F-4D8B-A0DF-C1B5AE3D06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30419C-CF4B-413C-9426-8883D09773ED}"/>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177424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EEC1-702E-4411-A5F5-EC19D5FCC7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AB23C6-C6C8-4CF3-BED4-79A094255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31CF1D-F981-4B94-879C-1F3FC7200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376D29-3228-4EB2-9EEC-6E6F0806405A}"/>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6" name="Footer Placeholder 5">
            <a:extLst>
              <a:ext uri="{FF2B5EF4-FFF2-40B4-BE49-F238E27FC236}">
                <a16:creationId xmlns:a16="http://schemas.microsoft.com/office/drawing/2014/main" id="{021E4228-9C58-4778-B54F-799BFA3FD1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BDB8F0-F09D-46B7-B170-5A3009DAE677}"/>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373183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41FE-7D1F-4D32-AF83-92A1201F7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570FB2-CC2C-42F9-A6BA-3A9208264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CCAEE2-9728-4AF5-B3DF-056697DA6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F20214-5BCA-467A-9F6D-D0D26A293994}"/>
              </a:ext>
            </a:extLst>
          </p:cNvPr>
          <p:cNvSpPr>
            <a:spLocks noGrp="1"/>
          </p:cNvSpPr>
          <p:nvPr>
            <p:ph type="dt" sz="half" idx="10"/>
          </p:nvPr>
        </p:nvSpPr>
        <p:spPr/>
        <p:txBody>
          <a:bodyPr/>
          <a:lstStyle/>
          <a:p>
            <a:fld id="{FE713F27-A8A5-4F67-935B-72C255ED5356}" type="datetimeFigureOut">
              <a:rPr lang="en-GB" smtClean="0"/>
              <a:t>23/01/2019</a:t>
            </a:fld>
            <a:endParaRPr lang="en-GB"/>
          </a:p>
        </p:txBody>
      </p:sp>
      <p:sp>
        <p:nvSpPr>
          <p:cNvPr id="6" name="Footer Placeholder 5">
            <a:extLst>
              <a:ext uri="{FF2B5EF4-FFF2-40B4-BE49-F238E27FC236}">
                <a16:creationId xmlns:a16="http://schemas.microsoft.com/office/drawing/2014/main" id="{82201FD7-D83F-4766-A790-DB58AFE2F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7EB6D-07A3-4864-9AD0-3E066D164403}"/>
              </a:ext>
            </a:extLst>
          </p:cNvPr>
          <p:cNvSpPr>
            <a:spLocks noGrp="1"/>
          </p:cNvSpPr>
          <p:nvPr>
            <p:ph type="sldNum" sz="quarter" idx="12"/>
          </p:nvPr>
        </p:nvSpPr>
        <p:spPr/>
        <p:txBody>
          <a:bodyPr/>
          <a:lstStyle/>
          <a:p>
            <a:fld id="{87EDD8EE-AA22-47A9-9F12-12603F49105E}" type="slidenum">
              <a:rPr lang="en-GB" smtClean="0"/>
              <a:t>‹#›</a:t>
            </a:fld>
            <a:endParaRPr lang="en-GB"/>
          </a:p>
        </p:txBody>
      </p:sp>
    </p:spTree>
    <p:extLst>
      <p:ext uri="{BB962C8B-B14F-4D97-AF65-F5344CB8AC3E}">
        <p14:creationId xmlns:p14="http://schemas.microsoft.com/office/powerpoint/2010/main" val="92805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01BC7-D1C3-44AD-AD52-08B39BC89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6C074A-33C5-4DA5-A47C-1FBC5AFC75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70C34-9604-45AA-BE5E-FE548E9A3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13F27-A8A5-4F67-935B-72C255ED5356}" type="datetimeFigureOut">
              <a:rPr lang="en-GB" smtClean="0"/>
              <a:t>23/01/2019</a:t>
            </a:fld>
            <a:endParaRPr lang="en-GB"/>
          </a:p>
        </p:txBody>
      </p:sp>
      <p:sp>
        <p:nvSpPr>
          <p:cNvPr id="5" name="Footer Placeholder 4">
            <a:extLst>
              <a:ext uri="{FF2B5EF4-FFF2-40B4-BE49-F238E27FC236}">
                <a16:creationId xmlns:a16="http://schemas.microsoft.com/office/drawing/2014/main" id="{32EE9F27-9629-418A-93F2-960DD0089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45859F-F1C3-411E-81DE-E2AE4DED3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DD8EE-AA22-47A9-9F12-12603F49105E}" type="slidenum">
              <a:rPr lang="en-GB" smtClean="0"/>
              <a:t>‹#›</a:t>
            </a:fld>
            <a:endParaRPr lang="en-GB"/>
          </a:p>
        </p:txBody>
      </p:sp>
    </p:spTree>
    <p:extLst>
      <p:ext uri="{BB962C8B-B14F-4D97-AF65-F5344CB8AC3E}">
        <p14:creationId xmlns:p14="http://schemas.microsoft.com/office/powerpoint/2010/main" val="3692928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9F75-2EAA-419A-9A71-CE955849995B}"/>
              </a:ext>
            </a:extLst>
          </p:cNvPr>
          <p:cNvSpPr>
            <a:spLocks noGrp="1"/>
          </p:cNvSpPr>
          <p:nvPr>
            <p:ph type="ctrTitle"/>
          </p:nvPr>
        </p:nvSpPr>
        <p:spPr>
          <a:xfrm>
            <a:off x="1524000" y="1122363"/>
            <a:ext cx="9144000" cy="1142665"/>
          </a:xfrm>
        </p:spPr>
        <p:txBody>
          <a:bodyPr/>
          <a:lstStyle/>
          <a:p>
            <a:r>
              <a:rPr lang="en-GB" dirty="0" err="1"/>
              <a:t>SPaG</a:t>
            </a:r>
            <a:r>
              <a:rPr lang="en-GB" dirty="0"/>
              <a:t> @ BOLTON PRIMARY</a:t>
            </a:r>
          </a:p>
        </p:txBody>
      </p:sp>
      <p:sp>
        <p:nvSpPr>
          <p:cNvPr id="3" name="Subtitle 2">
            <a:extLst>
              <a:ext uri="{FF2B5EF4-FFF2-40B4-BE49-F238E27FC236}">
                <a16:creationId xmlns:a16="http://schemas.microsoft.com/office/drawing/2014/main" id="{4EC11E2B-7AB1-4488-8E18-2D48BF9C5523}"/>
              </a:ext>
            </a:extLst>
          </p:cNvPr>
          <p:cNvSpPr>
            <a:spLocks noGrp="1"/>
          </p:cNvSpPr>
          <p:nvPr>
            <p:ph type="subTitle" idx="1"/>
          </p:nvPr>
        </p:nvSpPr>
        <p:spPr>
          <a:xfrm>
            <a:off x="1524000" y="2416029"/>
            <a:ext cx="9144000" cy="2841771"/>
          </a:xfrm>
        </p:spPr>
        <p:txBody>
          <a:bodyPr>
            <a:normAutofit/>
          </a:bodyPr>
          <a:lstStyle/>
          <a:p>
            <a:r>
              <a:rPr lang="en-GB" sz="4800" dirty="0">
                <a:solidFill>
                  <a:srgbClr val="FF0000"/>
                </a:solidFill>
              </a:rPr>
              <a:t>S – Spelling    </a:t>
            </a:r>
          </a:p>
          <a:p>
            <a:r>
              <a:rPr lang="en-GB" sz="4800" dirty="0">
                <a:solidFill>
                  <a:srgbClr val="0070C0"/>
                </a:solidFill>
              </a:rPr>
              <a:t>P – Punctuation</a:t>
            </a:r>
          </a:p>
          <a:p>
            <a:r>
              <a:rPr lang="en-GB" sz="4800" dirty="0">
                <a:solidFill>
                  <a:schemeClr val="accent6">
                    <a:lumMod val="75000"/>
                  </a:schemeClr>
                </a:solidFill>
              </a:rPr>
              <a:t>G - Grammar</a:t>
            </a:r>
          </a:p>
          <a:p>
            <a:endParaRPr lang="en-GB" sz="4800" dirty="0">
              <a:solidFill>
                <a:srgbClr val="FF0000"/>
              </a:solidFill>
            </a:endParaRPr>
          </a:p>
          <a:p>
            <a:endParaRPr lang="en-GB" sz="4800" dirty="0">
              <a:solidFill>
                <a:srgbClr val="FF0000"/>
              </a:solidFill>
            </a:endParaRPr>
          </a:p>
          <a:p>
            <a:endParaRPr lang="en-GB" sz="4800" dirty="0">
              <a:solidFill>
                <a:srgbClr val="FF0000"/>
              </a:solidFill>
            </a:endParaRPr>
          </a:p>
          <a:p>
            <a:endParaRPr lang="en-GB" sz="4800" dirty="0">
              <a:solidFill>
                <a:srgbClr val="FF0000"/>
              </a:solidFill>
            </a:endParaRPr>
          </a:p>
        </p:txBody>
      </p:sp>
      <p:sp>
        <p:nvSpPr>
          <p:cNvPr id="4" name="TextBox 3">
            <a:extLst>
              <a:ext uri="{FF2B5EF4-FFF2-40B4-BE49-F238E27FC236}">
                <a16:creationId xmlns:a16="http://schemas.microsoft.com/office/drawing/2014/main" id="{DA2A7E4B-816B-4FBC-946C-6CEDEB986CD2}"/>
              </a:ext>
            </a:extLst>
          </p:cNvPr>
          <p:cNvSpPr txBox="1"/>
          <p:nvPr/>
        </p:nvSpPr>
        <p:spPr>
          <a:xfrm>
            <a:off x="900752" y="5370394"/>
            <a:ext cx="10256293" cy="800219"/>
          </a:xfrm>
          <a:prstGeom prst="rect">
            <a:avLst/>
          </a:prstGeom>
          <a:noFill/>
        </p:spPr>
        <p:txBody>
          <a:bodyPr wrap="square" rtlCol="0">
            <a:spAutoFit/>
          </a:bodyPr>
          <a:lstStyle/>
          <a:p>
            <a:r>
              <a:rPr lang="en-GB" sz="2800" dirty="0">
                <a:latin typeface="Aharoni" panose="02010803020104030203" pitchFamily="2" charset="-79"/>
                <a:cs typeface="Aharoni" panose="02010803020104030203" pitchFamily="2" charset="-79"/>
              </a:rPr>
              <a:t>2014 </a:t>
            </a:r>
            <a:r>
              <a:rPr lang="en-GB" dirty="0">
                <a:latin typeface="Aharoni" panose="02010803020104030203" pitchFamily="2" charset="-79"/>
                <a:cs typeface="Aharoni" panose="02010803020104030203" pitchFamily="2" charset="-79"/>
              </a:rPr>
              <a:t>Curriculum changes – emphasis on SPAG  - concerns about low level of children's technical ability in writing.  The need for Standard English.</a:t>
            </a:r>
          </a:p>
        </p:txBody>
      </p:sp>
    </p:spTree>
    <p:extLst>
      <p:ext uri="{BB962C8B-B14F-4D97-AF65-F5344CB8AC3E}">
        <p14:creationId xmlns:p14="http://schemas.microsoft.com/office/powerpoint/2010/main" val="295577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A7C352-1B47-4D86-8058-6643E4758769}"/>
              </a:ext>
            </a:extLst>
          </p:cNvPr>
          <p:cNvSpPr/>
          <p:nvPr/>
        </p:nvSpPr>
        <p:spPr>
          <a:xfrm>
            <a:off x="332508" y="246441"/>
            <a:ext cx="11499273" cy="3416320"/>
          </a:xfrm>
          <a:prstGeom prst="rect">
            <a:avLst/>
          </a:prstGeom>
        </p:spPr>
        <p:txBody>
          <a:bodyPr wrap="square">
            <a:spAutoFit/>
          </a:bodyPr>
          <a:lstStyle/>
          <a:p>
            <a:r>
              <a:rPr lang="en-GB" dirty="0"/>
              <a:t>5</a:t>
            </a:r>
            <a:r>
              <a:rPr lang="en-GB" dirty="0">
                <a:latin typeface="Comic Sans MS" panose="030F0702030302020204" pitchFamily="66" charset="0"/>
              </a:rPr>
              <a:t>. </a:t>
            </a:r>
            <a:r>
              <a:rPr lang="en-GB" dirty="0">
                <a:solidFill>
                  <a:srgbClr val="FF0000"/>
                </a:solidFill>
                <a:latin typeface="Comic Sans MS" panose="030F0702030302020204" pitchFamily="66" charset="0"/>
              </a:rPr>
              <a:t>Do some Kung-Fu </a:t>
            </a:r>
            <a:r>
              <a:rPr lang="en-GB" dirty="0">
                <a:latin typeface="Comic Sans MS" panose="030F0702030302020204" pitchFamily="66" charset="0"/>
              </a:rPr>
              <a:t>– Do you feel that your child doesn’t punctuate their written work naturally then do some Kung-Fu Punctuation with them. (No writing required).</a:t>
            </a:r>
          </a:p>
          <a:p>
            <a:endParaRPr lang="en-GB" dirty="0">
              <a:latin typeface="Comic Sans MS" panose="030F0702030302020204" pitchFamily="66" charset="0"/>
            </a:endParaRPr>
          </a:p>
          <a:p>
            <a:r>
              <a:rPr lang="en-GB" dirty="0">
                <a:latin typeface="Comic Sans MS" panose="030F0702030302020204" pitchFamily="66" charset="0"/>
              </a:rPr>
              <a:t>6. Ask your older children to teach you about punctuation that you’re unsure of and learn with them. </a:t>
            </a:r>
            <a:r>
              <a:rPr lang="en-GB" dirty="0">
                <a:solidFill>
                  <a:srgbClr val="FF0000"/>
                </a:solidFill>
                <a:latin typeface="Comic Sans MS" panose="030F0702030302020204" pitchFamily="66" charset="0"/>
              </a:rPr>
              <a:t>IMPROVE YOUR OWN WRITING. </a:t>
            </a:r>
            <a:r>
              <a:rPr lang="en-GB" dirty="0">
                <a:latin typeface="Comic Sans MS" panose="030F0702030302020204" pitchFamily="66" charset="0"/>
              </a:rPr>
              <a:t>Admit it – I’m not sure about this either…Let’s find out.</a:t>
            </a:r>
          </a:p>
          <a:p>
            <a:endParaRPr lang="en-GB" dirty="0"/>
          </a:p>
          <a:p>
            <a:r>
              <a:rPr lang="en-GB" dirty="0">
                <a:latin typeface="Comic Sans MS" panose="030F0702030302020204" pitchFamily="66" charset="0"/>
              </a:rPr>
              <a:t>7. </a:t>
            </a:r>
            <a:r>
              <a:rPr lang="en-GB" dirty="0">
                <a:solidFill>
                  <a:srgbClr val="FF0000"/>
                </a:solidFill>
                <a:latin typeface="Comic Sans MS" panose="030F0702030302020204" pitchFamily="66" charset="0"/>
              </a:rPr>
              <a:t>Seek out free resources to help your child </a:t>
            </a:r>
            <a:r>
              <a:rPr lang="en-GB" dirty="0">
                <a:latin typeface="Comic Sans MS" panose="030F0702030302020204" pitchFamily="66" charset="0"/>
              </a:rPr>
              <a:t>with </a:t>
            </a:r>
            <a:r>
              <a:rPr lang="en-GB" dirty="0" err="1">
                <a:latin typeface="Comic Sans MS" panose="030F0702030302020204" pitchFamily="66" charset="0"/>
              </a:rPr>
              <a:t>SPaG</a:t>
            </a:r>
            <a:r>
              <a:rPr lang="en-GB" dirty="0">
                <a:latin typeface="Comic Sans MS" panose="030F0702030302020204" pitchFamily="66" charset="0"/>
              </a:rPr>
              <a:t> -  Internet resources / YouTube e.g. SATS papers. Ask your 7 year old to help you… MAKE SURE THAT LEARNING IS FUN. </a:t>
            </a:r>
          </a:p>
          <a:p>
            <a:endParaRPr lang="en-GB" dirty="0">
              <a:latin typeface="Comic Sans MS" panose="030F0702030302020204" pitchFamily="66" charset="0"/>
            </a:endParaRPr>
          </a:p>
          <a:p>
            <a:r>
              <a:rPr lang="en-GB" dirty="0">
                <a:latin typeface="Comic Sans MS" panose="030F0702030302020204" pitchFamily="66" charset="0"/>
              </a:rPr>
              <a:t>8. Ask them to attend - </a:t>
            </a:r>
            <a:r>
              <a:rPr lang="en-GB" dirty="0">
                <a:solidFill>
                  <a:srgbClr val="FF0000"/>
                </a:solidFill>
                <a:latin typeface="Comic Sans MS" panose="030F0702030302020204" pitchFamily="66" charset="0"/>
              </a:rPr>
              <a:t>Clinic and Homework Club</a:t>
            </a:r>
            <a:r>
              <a:rPr lang="en-GB" dirty="0">
                <a:latin typeface="Comic Sans MS" panose="030F0702030302020204" pitchFamily="66" charset="0"/>
              </a:rPr>
              <a:t>… we are here to help! Don’t get bogged down by something challenging – a lot of learning is repeated and reinforced. </a:t>
            </a:r>
          </a:p>
          <a:p>
            <a:endParaRPr lang="en-GB" dirty="0">
              <a:latin typeface="Comic Sans MS" panose="030F0702030302020204" pitchFamily="66" charset="0"/>
            </a:endParaRPr>
          </a:p>
        </p:txBody>
      </p:sp>
      <p:pic>
        <p:nvPicPr>
          <p:cNvPr id="3" name="Picture 2" descr="Featured Image for Science proves that people who correct typos and grammar are usually jerks">
            <a:extLst>
              <a:ext uri="{FF2B5EF4-FFF2-40B4-BE49-F238E27FC236}">
                <a16:creationId xmlns:a16="http://schemas.microsoft.com/office/drawing/2014/main" id="{D5239B3C-E89F-4878-817C-F2DA18669A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4609" y="3782146"/>
            <a:ext cx="2916555" cy="1543685"/>
          </a:xfrm>
          <a:prstGeom prst="rect">
            <a:avLst/>
          </a:prstGeom>
          <a:noFill/>
          <a:ln>
            <a:noFill/>
          </a:ln>
        </p:spPr>
      </p:pic>
      <p:pic>
        <p:nvPicPr>
          <p:cNvPr id="5" name="Picture 4" descr="https://wendycgarfinkle.files.wordpress.com/2015/05/grammar-nuts.jpg">
            <a:extLst>
              <a:ext uri="{FF2B5EF4-FFF2-40B4-BE49-F238E27FC236}">
                <a16:creationId xmlns:a16="http://schemas.microsoft.com/office/drawing/2014/main" id="{654C9024-A302-4526-9532-C91F9E1B89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95454" y="3740381"/>
            <a:ext cx="2692284" cy="2125980"/>
          </a:xfrm>
          <a:prstGeom prst="rect">
            <a:avLst/>
          </a:prstGeom>
          <a:noFill/>
          <a:ln>
            <a:noFill/>
          </a:ln>
        </p:spPr>
      </p:pic>
      <p:pic>
        <p:nvPicPr>
          <p:cNvPr id="6" name="Picture 5">
            <a:extLst>
              <a:ext uri="{FF2B5EF4-FFF2-40B4-BE49-F238E27FC236}">
                <a16:creationId xmlns:a16="http://schemas.microsoft.com/office/drawing/2014/main" id="{38CBE494-0877-45E7-8D66-9E4EF674F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763" y="3782146"/>
            <a:ext cx="4120351" cy="2125980"/>
          </a:xfrm>
          <a:prstGeom prst="rect">
            <a:avLst/>
          </a:prstGeom>
        </p:spPr>
      </p:pic>
      <p:sp>
        <p:nvSpPr>
          <p:cNvPr id="7" name="Rectangle 6">
            <a:extLst>
              <a:ext uri="{FF2B5EF4-FFF2-40B4-BE49-F238E27FC236}">
                <a16:creationId xmlns:a16="http://schemas.microsoft.com/office/drawing/2014/main" id="{5A90D5BE-0194-4126-B9CC-E99A04EAF932}"/>
              </a:ext>
            </a:extLst>
          </p:cNvPr>
          <p:cNvSpPr/>
          <p:nvPr/>
        </p:nvSpPr>
        <p:spPr>
          <a:xfrm>
            <a:off x="881150" y="6164872"/>
            <a:ext cx="7110153" cy="369332"/>
          </a:xfrm>
          <a:prstGeom prst="rect">
            <a:avLst/>
          </a:prstGeom>
        </p:spPr>
        <p:txBody>
          <a:bodyPr wrap="square">
            <a:spAutoFit/>
          </a:bodyPr>
          <a:lstStyle/>
          <a:p>
            <a:r>
              <a:rPr lang="en-GB" dirty="0"/>
              <a:t>https://www.youtube.com/watch?v=YZJbRaA3LUI</a:t>
            </a:r>
          </a:p>
        </p:txBody>
      </p:sp>
    </p:spTree>
    <p:extLst>
      <p:ext uri="{BB962C8B-B14F-4D97-AF65-F5344CB8AC3E}">
        <p14:creationId xmlns:p14="http://schemas.microsoft.com/office/powerpoint/2010/main" val="320420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16D37-6CFF-46C2-A72E-2BF2E586A47B}"/>
              </a:ext>
            </a:extLst>
          </p:cNvPr>
          <p:cNvSpPr txBox="1"/>
          <p:nvPr/>
        </p:nvSpPr>
        <p:spPr>
          <a:xfrm>
            <a:off x="447439" y="290201"/>
            <a:ext cx="11013744" cy="5786199"/>
          </a:xfrm>
          <a:prstGeom prst="rect">
            <a:avLst/>
          </a:prstGeom>
          <a:noFill/>
        </p:spPr>
        <p:txBody>
          <a:bodyPr wrap="square" rtlCol="0">
            <a:spAutoFit/>
          </a:bodyPr>
          <a:lstStyle/>
          <a:p>
            <a:r>
              <a:rPr lang="en-GB" sz="2000" b="1" dirty="0">
                <a:solidFill>
                  <a:srgbClr val="FF0000"/>
                </a:solidFill>
              </a:rPr>
              <a:t>Spelling</a:t>
            </a:r>
            <a:r>
              <a:rPr lang="en-GB" sz="2000" b="1" dirty="0"/>
              <a:t> – phonics, tricky words / exception words, statutory and non-statutory words, root words and adding prefixes and suffixes.         See - Spelling Appendix 1 National Curriculum</a:t>
            </a:r>
          </a:p>
          <a:p>
            <a:r>
              <a:rPr lang="en-GB" sz="2000" i="1" dirty="0"/>
              <a:t>At Bolton children have weekly tests that tend to focus on ‘patterns’, spelling sessions 4x per week, termly GAPs assessment and 100 – 300 word assessment. Children having difficulties with spelling have support with a HLTA and resources to use in class.</a:t>
            </a:r>
          </a:p>
          <a:p>
            <a:r>
              <a:rPr lang="en-GB" sz="2000" b="1" dirty="0">
                <a:solidFill>
                  <a:srgbClr val="0070C0"/>
                </a:solidFill>
              </a:rPr>
              <a:t>Punctuation – </a:t>
            </a:r>
            <a:r>
              <a:rPr lang="en-GB" sz="2000" b="1" dirty="0"/>
              <a:t>T</a:t>
            </a:r>
            <a:r>
              <a:rPr lang="en-GB" b="1" dirty="0"/>
              <a:t>he marks, such as full stop, comma, and brackets, used in writing to separate sentences and to clarify meaning. </a:t>
            </a:r>
            <a:r>
              <a:rPr lang="en-GB" sz="2000" b="1" dirty="0"/>
              <a:t>The full range of KS2 punctuation: full stops, exclamation marks, question marks, capital letters, commas, colons, semi colons, direct speech, apostrophes and dashes.</a:t>
            </a:r>
          </a:p>
          <a:p>
            <a:r>
              <a:rPr lang="en-GB" sz="2000" i="1" dirty="0"/>
              <a:t>Children at Bolton have a GAP lesson weekly which will have a grammar or punctuation focus e.g. I can use a semicolon correctly in my writing. Punctuation activities may be on the homework grids.</a:t>
            </a:r>
          </a:p>
          <a:p>
            <a:r>
              <a:rPr lang="en-GB" sz="2000" b="1" dirty="0">
                <a:solidFill>
                  <a:schemeClr val="accent6"/>
                </a:solidFill>
              </a:rPr>
              <a:t>Grammar - </a:t>
            </a:r>
            <a:r>
              <a:rPr lang="en-GB" sz="2000" b="1" dirty="0"/>
              <a:t> the way words are used to make sentences. Parts of speech (word classes) e.g. adverbs, verbs, nouns, articles, determiner, conjunctions, pronouns, prepositions, adjectives, interjections. Understanding clauses and phrases. Tenses. </a:t>
            </a:r>
            <a:r>
              <a:rPr lang="en-GB" sz="2000" b="1" i="1" dirty="0"/>
              <a:t>Children have a weekly GAP lesson where they focus on grammar and punctuation. Grammar activities may appear on the homework grids.  </a:t>
            </a:r>
            <a:endParaRPr lang="en-GB" sz="2000" b="1" i="1" dirty="0">
              <a:solidFill>
                <a:schemeClr val="accent6"/>
              </a:solidFill>
            </a:endParaRPr>
          </a:p>
          <a:p>
            <a:endParaRPr lang="en-GB" dirty="0"/>
          </a:p>
          <a:p>
            <a:endParaRPr lang="en-GB" dirty="0"/>
          </a:p>
          <a:p>
            <a:endParaRPr lang="en-GB" dirty="0"/>
          </a:p>
          <a:p>
            <a:endParaRPr lang="en-GB" dirty="0"/>
          </a:p>
          <a:p>
            <a:endParaRPr lang="en-GB" dirty="0"/>
          </a:p>
        </p:txBody>
      </p:sp>
      <p:pic>
        <p:nvPicPr>
          <p:cNvPr id="5" name="Picture 4" descr="spelling_2_1">
            <a:extLst>
              <a:ext uri="{FF2B5EF4-FFF2-40B4-BE49-F238E27FC236}">
                <a16:creationId xmlns:a16="http://schemas.microsoft.com/office/drawing/2014/main" id="{8D07D4CA-2E63-4685-9CE8-EDFD13C451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38994" y="4471121"/>
            <a:ext cx="2216150" cy="1994535"/>
          </a:xfrm>
          <a:prstGeom prst="rect">
            <a:avLst/>
          </a:prstGeom>
          <a:noFill/>
          <a:ln>
            <a:noFill/>
          </a:ln>
        </p:spPr>
      </p:pic>
      <p:pic>
        <p:nvPicPr>
          <p:cNvPr id="6" name="Picture 5" descr="Image result for punctuation">
            <a:extLst>
              <a:ext uri="{FF2B5EF4-FFF2-40B4-BE49-F238E27FC236}">
                <a16:creationId xmlns:a16="http://schemas.microsoft.com/office/drawing/2014/main" id="{B0B37378-8EAE-4B37-8208-710877E0A03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2096" y="4702850"/>
            <a:ext cx="3046587" cy="1864949"/>
          </a:xfrm>
          <a:prstGeom prst="rect">
            <a:avLst/>
          </a:prstGeom>
          <a:noFill/>
          <a:ln>
            <a:noFill/>
          </a:ln>
        </p:spPr>
      </p:pic>
      <p:pic>
        <p:nvPicPr>
          <p:cNvPr id="7" name="Picture 6" descr="Image result for punctuation">
            <a:extLst>
              <a:ext uri="{FF2B5EF4-FFF2-40B4-BE49-F238E27FC236}">
                <a16:creationId xmlns:a16="http://schemas.microsoft.com/office/drawing/2014/main" id="{F9FE7449-D35E-4965-96D0-E7597A1EDF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40778" y="4702850"/>
            <a:ext cx="2818015" cy="1941790"/>
          </a:xfrm>
          <a:prstGeom prst="rect">
            <a:avLst/>
          </a:prstGeom>
          <a:noFill/>
          <a:ln>
            <a:noFill/>
          </a:ln>
        </p:spPr>
      </p:pic>
    </p:spTree>
    <p:extLst>
      <p:ext uri="{BB962C8B-B14F-4D97-AF65-F5344CB8AC3E}">
        <p14:creationId xmlns:p14="http://schemas.microsoft.com/office/powerpoint/2010/main" val="330098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19FE0-DAE1-48C9-AAF8-E172D5355ADB}"/>
              </a:ext>
            </a:extLst>
          </p:cNvPr>
          <p:cNvSpPr txBox="1"/>
          <p:nvPr/>
        </p:nvSpPr>
        <p:spPr>
          <a:xfrm>
            <a:off x="179696" y="266131"/>
            <a:ext cx="11652913" cy="6463308"/>
          </a:xfrm>
          <a:prstGeom prst="rect">
            <a:avLst/>
          </a:prstGeom>
          <a:noFill/>
        </p:spPr>
        <p:txBody>
          <a:bodyPr wrap="square" rtlCol="0">
            <a:spAutoFit/>
          </a:bodyPr>
          <a:lstStyle/>
          <a:p>
            <a:r>
              <a:rPr lang="en-GB" dirty="0"/>
              <a:t>In Y6 the children have a 45 minute </a:t>
            </a:r>
            <a:r>
              <a:rPr lang="en-GB" dirty="0" err="1"/>
              <a:t>GaP</a:t>
            </a:r>
            <a:r>
              <a:rPr lang="en-GB" dirty="0"/>
              <a:t> test and a 15 minute Spelling test.</a:t>
            </a:r>
          </a:p>
          <a:p>
            <a:r>
              <a:rPr lang="en-GB" b="1" u="sng" dirty="0"/>
              <a:t>Have a go at the sample questions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descr="A screenshot of a cell phone&#10;&#10;Description automatically generated">
            <a:extLst>
              <a:ext uri="{FF2B5EF4-FFF2-40B4-BE49-F238E27FC236}">
                <a16:creationId xmlns:a16="http://schemas.microsoft.com/office/drawing/2014/main" id="{FD894933-FFD0-4932-8F40-818F11C8D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270" y="637910"/>
            <a:ext cx="6912469" cy="3108359"/>
          </a:xfrm>
          <a:prstGeom prst="rect">
            <a:avLst/>
          </a:prstGeom>
        </p:spPr>
      </p:pic>
      <p:pic>
        <p:nvPicPr>
          <p:cNvPr id="6" name="Picture 5">
            <a:extLst>
              <a:ext uri="{FF2B5EF4-FFF2-40B4-BE49-F238E27FC236}">
                <a16:creationId xmlns:a16="http://schemas.microsoft.com/office/drawing/2014/main" id="{010702F0-A9B6-4CFC-80D1-48FE405FC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710" y="3497785"/>
            <a:ext cx="6847029" cy="334721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A90002EE-45B7-4CCE-9A38-32D782E30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34" y="929909"/>
            <a:ext cx="6909735" cy="211468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0FF1A3DB-773B-4385-BFFE-05BA02AB1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13" y="2853807"/>
            <a:ext cx="5281716" cy="2831921"/>
          </a:xfrm>
          <a:prstGeom prst="rect">
            <a:avLst/>
          </a:prstGeom>
        </p:spPr>
      </p:pic>
    </p:spTree>
    <p:extLst>
      <p:ext uri="{BB962C8B-B14F-4D97-AF65-F5344CB8AC3E}">
        <p14:creationId xmlns:p14="http://schemas.microsoft.com/office/powerpoint/2010/main" val="214294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B953B0-97FB-453A-97E7-1DC64C849AEA}"/>
              </a:ext>
            </a:extLst>
          </p:cNvPr>
          <p:cNvSpPr txBox="1"/>
          <p:nvPr/>
        </p:nvSpPr>
        <p:spPr>
          <a:xfrm>
            <a:off x="252483" y="177421"/>
            <a:ext cx="11491415" cy="5632311"/>
          </a:xfrm>
          <a:prstGeom prst="rect">
            <a:avLst/>
          </a:prstGeom>
          <a:noFill/>
        </p:spPr>
        <p:txBody>
          <a:bodyPr wrap="square" rtlCol="0">
            <a:spAutoFit/>
          </a:bodyPr>
          <a:lstStyle/>
          <a:p>
            <a:r>
              <a:rPr lang="en-GB" dirty="0"/>
              <a:t>Coverage in </a:t>
            </a:r>
            <a:r>
              <a:rPr lang="en-GB" dirty="0" err="1"/>
              <a:t>Spag</a:t>
            </a:r>
            <a:r>
              <a:rPr lang="en-GB" dirty="0"/>
              <a:t> – National </a:t>
            </a:r>
            <a:r>
              <a:rPr lang="en-GB" dirty="0" err="1"/>
              <a:t>Curriulum</a:t>
            </a:r>
            <a:r>
              <a:rPr lang="en-GB" dirty="0"/>
              <a:t>               Discuss the Sheet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45E50FA5-8A10-4335-AD41-6397C9C98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12" y="177421"/>
            <a:ext cx="9466545" cy="6685017"/>
          </a:xfrm>
          <a:prstGeom prst="rect">
            <a:avLst/>
          </a:prstGeom>
        </p:spPr>
      </p:pic>
      <p:sp>
        <p:nvSpPr>
          <p:cNvPr id="5" name="TextBox 4">
            <a:extLst>
              <a:ext uri="{FF2B5EF4-FFF2-40B4-BE49-F238E27FC236}">
                <a16:creationId xmlns:a16="http://schemas.microsoft.com/office/drawing/2014/main" id="{654C611A-0310-476B-96F6-B30605A74A0F}"/>
              </a:ext>
            </a:extLst>
          </p:cNvPr>
          <p:cNvSpPr txBox="1"/>
          <p:nvPr/>
        </p:nvSpPr>
        <p:spPr>
          <a:xfrm>
            <a:off x="9698182" y="853440"/>
            <a:ext cx="1889760" cy="1200329"/>
          </a:xfrm>
          <a:prstGeom prst="rect">
            <a:avLst/>
          </a:prstGeom>
          <a:noFill/>
        </p:spPr>
        <p:txBody>
          <a:bodyPr wrap="square" rtlCol="0">
            <a:spAutoFit/>
          </a:bodyPr>
          <a:lstStyle/>
          <a:p>
            <a:r>
              <a:rPr lang="en-GB" b="1" dirty="0">
                <a:latin typeface="Comic Sans MS" panose="030F0702030302020204" pitchFamily="66" charset="0"/>
              </a:rPr>
              <a:t>The National Curriculum coverage of </a:t>
            </a:r>
            <a:r>
              <a:rPr lang="en-GB" b="1" dirty="0" err="1">
                <a:latin typeface="Comic Sans MS" panose="030F0702030302020204" pitchFamily="66" charset="0"/>
              </a:rPr>
              <a:t>GaP</a:t>
            </a:r>
            <a:endParaRPr lang="en-GB" b="1" dirty="0">
              <a:latin typeface="Comic Sans MS" panose="030F0702030302020204" pitchFamily="66" charset="0"/>
            </a:endParaRPr>
          </a:p>
        </p:txBody>
      </p:sp>
      <p:sp>
        <p:nvSpPr>
          <p:cNvPr id="6" name="TextBox 5">
            <a:extLst>
              <a:ext uri="{FF2B5EF4-FFF2-40B4-BE49-F238E27FC236}">
                <a16:creationId xmlns:a16="http://schemas.microsoft.com/office/drawing/2014/main" id="{C452C862-1313-4644-9693-00C07CF3AA44}"/>
              </a:ext>
            </a:extLst>
          </p:cNvPr>
          <p:cNvSpPr txBox="1"/>
          <p:nvPr/>
        </p:nvSpPr>
        <p:spPr>
          <a:xfrm>
            <a:off x="9842269" y="2610196"/>
            <a:ext cx="1640378" cy="1754326"/>
          </a:xfrm>
          <a:prstGeom prst="rect">
            <a:avLst/>
          </a:prstGeom>
          <a:noFill/>
        </p:spPr>
        <p:txBody>
          <a:bodyPr wrap="square" rtlCol="0">
            <a:spAutoFit/>
          </a:bodyPr>
          <a:lstStyle/>
          <a:p>
            <a:r>
              <a:rPr lang="en-GB" dirty="0"/>
              <a:t>It is NOT something that we do in Y6. It needs to be built upon year by year.</a:t>
            </a:r>
          </a:p>
        </p:txBody>
      </p:sp>
    </p:spTree>
    <p:extLst>
      <p:ext uri="{BB962C8B-B14F-4D97-AF65-F5344CB8AC3E}">
        <p14:creationId xmlns:p14="http://schemas.microsoft.com/office/powerpoint/2010/main" val="224859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a:extLst>
              <a:ext uri="{FF2B5EF4-FFF2-40B4-BE49-F238E27FC236}">
                <a16:creationId xmlns:a16="http://schemas.microsoft.com/office/drawing/2014/main" id="{6A6C4639-15EB-424C-8773-BDB318109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3248025"/>
            <a:ext cx="9842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9" name="Rectangle 2">
            <a:extLst>
              <a:ext uri="{FF2B5EF4-FFF2-40B4-BE49-F238E27FC236}">
                <a16:creationId xmlns:a16="http://schemas.microsoft.com/office/drawing/2014/main" id="{311DFD60-34F1-4030-8A76-8DDDAEE73FBC}"/>
              </a:ext>
            </a:extLst>
          </p:cNvPr>
          <p:cNvSpPr>
            <a:spLocks noChangeArrowheads="1"/>
          </p:cNvSpPr>
          <p:nvPr/>
        </p:nvSpPr>
        <p:spPr bwMode="auto">
          <a:xfrm>
            <a:off x="1682750" y="149225"/>
            <a:ext cx="318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008000"/>
                </a:solidFill>
                <a:latin typeface="Arial Rounded MT Bold" panose="020F0704030504030204" pitchFamily="34" charset="0"/>
              </a:rPr>
              <a:t>Point and Punctuate</a:t>
            </a:r>
          </a:p>
        </p:txBody>
      </p:sp>
      <p:sp>
        <p:nvSpPr>
          <p:cNvPr id="24580" name="Text Box 3">
            <a:extLst>
              <a:ext uri="{FF2B5EF4-FFF2-40B4-BE49-F238E27FC236}">
                <a16:creationId xmlns:a16="http://schemas.microsoft.com/office/drawing/2014/main" id="{F57579D4-9BBC-4A17-AA6E-8A72D241FB06}"/>
              </a:ext>
            </a:extLst>
          </p:cNvPr>
          <p:cNvSpPr txBox="1">
            <a:spLocks noChangeArrowheads="1"/>
          </p:cNvSpPr>
          <p:nvPr/>
        </p:nvSpPr>
        <p:spPr bwMode="auto">
          <a:xfrm>
            <a:off x="1738313" y="661988"/>
            <a:ext cx="8686800" cy="1625600"/>
          </a:xfrm>
          <a:prstGeom prst="rect">
            <a:avLst/>
          </a:prstGeom>
          <a:solidFill>
            <a:srgbClr val="008000">
              <a:alpha val="20000"/>
            </a:srgbClr>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GB" altLang="en-US" sz="2000" dirty="0">
                <a:latin typeface="Arial Rounded MT Bold" panose="020F0704030504030204" pitchFamily="34" charset="0"/>
              </a:rPr>
              <a:t>First, try and read the extract below without the punctuation, then take turns to point out to each other where the missing punctuation should go. Your partner should supply the correct punctuation. If you agree, your partner gets a point. Change over and repeat. Remember capital letters!</a:t>
            </a:r>
          </a:p>
        </p:txBody>
      </p:sp>
      <p:sp>
        <p:nvSpPr>
          <p:cNvPr id="24581" name="Rectangle 5">
            <a:extLst>
              <a:ext uri="{FF2B5EF4-FFF2-40B4-BE49-F238E27FC236}">
                <a16:creationId xmlns:a16="http://schemas.microsoft.com/office/drawing/2014/main" id="{5F96ACFE-9AFF-4E13-B082-8990526379AF}"/>
              </a:ext>
            </a:extLst>
          </p:cNvPr>
          <p:cNvSpPr>
            <a:spLocks noChangeArrowheads="1"/>
          </p:cNvSpPr>
          <p:nvPr/>
        </p:nvSpPr>
        <p:spPr bwMode="auto">
          <a:xfrm>
            <a:off x="2435226" y="2347914"/>
            <a:ext cx="8232775" cy="451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0"/>
              </a:spcBef>
              <a:buFontTx/>
              <a:buNone/>
            </a:pPr>
            <a:r>
              <a:rPr lang="en-GB" altLang="en-US" sz="2400">
                <a:latin typeface="Arial Rounded MT Bold" panose="020F0704030504030204" pitchFamily="34" charset="0"/>
              </a:rPr>
              <a:t>When Tashi and her mother and the women arrived at the tea plantation the Overseer came out of his hut yawning and scratching his belly he was a bad-tempered man with a beaky nose and eyes like sharp little stones the women stood silently while he told them what they already knew what they had always known to pick only the young leaves and the buds from the tops of each bush then they found </a:t>
            </a:r>
            <a:br>
              <a:rPr lang="en-GB" altLang="en-US" sz="2400">
                <a:latin typeface="Arial Rounded MT Bold" panose="020F0704030504030204" pitchFamily="34" charset="0"/>
              </a:rPr>
            </a:br>
            <a:r>
              <a:rPr lang="en-GB" altLang="en-US" sz="2400">
                <a:latin typeface="Arial Rounded MT Bold" panose="020F0704030504030204" pitchFamily="34" charset="0"/>
              </a:rPr>
              <a:t>their places and began plucking the tender </a:t>
            </a:r>
            <a:br>
              <a:rPr lang="en-GB" altLang="en-US" sz="2400">
                <a:latin typeface="Arial Rounded MT Bold" panose="020F0704030504030204" pitchFamily="34" charset="0"/>
              </a:rPr>
            </a:br>
            <a:r>
              <a:rPr lang="en-GB" altLang="en-US" sz="2400">
                <a:latin typeface="Arial Rounded MT Bold" panose="020F0704030504030204" pitchFamily="34" charset="0"/>
              </a:rPr>
              <a:t>leaves and buds and tossing them over their shoulders into their great wicker baskets.</a:t>
            </a:r>
          </a:p>
        </p:txBody>
      </p:sp>
      <p:pic>
        <p:nvPicPr>
          <p:cNvPr id="24582" name="Picture 7">
            <a:extLst>
              <a:ext uri="{FF2B5EF4-FFF2-40B4-BE49-F238E27FC236}">
                <a16:creationId xmlns:a16="http://schemas.microsoft.com/office/drawing/2014/main" id="{544A34B5-E2F7-4128-BBBC-9F5A65788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042" t="7979" r="16780"/>
          <a:stretch>
            <a:fillRect/>
          </a:stretch>
        </p:blipFill>
        <p:spPr bwMode="auto">
          <a:xfrm>
            <a:off x="9070976" y="5338763"/>
            <a:ext cx="1597025" cy="123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2564C44-B831-42D7-ADA4-DD502E246562}"/>
              </a:ext>
            </a:extLst>
          </p:cNvPr>
          <p:cNvSpPr txBox="1"/>
          <p:nvPr/>
        </p:nvSpPr>
        <p:spPr>
          <a:xfrm>
            <a:off x="349135" y="199505"/>
            <a:ext cx="1174864" cy="2308324"/>
          </a:xfrm>
          <a:prstGeom prst="rect">
            <a:avLst/>
          </a:prstGeom>
          <a:noFill/>
        </p:spPr>
        <p:txBody>
          <a:bodyPr wrap="square" rtlCol="0">
            <a:spAutoFit/>
          </a:bodyPr>
          <a:lstStyle/>
          <a:p>
            <a:r>
              <a:rPr lang="en-GB" b="1" dirty="0">
                <a:latin typeface="Comic Sans MS" panose="030F0702030302020204" pitchFamily="66" charset="0"/>
              </a:rPr>
              <a:t>We aim to embed </a:t>
            </a:r>
            <a:r>
              <a:rPr lang="en-GB" b="1" dirty="0" err="1">
                <a:latin typeface="Comic Sans MS" panose="030F0702030302020204" pitchFamily="66" charset="0"/>
              </a:rPr>
              <a:t>GaP</a:t>
            </a:r>
            <a:r>
              <a:rPr lang="en-GB" b="1" dirty="0">
                <a:latin typeface="Comic Sans MS" panose="030F0702030302020204" pitchFamily="66" charset="0"/>
              </a:rPr>
              <a:t> into our genre /unit of learning.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 name="Flowchart: Document 10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2" name="Text Box 35">
            <a:extLst>
              <a:ext uri="{FF2B5EF4-FFF2-40B4-BE49-F238E27FC236}">
                <a16:creationId xmlns:a16="http://schemas.microsoft.com/office/drawing/2014/main" id="{888D71D1-8001-435D-AA71-EA0FA0F4AAAF}"/>
              </a:ext>
            </a:extLst>
          </p:cNvPr>
          <p:cNvSpPr txBox="1">
            <a:spLocks noChangeArrowheads="1"/>
          </p:cNvSpPr>
          <p:nvPr/>
        </p:nvSpPr>
        <p:spPr bwMode="auto">
          <a:xfrm>
            <a:off x="838200" y="171162"/>
            <a:ext cx="2840182" cy="237114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buNone/>
            </a:pPr>
            <a:r>
              <a:rPr lang="en-US" altLang="en-US" kern="1200">
                <a:solidFill>
                  <a:srgbClr val="FFFFFF"/>
                </a:solidFill>
                <a:latin typeface="+mj-lt"/>
                <a:ea typeface="+mj-ea"/>
                <a:cs typeface="+mj-cs"/>
              </a:rPr>
              <a:t>Sentence/ not a sentence</a:t>
            </a:r>
          </a:p>
        </p:txBody>
      </p:sp>
      <p:graphicFrame>
        <p:nvGraphicFramePr>
          <p:cNvPr id="82978" name="Group 34">
            <a:extLst>
              <a:ext uri="{FF2B5EF4-FFF2-40B4-BE49-F238E27FC236}">
                <a16:creationId xmlns:a16="http://schemas.microsoft.com/office/drawing/2014/main" id="{4376DD4D-172E-4B87-91D2-A4E2FA1314B7}"/>
              </a:ext>
            </a:extLst>
          </p:cNvPr>
          <p:cNvGraphicFramePr>
            <a:graphicFrameLocks noGrp="1"/>
          </p:cNvGraphicFramePr>
          <p:nvPr>
            <p:extLst>
              <p:ext uri="{D42A27DB-BD31-4B8C-83A1-F6EECF244321}">
                <p14:modId xmlns:p14="http://schemas.microsoft.com/office/powerpoint/2010/main" val="601588445"/>
              </p:ext>
            </p:extLst>
          </p:nvPr>
        </p:nvGraphicFramePr>
        <p:xfrm>
          <a:off x="4398907" y="640080"/>
          <a:ext cx="6965590" cy="5578824"/>
        </p:xfrm>
        <a:graphic>
          <a:graphicData uri="http://schemas.openxmlformats.org/drawingml/2006/table">
            <a:tbl>
              <a:tblPr/>
              <a:tblGrid>
                <a:gridCol w="6965590">
                  <a:extLst>
                    <a:ext uri="{9D8B030D-6E8A-4147-A177-3AD203B41FA5}">
                      <a16:colId xmlns:a16="http://schemas.microsoft.com/office/drawing/2014/main" val="3549495982"/>
                    </a:ext>
                  </a:extLst>
                </a:gridCol>
              </a:tblGrid>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the familiar sounds of the morning</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69571999"/>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bowl of sweet tea</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866841696"/>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Tashi shivered</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825724006"/>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through the mountains</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189459229"/>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the dark hillside above her</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485223473"/>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a light the colour of lemons</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4066539407"/>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the water came to the boil</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2977251922"/>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a cockerel crowed</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3798977515"/>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lamps were being lit in the village</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319555500"/>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small squares of light</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632650837"/>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her mother coughed, twice</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51316491"/>
                  </a:ext>
                </a:extLst>
              </a:tr>
              <a:tr h="46490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n-US" altLang="en-US" sz="2500" b="0" i="0" u="none" strike="noStrike" cap="none" normalizeH="0" baseline="0">
                          <a:ln>
                            <a:noFill/>
                          </a:ln>
                          <a:solidFill>
                            <a:schemeClr val="tx1"/>
                          </a:solidFill>
                          <a:effectLst/>
                          <a:latin typeface="Arial Rounded MT Bold" panose="020F0704030504030204" pitchFamily="34" charset="0"/>
                          <a:ea typeface="MS Mincho" pitchFamily="49" charset="-128"/>
                          <a:cs typeface="Arial" panose="020B0604020202020204" pitchFamily="34" charset="0"/>
                        </a:rPr>
                        <a:t>the air was very cold</a:t>
                      </a:r>
                    </a:p>
                  </a:txBody>
                  <a:tcPr marL="74118" marR="74118" marT="38544" marB="3854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52519998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GB" b="1" u="sng" dirty="0">
                <a:effectLst>
                  <a:outerShdw blurRad="38100" dist="38100" dir="2700000" algn="tl">
                    <a:srgbClr val="000000">
                      <a:alpha val="43137"/>
                    </a:srgbClr>
                  </a:outerShdw>
                </a:effectLst>
              </a:rPr>
              <a:t>Kung-Fu Moves</a:t>
            </a:r>
          </a:p>
        </p:txBody>
      </p:sp>
      <p:pic>
        <p:nvPicPr>
          <p:cNvPr id="4" name="Picture 2" descr="http://norwegianity.files.wordpress.com/2009/01/kung-fu-panda-movie-02.jpg">
            <a:extLst>
              <a:ext uri="{FF2B5EF4-FFF2-40B4-BE49-F238E27FC236}">
                <a16:creationId xmlns:a16="http://schemas.microsoft.com/office/drawing/2014/main" id="{E82A45CA-32D1-4AAA-B7FD-7022B0F53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530722"/>
            <a:ext cx="3425957" cy="3796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387515" y="1420837"/>
            <a:ext cx="7639039" cy="5345723"/>
          </a:xfrm>
        </p:spPr>
        <p:txBody>
          <a:bodyPr>
            <a:normAutofit/>
          </a:bodyPr>
          <a:lstStyle/>
          <a:p>
            <a:r>
              <a:rPr lang="en-GB" sz="1600" dirty="0">
                <a:latin typeface="Comic Sans MS" panose="030F0702030302020204" pitchFamily="66" charset="0"/>
              </a:rPr>
              <a:t>Full stop – One punch straight forward – </a:t>
            </a:r>
            <a:r>
              <a:rPr lang="en-GB" sz="1600" dirty="0">
                <a:effectLst>
                  <a:outerShdw blurRad="38100" dist="38100" dir="2700000" algn="tl">
                    <a:srgbClr val="000000">
                      <a:alpha val="43137"/>
                    </a:srgbClr>
                  </a:outerShdw>
                </a:effectLst>
                <a:latin typeface="Comic Sans MS" panose="030F0702030302020204" pitchFamily="66" charset="0"/>
              </a:rPr>
              <a:t>‘Ha!’</a:t>
            </a:r>
          </a:p>
          <a:p>
            <a:r>
              <a:rPr lang="en-GB" sz="1600" dirty="0">
                <a:latin typeface="Comic Sans MS" panose="030F0702030302020204" pitchFamily="66" charset="0"/>
              </a:rPr>
              <a:t>Comma – Slashing motion – </a:t>
            </a:r>
            <a:r>
              <a:rPr lang="en-GB" sz="1600" dirty="0">
                <a:effectLst>
                  <a:outerShdw blurRad="38100" dist="38100" dir="2700000" algn="tl">
                    <a:srgbClr val="000000">
                      <a:alpha val="43137"/>
                    </a:srgbClr>
                  </a:outerShdw>
                </a:effectLst>
                <a:latin typeface="Comic Sans MS" panose="030F0702030302020204" pitchFamily="66" charset="0"/>
              </a:rPr>
              <a:t>‘Shi!’</a:t>
            </a:r>
          </a:p>
          <a:p>
            <a:r>
              <a:rPr lang="en-GB" sz="1600" dirty="0">
                <a:latin typeface="Comic Sans MS" panose="030F0702030302020204" pitchFamily="66" charset="0"/>
              </a:rPr>
              <a:t>Question mark – Carve the curve and punch the dot - </a:t>
            </a:r>
            <a:r>
              <a:rPr lang="en-GB" sz="1600" dirty="0">
                <a:effectLst>
                  <a:outerShdw blurRad="38100" dist="38100" dir="2700000" algn="tl">
                    <a:srgbClr val="000000">
                      <a:alpha val="43137"/>
                    </a:srgbClr>
                  </a:outerShdw>
                </a:effectLst>
                <a:latin typeface="Comic Sans MS" panose="030F0702030302020204" pitchFamily="66" charset="0"/>
              </a:rPr>
              <a:t>‘Shi, </a:t>
            </a:r>
            <a:r>
              <a:rPr lang="en-GB" sz="1600" dirty="0" err="1">
                <a:effectLst>
                  <a:outerShdw blurRad="38100" dist="38100" dir="2700000" algn="tl">
                    <a:srgbClr val="000000">
                      <a:alpha val="43137"/>
                    </a:srgbClr>
                  </a:outerShdw>
                </a:effectLst>
                <a:latin typeface="Comic Sans MS" panose="030F0702030302020204" pitchFamily="66" charset="0"/>
              </a:rPr>
              <a:t>Shi,Shi</a:t>
            </a:r>
            <a:r>
              <a:rPr lang="en-GB" sz="1600" dirty="0">
                <a:effectLst>
                  <a:outerShdw blurRad="38100" dist="38100" dir="2700000" algn="tl">
                    <a:srgbClr val="000000">
                      <a:alpha val="43137"/>
                    </a:srgbClr>
                  </a:outerShdw>
                </a:effectLst>
                <a:latin typeface="Comic Sans MS" panose="030F0702030302020204" pitchFamily="66" charset="0"/>
              </a:rPr>
              <a:t>, Ha!</a:t>
            </a:r>
          </a:p>
          <a:p>
            <a:r>
              <a:rPr lang="en-GB" sz="1600" dirty="0">
                <a:latin typeface="Comic Sans MS" panose="030F0702030302020204" pitchFamily="66" charset="0"/>
              </a:rPr>
              <a:t>Exclamation mark – Cutting motion, punch to dot - </a:t>
            </a:r>
            <a:r>
              <a:rPr lang="en-GB" sz="1600" dirty="0">
                <a:effectLst>
                  <a:outerShdw blurRad="38100" dist="38100" dir="2700000" algn="tl">
                    <a:srgbClr val="000000">
                      <a:alpha val="43137"/>
                    </a:srgbClr>
                  </a:outerShdw>
                </a:effectLst>
                <a:latin typeface="Comic Sans MS" panose="030F0702030302020204" pitchFamily="66" charset="0"/>
              </a:rPr>
              <a:t>‘</a:t>
            </a:r>
            <a:r>
              <a:rPr lang="en-GB" sz="1600" dirty="0" err="1">
                <a:effectLst>
                  <a:outerShdw blurRad="38100" dist="38100" dir="2700000" algn="tl">
                    <a:srgbClr val="000000">
                      <a:alpha val="43137"/>
                    </a:srgbClr>
                  </a:outerShdw>
                </a:effectLst>
                <a:latin typeface="Comic Sans MS" panose="030F0702030302020204" pitchFamily="66" charset="0"/>
              </a:rPr>
              <a:t>Shiiii</a:t>
            </a:r>
            <a:r>
              <a:rPr lang="en-GB" sz="1600" dirty="0">
                <a:effectLst>
                  <a:outerShdw blurRad="38100" dist="38100" dir="2700000" algn="tl">
                    <a:srgbClr val="000000">
                      <a:alpha val="43137"/>
                    </a:srgbClr>
                  </a:outerShdw>
                </a:effectLst>
                <a:latin typeface="Comic Sans MS" panose="030F0702030302020204" pitchFamily="66" charset="0"/>
              </a:rPr>
              <a:t> Ha’</a:t>
            </a:r>
          </a:p>
          <a:p>
            <a:r>
              <a:rPr lang="en-GB" sz="1600" dirty="0">
                <a:latin typeface="Comic Sans MS" panose="030F0702030302020204" pitchFamily="66" charset="0"/>
              </a:rPr>
              <a:t>Apostrophe – bend index finger once above your head - </a:t>
            </a:r>
            <a:r>
              <a:rPr lang="en-GB" sz="1600" dirty="0">
                <a:effectLst>
                  <a:outerShdw blurRad="38100" dist="38100" dir="2700000" algn="tl">
                    <a:srgbClr val="000000">
                      <a:alpha val="43137"/>
                    </a:srgbClr>
                  </a:outerShdw>
                </a:effectLst>
                <a:latin typeface="Comic Sans MS" panose="030F0702030302020204" pitchFamily="66" charset="0"/>
              </a:rPr>
              <a:t>‘</a:t>
            </a:r>
            <a:r>
              <a:rPr lang="en-GB" sz="1600" dirty="0" err="1">
                <a:effectLst>
                  <a:outerShdw blurRad="38100" dist="38100" dir="2700000" algn="tl">
                    <a:srgbClr val="000000">
                      <a:alpha val="43137"/>
                    </a:srgbClr>
                  </a:outerShdw>
                </a:effectLst>
                <a:latin typeface="Comic Sans MS" panose="030F0702030302020204" pitchFamily="66" charset="0"/>
              </a:rPr>
              <a:t>Aiya</a:t>
            </a:r>
            <a:r>
              <a:rPr lang="en-GB" sz="1600" dirty="0">
                <a:effectLst>
                  <a:outerShdw blurRad="38100" dist="38100" dir="2700000" algn="tl">
                    <a:srgbClr val="000000">
                      <a:alpha val="43137"/>
                    </a:srgbClr>
                  </a:outerShdw>
                </a:effectLst>
                <a:latin typeface="Comic Sans MS" panose="030F0702030302020204" pitchFamily="66" charset="0"/>
              </a:rPr>
              <a:t>!’</a:t>
            </a:r>
          </a:p>
          <a:p>
            <a:r>
              <a:rPr lang="en-GB" sz="1600" dirty="0">
                <a:latin typeface="Comic Sans MS" panose="030F0702030302020204" pitchFamily="66" charset="0"/>
              </a:rPr>
              <a:t>Colon – can be used to start a list – two punches, one above the other – </a:t>
            </a:r>
            <a:r>
              <a:rPr lang="en-GB" sz="1600" dirty="0">
                <a:effectLst>
                  <a:outerShdw blurRad="38100" dist="38100" dir="2700000" algn="tl">
                    <a:srgbClr val="000000">
                      <a:alpha val="43137"/>
                    </a:srgbClr>
                  </a:outerShdw>
                </a:effectLst>
                <a:latin typeface="Comic Sans MS" panose="030F0702030302020204" pitchFamily="66" charset="0"/>
              </a:rPr>
              <a:t>‘Ha! Ha!’</a:t>
            </a:r>
          </a:p>
          <a:p>
            <a:r>
              <a:rPr lang="en-GB" sz="1600" dirty="0">
                <a:latin typeface="Comic Sans MS" panose="030F0702030302020204" pitchFamily="66" charset="0"/>
              </a:rPr>
              <a:t>Semicolon – can be used to replace a conjunction -one punch, slicing move underneath </a:t>
            </a:r>
            <a:r>
              <a:rPr lang="en-GB" sz="1600" dirty="0">
                <a:effectLst>
                  <a:outerShdw blurRad="38100" dist="38100" dir="2700000" algn="tl">
                    <a:srgbClr val="000000">
                      <a:alpha val="43137"/>
                    </a:srgbClr>
                  </a:outerShdw>
                </a:effectLst>
                <a:latin typeface="Comic Sans MS" panose="030F0702030302020204" pitchFamily="66" charset="0"/>
              </a:rPr>
              <a:t>‘Ha – Shi!’</a:t>
            </a:r>
          </a:p>
          <a:p>
            <a:r>
              <a:rPr lang="en-GB" sz="1600" dirty="0">
                <a:effectLst>
                  <a:outerShdw blurRad="38100" dist="38100" dir="2700000" algn="tl">
                    <a:srgbClr val="000000">
                      <a:alpha val="43137"/>
                    </a:srgbClr>
                  </a:outerShdw>
                </a:effectLst>
                <a:latin typeface="Comic Sans MS" panose="030F0702030302020204" pitchFamily="66" charset="0"/>
              </a:rPr>
              <a:t>Dash – straight line from left to right – ‘</a:t>
            </a:r>
            <a:r>
              <a:rPr lang="en-GB" sz="1600" dirty="0" err="1">
                <a:effectLst>
                  <a:outerShdw blurRad="38100" dist="38100" dir="2700000" algn="tl">
                    <a:srgbClr val="000000">
                      <a:alpha val="43137"/>
                    </a:srgbClr>
                  </a:outerShdw>
                </a:effectLst>
                <a:latin typeface="Comic Sans MS" panose="030F0702030302020204" pitchFamily="66" charset="0"/>
              </a:rPr>
              <a:t>shi</a:t>
            </a:r>
            <a:r>
              <a:rPr lang="en-GB" sz="1600" dirty="0">
                <a:effectLst>
                  <a:outerShdw blurRad="38100" dist="38100" dir="2700000" algn="tl">
                    <a:srgbClr val="000000">
                      <a:alpha val="43137"/>
                    </a:srgbClr>
                  </a:outerShdw>
                </a:effectLst>
                <a:latin typeface="Comic Sans MS" panose="030F0702030302020204" pitchFamily="66" charset="0"/>
              </a:rPr>
              <a:t>’</a:t>
            </a:r>
          </a:p>
          <a:p>
            <a:r>
              <a:rPr lang="en-GB" sz="1600" dirty="0">
                <a:effectLst>
                  <a:outerShdw blurRad="38100" dist="38100" dir="2700000" algn="tl">
                    <a:srgbClr val="000000">
                      <a:alpha val="43137"/>
                    </a:srgbClr>
                  </a:outerShdw>
                </a:effectLst>
                <a:latin typeface="Comic Sans MS" panose="030F0702030302020204" pitchFamily="66" charset="0"/>
              </a:rPr>
              <a:t>Capital letter – hands together and bow.</a:t>
            </a:r>
          </a:p>
          <a:p>
            <a:r>
              <a:rPr lang="en-GB" sz="1600" dirty="0">
                <a:effectLst>
                  <a:outerShdw blurRad="38100" dist="38100" dir="2700000" algn="tl">
                    <a:srgbClr val="000000">
                      <a:alpha val="43137"/>
                    </a:srgbClr>
                  </a:outerShdw>
                </a:effectLst>
                <a:latin typeface="Comic Sans MS" panose="030F0702030302020204" pitchFamily="66" charset="0"/>
              </a:rPr>
              <a:t>Inverted commas – small carve the curve followed by a fast punch x 2 – 66. Punch and curve x 2 - 99. Shi, Ha, Shi Ha,  - Ha Shi, Ha </a:t>
            </a:r>
            <a:r>
              <a:rPr lang="en-GB" sz="1600" dirty="0" err="1">
                <a:effectLst>
                  <a:outerShdw blurRad="38100" dist="38100" dir="2700000" algn="tl">
                    <a:srgbClr val="000000">
                      <a:alpha val="43137"/>
                    </a:srgbClr>
                  </a:outerShdw>
                </a:effectLst>
                <a:latin typeface="Comic Sans MS" panose="030F0702030302020204" pitchFamily="66" charset="0"/>
              </a:rPr>
              <a:t>shi</a:t>
            </a:r>
            <a:r>
              <a:rPr lang="en-GB" sz="1600" dirty="0">
                <a:effectLst>
                  <a:outerShdw blurRad="38100" dist="38100" dir="2700000" algn="tl">
                    <a:srgbClr val="000000">
                      <a:alpha val="43137"/>
                    </a:srgbClr>
                  </a:outerShdw>
                </a:effectLst>
                <a:latin typeface="Comic Sans MS" panose="030F0702030302020204" pitchFamily="66" charset="0"/>
              </a:rPr>
              <a:t>. </a:t>
            </a:r>
          </a:p>
          <a:p>
            <a:r>
              <a:rPr lang="en-GB" sz="1600" dirty="0">
                <a:effectLst>
                  <a:outerShdw blurRad="38100" dist="38100" dir="2700000" algn="tl">
                    <a:srgbClr val="000000">
                      <a:alpha val="43137"/>
                    </a:srgbClr>
                  </a:outerShdw>
                </a:effectLst>
                <a:latin typeface="Comic Sans MS" panose="030F0702030302020204" pitchFamily="66" charset="0"/>
              </a:rPr>
              <a:t>Ellipsis – Ha, Ha, Ha!</a:t>
            </a:r>
          </a:p>
          <a:p>
            <a:r>
              <a:rPr lang="en-GB" sz="1600" dirty="0">
                <a:effectLst>
                  <a:outerShdw blurRad="38100" dist="38100" dir="2700000" algn="tl">
                    <a:srgbClr val="000000">
                      <a:alpha val="43137"/>
                    </a:srgbClr>
                  </a:outerShdw>
                </a:effectLst>
                <a:latin typeface="Comic Sans MS" panose="030F0702030302020204" pitchFamily="66" charset="0"/>
              </a:rPr>
              <a:t>Brackets –  Shi, Shi, on the left Shi, Shi on the right. </a:t>
            </a:r>
          </a:p>
        </p:txBody>
      </p:sp>
    </p:spTree>
    <p:extLst>
      <p:ext uri="{BB962C8B-B14F-4D97-AF65-F5344CB8AC3E}">
        <p14:creationId xmlns:p14="http://schemas.microsoft.com/office/powerpoint/2010/main" val="27649186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GB" sz="3700" b="1" u="sng">
                <a:effectLst>
                  <a:outerShdw blurRad="38100" dist="38100" dir="2700000" algn="tl">
                    <a:srgbClr val="000000">
                      <a:alpha val="43137"/>
                    </a:srgbClr>
                  </a:outerShdw>
                </a:effectLst>
              </a:rPr>
              <a:t>KUNG-FU IT!     Punctuate these sentences</a:t>
            </a:r>
          </a:p>
        </p:txBody>
      </p:sp>
      <p:sp>
        <p:nvSpPr>
          <p:cNvPr id="3" name="Content Placeholder 2"/>
          <p:cNvSpPr>
            <a:spLocks noGrp="1"/>
          </p:cNvSpPr>
          <p:nvPr>
            <p:ph idx="1"/>
          </p:nvPr>
        </p:nvSpPr>
        <p:spPr>
          <a:xfrm>
            <a:off x="762000" y="2279018"/>
            <a:ext cx="5702105" cy="3931868"/>
          </a:xfrm>
        </p:spPr>
        <p:txBody>
          <a:bodyPr anchor="t">
            <a:normAutofit/>
          </a:bodyPr>
          <a:lstStyle/>
          <a:p>
            <a:r>
              <a:rPr lang="en-GB" dirty="0"/>
              <a:t>school starts at 8:50</a:t>
            </a:r>
          </a:p>
          <a:p>
            <a:r>
              <a:rPr lang="en-GB" dirty="0"/>
              <a:t>today I have bought  a banana  a milkshake  a chocolate bar and a sandwich</a:t>
            </a:r>
          </a:p>
          <a:p>
            <a:r>
              <a:rPr lang="en-GB" dirty="0"/>
              <a:t>tom s  homework was very late</a:t>
            </a:r>
          </a:p>
          <a:p>
            <a:r>
              <a:rPr lang="en-GB" dirty="0"/>
              <a:t>I can t believe you did that</a:t>
            </a:r>
          </a:p>
          <a:p>
            <a:r>
              <a:rPr lang="en-GB" dirty="0"/>
              <a:t>what time is assembly</a:t>
            </a:r>
          </a:p>
          <a:p>
            <a:r>
              <a:rPr lang="en-GB" dirty="0"/>
              <a:t>tonight is parents evening</a:t>
            </a:r>
          </a:p>
          <a:p>
            <a:endParaRPr lang="en-GB" sz="1800" dirty="0"/>
          </a:p>
        </p:txBody>
      </p:sp>
      <p:sp>
        <p:nvSpPr>
          <p:cNvPr id="31" name="Freeform: Shape 3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 descr="http://norwegianity.files.wordpress.com/2009/01/kung-fu-panda-movie-02.jpg">
            <a:extLst>
              <a:ext uri="{FF2B5EF4-FFF2-40B4-BE49-F238E27FC236}">
                <a16:creationId xmlns:a16="http://schemas.microsoft.com/office/drawing/2014/main" id="{EB8DDC4E-813E-4CC8-BCAB-A37D7109A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6214"/>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4686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74CFD-5655-40A4-8FF0-4794110D8A9D}"/>
              </a:ext>
            </a:extLst>
          </p:cNvPr>
          <p:cNvSpPr txBox="1"/>
          <p:nvPr/>
        </p:nvSpPr>
        <p:spPr>
          <a:xfrm>
            <a:off x="248100" y="261542"/>
            <a:ext cx="11596048" cy="7571303"/>
          </a:xfrm>
          <a:prstGeom prst="rect">
            <a:avLst/>
          </a:prstGeom>
          <a:noFill/>
        </p:spPr>
        <p:txBody>
          <a:bodyPr wrap="square" rtlCol="0">
            <a:spAutoFit/>
          </a:bodyPr>
          <a:lstStyle/>
          <a:p>
            <a:r>
              <a:rPr lang="en-GB" b="1" dirty="0">
                <a:solidFill>
                  <a:schemeClr val="accent1"/>
                </a:solidFill>
                <a:latin typeface="Comic Sans MS" panose="030F0702030302020204" pitchFamily="66" charset="0"/>
              </a:rPr>
              <a:t>How Can I help at Home?</a:t>
            </a:r>
          </a:p>
          <a:p>
            <a:endParaRPr lang="en-GB" dirty="0">
              <a:latin typeface="Comic Sans MS" panose="030F0702030302020204" pitchFamily="66" charset="0"/>
            </a:endParaRPr>
          </a:p>
          <a:p>
            <a:pPr marL="342900" indent="-342900">
              <a:buAutoNum type="arabicPeriod"/>
            </a:pPr>
            <a:r>
              <a:rPr lang="en-GB" dirty="0">
                <a:latin typeface="Comic Sans MS" panose="030F0702030302020204" pitchFamily="66" charset="0"/>
              </a:rPr>
              <a:t>Reinforce that </a:t>
            </a:r>
            <a:r>
              <a:rPr lang="en-GB" dirty="0">
                <a:solidFill>
                  <a:srgbClr val="FF0000"/>
                </a:solidFill>
                <a:latin typeface="Comic Sans MS" panose="030F0702030302020204" pitchFamily="66" charset="0"/>
              </a:rPr>
              <a:t>spelling matters</a:t>
            </a:r>
            <a:r>
              <a:rPr lang="en-GB" dirty="0">
                <a:latin typeface="Comic Sans MS" panose="030F0702030302020204" pitchFamily="66" charset="0"/>
              </a:rPr>
              <a:t>. Ask about scores in spelling tests. Help them to learn their weekly lists – display them, have a mock test, write them in the sky. </a:t>
            </a:r>
          </a:p>
          <a:p>
            <a:pPr marL="342900" indent="-342900">
              <a:buAutoNum type="arabicPeriod"/>
            </a:pPr>
            <a:r>
              <a:rPr lang="en-GB" dirty="0">
                <a:latin typeface="Comic Sans MS" panose="030F0702030302020204" pitchFamily="66" charset="0"/>
              </a:rPr>
              <a:t>Check any writing done at home – focus one or two  spelling edits. Insist on ‘given’ words spelt correctly. Nail those high frequency words/ common exception words by the end of Y2. Think about age appropriate spelling – should they know this? Is it a tricky word? Be realistic - most adults are not 100% accurate so don’t expect your 8 year old to be but give out </a:t>
            </a:r>
            <a:r>
              <a:rPr lang="en-GB" dirty="0">
                <a:solidFill>
                  <a:srgbClr val="FF0000"/>
                </a:solidFill>
                <a:latin typeface="Comic Sans MS" panose="030F0702030302020204" pitchFamily="66" charset="0"/>
              </a:rPr>
              <a:t>the message that spelling matters</a:t>
            </a:r>
            <a:r>
              <a:rPr lang="en-GB" dirty="0">
                <a:latin typeface="Comic Sans MS" panose="030F0702030302020204" pitchFamily="66" charset="0"/>
              </a:rPr>
              <a:t>.  Notice – discuss with your teacher if you feel they are including strange letters, don’t know initial / final sounds etc. All children have dyslexic tendencies up to around 7/8 years. Born/ natural spellers and learned / taught spellers. </a:t>
            </a:r>
          </a:p>
          <a:p>
            <a:r>
              <a:rPr lang="en-GB" dirty="0">
                <a:latin typeface="Comic Sans MS" panose="030F0702030302020204" pitchFamily="66" charset="0"/>
              </a:rPr>
              <a:t>3. Use the Homework grid so you can help </a:t>
            </a:r>
            <a:r>
              <a:rPr lang="en-GB" dirty="0">
                <a:solidFill>
                  <a:srgbClr val="FF0000"/>
                </a:solidFill>
                <a:latin typeface="Comic Sans MS" panose="030F0702030302020204" pitchFamily="66" charset="0"/>
              </a:rPr>
              <a:t>deepen their learning </a:t>
            </a:r>
            <a:r>
              <a:rPr lang="en-GB" dirty="0">
                <a:latin typeface="Comic Sans MS" panose="030F0702030302020204" pitchFamily="66" charset="0"/>
              </a:rPr>
              <a:t>– weekly spellings is their a pattern – can you help them to make links to other words?  </a:t>
            </a:r>
            <a:r>
              <a:rPr lang="en-GB" dirty="0" err="1">
                <a:latin typeface="Comic Sans MS" panose="030F0702030302020204" pitchFamily="66" charset="0"/>
              </a:rPr>
              <a:t>SPaG</a:t>
            </a:r>
            <a:r>
              <a:rPr lang="en-GB" dirty="0">
                <a:latin typeface="Comic Sans MS" panose="030F0702030302020204" pitchFamily="66" charset="0"/>
              </a:rPr>
              <a:t> activities – what’s on the grid is usually - what learning we are covering in school. Does your child seem confused? Find more age appropriate samples on the internet / (supervised) You Tube tutorials? </a:t>
            </a:r>
          </a:p>
          <a:p>
            <a:endParaRPr lang="en-GB" dirty="0">
              <a:latin typeface="Comic Sans MS" panose="030F0702030302020204" pitchFamily="66" charset="0"/>
            </a:endParaRPr>
          </a:p>
          <a:p>
            <a:r>
              <a:rPr lang="en-GB" dirty="0">
                <a:latin typeface="Comic Sans MS" panose="030F0702030302020204" pitchFamily="66" charset="0"/>
              </a:rPr>
              <a:t>4. </a:t>
            </a:r>
            <a:r>
              <a:rPr lang="en-GB" dirty="0">
                <a:solidFill>
                  <a:srgbClr val="FF0000"/>
                </a:solidFill>
                <a:latin typeface="Comic Sans MS" panose="030F0702030302020204" pitchFamily="66" charset="0"/>
              </a:rPr>
              <a:t>Encourage all kinds of writing</a:t>
            </a:r>
            <a:r>
              <a:rPr lang="en-GB" dirty="0">
                <a:latin typeface="Comic Sans MS" panose="030F0702030302020204" pitchFamily="66" charset="0"/>
              </a:rPr>
              <a:t>: diaries, journals, non-chronological reports, biographies, poems, songs, letters, emails - let them go with the ideas – </a:t>
            </a:r>
            <a:r>
              <a:rPr lang="en-GB" dirty="0">
                <a:solidFill>
                  <a:srgbClr val="FF0000"/>
                </a:solidFill>
                <a:latin typeface="Comic Sans MS" panose="030F0702030302020204" pitchFamily="66" charset="0"/>
              </a:rPr>
              <a:t>share and enjoy it and then focus on </a:t>
            </a:r>
            <a:r>
              <a:rPr lang="en-GB" dirty="0" err="1">
                <a:solidFill>
                  <a:srgbClr val="FF0000"/>
                </a:solidFill>
                <a:latin typeface="Comic Sans MS" panose="030F0702030302020204" pitchFamily="66" charset="0"/>
              </a:rPr>
              <a:t>SPaG</a:t>
            </a:r>
            <a:r>
              <a:rPr lang="en-GB" dirty="0">
                <a:solidFill>
                  <a:srgbClr val="FF0000"/>
                </a:solidFill>
                <a:latin typeface="Comic Sans MS" panose="030F0702030302020204" pitchFamily="66" charset="0"/>
              </a:rPr>
              <a:t> – two improvements (age-appropriate). </a:t>
            </a:r>
          </a:p>
          <a:p>
            <a:endParaRPr lang="en-GB" dirty="0">
              <a:latin typeface="Comic Sans MS" panose="030F0702030302020204" pitchFamily="66" charset="0"/>
            </a:endParaRPr>
          </a:p>
          <a:p>
            <a:r>
              <a:rPr lang="en-GB" dirty="0">
                <a:latin typeface="Comic Sans MS" panose="030F0702030302020204" pitchFamily="66" charset="0"/>
              </a:rPr>
              <a:t>5. Sharing a reading book? Why not </a:t>
            </a:r>
            <a:r>
              <a:rPr lang="en-GB" dirty="0">
                <a:solidFill>
                  <a:srgbClr val="FF0000"/>
                </a:solidFill>
                <a:latin typeface="Comic Sans MS" panose="030F0702030302020204" pitchFamily="66" charset="0"/>
              </a:rPr>
              <a:t>have a discussion about an element of </a:t>
            </a:r>
            <a:r>
              <a:rPr lang="en-GB" dirty="0" err="1">
                <a:solidFill>
                  <a:srgbClr val="FF0000"/>
                </a:solidFill>
                <a:latin typeface="Comic Sans MS" panose="030F0702030302020204" pitchFamily="66" charset="0"/>
              </a:rPr>
              <a:t>SPaG</a:t>
            </a:r>
            <a:r>
              <a:rPr lang="en-GB" dirty="0">
                <a:solidFill>
                  <a:srgbClr val="FF0000"/>
                </a:solidFill>
                <a:latin typeface="Comic Sans MS" panose="030F0702030302020204" pitchFamily="66" charset="0"/>
              </a:rPr>
              <a:t> e.g. inverted commas</a:t>
            </a:r>
            <a:r>
              <a:rPr lang="en-GB" dirty="0">
                <a:latin typeface="Comic Sans MS" panose="030F0702030302020204" pitchFamily="66" charset="0"/>
              </a:rPr>
              <a:t>, colloquialisms / non-standard English, use of an apostrophe or a colon…</a:t>
            </a:r>
          </a:p>
          <a:p>
            <a:endParaRPr lang="en-GB" dirty="0">
              <a:latin typeface="Comic Sans MS" panose="030F0702030302020204" pitchFamily="66" charset="0"/>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327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Widescreen</PresentationFormat>
  <Paragraphs>117</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Aharoni</vt:lpstr>
      <vt:lpstr>Arial</vt:lpstr>
      <vt:lpstr>Arial Rounded MT Bold</vt:lpstr>
      <vt:lpstr>Calibri</vt:lpstr>
      <vt:lpstr>Calibri Light</vt:lpstr>
      <vt:lpstr>Comic Sans MS</vt:lpstr>
      <vt:lpstr>Office Theme</vt:lpstr>
      <vt:lpstr>SPaG @ BOLTON PRIMARY</vt:lpstr>
      <vt:lpstr>PowerPoint Presentation</vt:lpstr>
      <vt:lpstr>PowerPoint Presentation</vt:lpstr>
      <vt:lpstr>PowerPoint Presentation</vt:lpstr>
      <vt:lpstr>PowerPoint Presentation</vt:lpstr>
      <vt:lpstr>PowerPoint Presentation</vt:lpstr>
      <vt:lpstr>Kung-Fu Moves</vt:lpstr>
      <vt:lpstr>KUNG-FU IT!     Punctuate these sentences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SPaG @ BOLTON PRIMARY</dc:title>
  <dc:creator> </dc:creator>
  <cp:lastModifiedBy> </cp:lastModifiedBy>
  <cp:revision>18</cp:revision>
  <dcterms:created xsi:type="dcterms:W3CDTF">2019-01-21T22:19:49Z</dcterms:created>
  <dcterms:modified xsi:type="dcterms:W3CDTF">2019-01-23T17:51:43Z</dcterms:modified>
</cp:coreProperties>
</file>