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62" r:id="rId5"/>
    <p:sldId id="258" r:id="rId6"/>
    <p:sldId id="259" r:id="rId7"/>
    <p:sldId id="260" r:id="rId8"/>
    <p:sldId id="279" r:id="rId9"/>
    <p:sldId id="261" r:id="rId10"/>
    <p:sldId id="263" r:id="rId11"/>
    <p:sldId id="264" r:id="rId12"/>
    <p:sldId id="265" r:id="rId13"/>
    <p:sldId id="280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8" r:id="rId22"/>
    <p:sldId id="273" r:id="rId23"/>
    <p:sldId id="276" r:id="rId24"/>
    <p:sldId id="277" r:id="rId25"/>
    <p:sldId id="274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06403-5A90-4D3A-8D96-2DE282F93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51318-71E9-418B-B824-25EDCAAD9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92E91-6B0F-4126-98D0-FD900D685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9A54-1922-4C32-8372-04FAFB57867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9C91A-BEB3-46F3-9A67-F915D5BA4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FACBB-9391-4BF5-BC38-87A839263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0238-0F18-47DD-9473-F215046EE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949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C7C4D-09E0-49A8-A2D7-82373C2B5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6B738-A084-4456-B54B-AD4376C30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9063F-A699-481C-9DB3-92B171529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9A54-1922-4C32-8372-04FAFB57867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7F4E0-5625-497B-A153-53A9D04C1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04F96-E45F-4DB5-9761-F161765D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0238-0F18-47DD-9473-F215046EE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167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1BDF2F-A2E8-4545-B050-B93BC5E181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90BC5E-7DE5-48AA-B44C-F005B36D8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E2C1A-A9AC-41CB-955E-6D5F0C1D9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9A54-1922-4C32-8372-04FAFB57867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3DE9C-39B6-4F1D-8CCA-203333888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9FE47-EEE1-4166-B3D7-6393BB42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0238-0F18-47DD-9473-F215046EE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534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1971B-D7E4-4B8E-87BF-BD4148A94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C7779-BFB0-4A0C-AFC6-92D8959DD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9C654-E361-45B4-88C6-2538FB845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9A54-1922-4C32-8372-04FAFB57867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E2770-4AF7-4956-B808-CDF63B8B7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2375A-EC47-4533-A1DA-D9677F4F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0238-0F18-47DD-9473-F215046EE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541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E5D59-9525-4B58-9C94-21532C750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3745B-95D4-4EBC-9C5F-6152EEFB7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54DB6-899F-43D1-9796-B0B92C65D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9A54-1922-4C32-8372-04FAFB57867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8CA6C-AC0C-4336-A49D-720CE8DC6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CEDF4-C1FE-4DAB-A3FC-F2C4EA51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0238-0F18-47DD-9473-F215046EE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131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1D482-6CD1-48A3-9A4A-CAEF64F04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54471-AF9F-45D1-8AA1-85D0BFA24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C047D-1F5A-4CA3-A23F-6BCF92DA2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6D613-07FC-4A84-8453-8AE222A6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9A54-1922-4C32-8372-04FAFB57867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881C6-B5AE-46B1-95A7-D0389410F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6C412-21DD-44E3-8871-65A523228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0238-0F18-47DD-9473-F215046EE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09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FD984-6A3F-4D2D-A0AB-D2C42243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D6355-DFA9-4621-8DCB-C64A26EA7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19CD1B-A90E-4EBE-BCA0-749901C23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F74A3-BC8D-4637-B2EF-AFFB65063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1F6484-CFAC-40E2-8798-A660E5727C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0A2530-7CDE-404E-89D5-4B8828B92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9A54-1922-4C32-8372-04FAFB57867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B87332-5816-4F5B-827C-B0DA355C3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3ADFD8-1BE1-4DE5-94A5-3A1B3D6A1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0238-0F18-47DD-9473-F215046EE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163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2C2D-CDC6-48A4-8BDE-56EAA7DE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E2F801-3CEA-4A9A-8F5E-D0660E622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9A54-1922-4C32-8372-04FAFB57867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CEA364-8595-48EE-B066-053996BB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0A5DB-EF3B-4D2C-A376-45E1FFBC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0238-0F18-47DD-9473-F215046EE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14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EA78DC-6ABA-4A17-9B50-3CC108691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9A54-1922-4C32-8372-04FAFB57867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8F0F5-6E91-4462-AA05-FEFE85FA0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68510-F53C-4387-BC6D-F58F167A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0238-0F18-47DD-9473-F215046EE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921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9FE9-0BD8-405B-A1B6-93F473DA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5C7A1-2BFB-41B0-AF12-07E8C20F0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3340A-9E13-4F81-87A0-8030239F1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ABDDC-D2AE-4518-85D9-D3C7B7919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9A54-1922-4C32-8372-04FAFB57867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D03C9-8871-4D36-B8F6-F9CD347B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F5650-BD7C-4BE8-B6D0-E1C7FBDD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0238-0F18-47DD-9473-F215046EE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54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365AC-152E-46AD-8B27-E1168FFBB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31C4A3-0BDF-4AE6-A371-DA195FE50E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2FC91-9744-4139-BBD3-531B6D30F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3BAC3-8807-430B-8ECD-717D49E08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9A54-1922-4C32-8372-04FAFB57867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6A3D3-6796-4409-BD4D-EC16CE308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A1435-59FD-4A51-8F4D-4CEF3176D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0238-0F18-47DD-9473-F215046EE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68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2CD3B6-6C6E-4A48-B62B-B814DDE6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B674E-9CAC-4C07-A272-054284B91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44DC1-CC4C-4D3A-AA1A-FE0DB990A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09A54-1922-4C32-8372-04FAFB57867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8370C-0A32-413C-A7C2-5B02DF81E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DAEAA-4CB2-4F1C-9236-B0A56EDF7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10238-0F18-47DD-9473-F215046EE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02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4-z-JXJFc4w&amp;ab_channel=SarahOShea" TargetMode="Externa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4886-8D59-45BD-8463-8058E407B7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B0F0"/>
                </a:solidFill>
              </a:rPr>
              <a:t>Six Nation Assembly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05A40-F3A6-47BD-A4CF-A6F3AAD11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00B050"/>
                </a:solidFill>
              </a:rPr>
              <a:t>Hosted by Bolton Primary School  23/03/21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85542A-1AF0-420A-984E-FA7CFB5CD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34" y="174808"/>
            <a:ext cx="3181794" cy="2000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22702D-2450-4153-9834-286CFE84B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095" y="356405"/>
            <a:ext cx="2478472" cy="30725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335C5C-DF1F-4709-9BA1-766A32B27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36" y="4512616"/>
            <a:ext cx="3105583" cy="220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BC4F8-8B1B-4986-80C1-008CD0584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583" y="4707905"/>
            <a:ext cx="3077004" cy="181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A5E349-FF40-4248-AB99-CED651692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61" y="258265"/>
            <a:ext cx="2810267" cy="2083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2409B-DA35-4A1B-B518-9441C5EB5F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433" y="2341930"/>
            <a:ext cx="2086266" cy="19074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618715-BBB2-4B40-B682-BE1673809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2919" y="258265"/>
            <a:ext cx="2876951" cy="2124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72742-22A5-43CA-84D7-3033EA2AD2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348"/>
          <a:stretch/>
        </p:blipFill>
        <p:spPr>
          <a:xfrm>
            <a:off x="8142168" y="4512616"/>
            <a:ext cx="3915321" cy="204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80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5EE09-33A7-4499-86F7-762EA7BA9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37" y="415214"/>
            <a:ext cx="4249006" cy="1325563"/>
          </a:xfrm>
        </p:spPr>
        <p:txBody>
          <a:bodyPr>
            <a:normAutofit/>
          </a:bodyPr>
          <a:lstStyle/>
          <a:p>
            <a:r>
              <a:rPr lang="en-GB" dirty="0"/>
              <a:t>Penrith: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B455E-1723-4751-97B3-8888FA325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217" y="1601797"/>
            <a:ext cx="4245428" cy="3181684"/>
          </a:xfrm>
        </p:spPr>
        <p:txBody>
          <a:bodyPr anchor="t">
            <a:noAutofit/>
          </a:bodyPr>
          <a:lstStyle/>
          <a:p>
            <a:r>
              <a:rPr lang="en-GB" sz="2000" dirty="0"/>
              <a:t>Penrith is about 10 miles from Bolton</a:t>
            </a:r>
          </a:p>
          <a:p>
            <a:r>
              <a:rPr lang="en-GB" sz="2000" dirty="0"/>
              <a:t>The Population is around 15,000</a:t>
            </a:r>
          </a:p>
          <a:p>
            <a:r>
              <a:rPr lang="en-GB" sz="2000" dirty="0"/>
              <a:t>It has an old castle which is now a ruin.</a:t>
            </a:r>
          </a:p>
          <a:p>
            <a:r>
              <a:rPr lang="en-GB" sz="2000" dirty="0"/>
              <a:t>There is a good leisure Centre and pool. </a:t>
            </a:r>
          </a:p>
          <a:p>
            <a:r>
              <a:rPr lang="en-GB" sz="2000" dirty="0"/>
              <a:t>It has a good park with a bowling green and tennis courts.</a:t>
            </a:r>
          </a:p>
          <a:p>
            <a:r>
              <a:rPr lang="en-GB" sz="2000" dirty="0"/>
              <a:t>There is a small cinema and shops and supermarkets.</a:t>
            </a:r>
          </a:p>
          <a:p>
            <a:r>
              <a:rPr lang="en-GB" sz="2000" dirty="0"/>
              <a:t>Our nearest Lake is called Ullswater.</a:t>
            </a:r>
          </a:p>
          <a:p>
            <a:r>
              <a:rPr lang="en-GB" sz="2000" dirty="0"/>
              <a:t>Many of our pupils go to Secondary school in Penrith.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799BC-8FF4-44C9-A370-85E632C8C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05" r="2" b="12767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431BDB-393F-4508-89E7-BC44A56496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" b="2749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5064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217209-AD96-4AAF-8AA8-6DC65D0E6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775" y="1844675"/>
            <a:ext cx="3644900" cy="247015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53957F-2B38-4A2A-B9AC-567537A42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775" y="4379913"/>
            <a:ext cx="3644900" cy="19161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DA69F6-6831-4AB5-9539-C1B8C6B17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763" y="1844675"/>
            <a:ext cx="3057525" cy="2006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A9B7C8-D708-439A-8361-4587270C3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788" y="1844675"/>
            <a:ext cx="2608263" cy="200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443E6E-1208-4463-B811-911AD66EE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763" y="3916363"/>
            <a:ext cx="5729288" cy="2378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9E7CFF-45FB-4536-B47E-DE3D46E5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City of Carlisle: </a:t>
            </a:r>
          </a:p>
        </p:txBody>
      </p:sp>
    </p:spTree>
    <p:extLst>
      <p:ext uri="{BB962C8B-B14F-4D97-AF65-F5344CB8AC3E}">
        <p14:creationId xmlns:p14="http://schemas.microsoft.com/office/powerpoint/2010/main" val="3228142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061B27-808E-4903-90FB-4F2E0B7F2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87" b="24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D3CBE4-2FC3-4CC5-855F-12AD2EA1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237622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/>
              <a:t>Carlisle – our nearest City</a:t>
            </a:r>
            <a:r>
              <a:rPr lang="en-GB" sz="3600" dirty="0"/>
              <a:t>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7FE5C-0959-465E-AA7C-4849136DE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 fontScale="92500"/>
          </a:bodyPr>
          <a:lstStyle/>
          <a:p>
            <a:r>
              <a:rPr lang="en-GB" sz="2400" b="1" dirty="0"/>
              <a:t>The population of Carlisle is 75,000</a:t>
            </a:r>
          </a:p>
          <a:p>
            <a:r>
              <a:rPr lang="en-GB" sz="2400" b="1" dirty="0"/>
              <a:t>Carlisle – means ‘the walled city’ </a:t>
            </a:r>
          </a:p>
          <a:p>
            <a:r>
              <a:rPr lang="en-GB" sz="2400" b="1" dirty="0"/>
              <a:t>Carlisle is located where the River Eden, Petteril River and River Caldew join.</a:t>
            </a:r>
          </a:p>
          <a:p>
            <a:r>
              <a:rPr lang="en-GB" sz="2400" b="1" dirty="0"/>
              <a:t>Carlisle is 10 miles (16 km) from the Scottish border. 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997926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9CC41-9BAA-4414-A5C5-46803D67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>
            <a:normAutofit/>
          </a:bodyPr>
          <a:lstStyle/>
          <a:p>
            <a:r>
              <a:rPr lang="en-GB"/>
              <a:t>Places to Visit in Carlisle: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E68C9-1F92-4C9E-A4B1-00DA839E9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2871982"/>
            <a:ext cx="4245428" cy="3181684"/>
          </a:xfrm>
        </p:spPr>
        <p:txBody>
          <a:bodyPr anchor="t">
            <a:normAutofit lnSpcReduction="10000"/>
          </a:bodyPr>
          <a:lstStyle/>
          <a:p>
            <a:r>
              <a:rPr lang="en-GB" sz="1800" dirty="0"/>
              <a:t>Brunton Park – Home of Carlisle United </a:t>
            </a:r>
          </a:p>
          <a:p>
            <a:r>
              <a:rPr lang="en-GB" sz="1800" dirty="0"/>
              <a:t>Tullie House Museum  and Gallery</a:t>
            </a:r>
          </a:p>
          <a:p>
            <a:r>
              <a:rPr lang="en-GB" sz="1800" dirty="0"/>
              <a:t>Carlisle Castle </a:t>
            </a:r>
          </a:p>
          <a:p>
            <a:r>
              <a:rPr lang="en-GB" sz="1800" dirty="0" err="1"/>
              <a:t>Energi</a:t>
            </a:r>
            <a:r>
              <a:rPr lang="en-GB" sz="1800" dirty="0"/>
              <a:t> Trampoline Park</a:t>
            </a:r>
          </a:p>
          <a:p>
            <a:r>
              <a:rPr lang="en-GB" sz="1800" dirty="0"/>
              <a:t>Eden Rock </a:t>
            </a:r>
          </a:p>
          <a:p>
            <a:r>
              <a:rPr lang="en-GB" sz="1800" dirty="0"/>
              <a:t>The Lanes Shopping Centre </a:t>
            </a:r>
          </a:p>
          <a:p>
            <a:r>
              <a:rPr lang="en-GB" sz="1800" dirty="0"/>
              <a:t>Multi-cinema  </a:t>
            </a:r>
          </a:p>
          <a:p>
            <a:r>
              <a:rPr lang="en-GB" sz="1800" dirty="0"/>
              <a:t>Cumbria University (top right) </a:t>
            </a:r>
          </a:p>
          <a:p>
            <a:r>
              <a:rPr lang="en-GB" sz="1800" dirty="0"/>
              <a:t>Carlisle Cathedral (bottom right)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DCE2A6-8CB0-458D-9B0C-E8650AFA1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9" b="10588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F537D-0E25-4591-BD65-EBB14A727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8325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0196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947B65-428A-49DE-B25D-527FC7414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3" y="2898775"/>
            <a:ext cx="931863" cy="128905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2B6AD3-3A64-46D6-8671-F59E463AC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14575" y="2898775"/>
            <a:ext cx="2349500" cy="128905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09795C-D9C1-483B-BCE2-BAC1603F9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213" y="4252913"/>
            <a:ext cx="3346450" cy="1776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35D40D-CB30-4A7A-BA13-9D9FD1DBF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750" y="2898775"/>
            <a:ext cx="1693863" cy="15065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CFF697-08A6-4BC3-9C72-41FC8CDA65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9700" y="2898775"/>
            <a:ext cx="1885950" cy="1506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14A37-868E-423A-8E03-C193FCE829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0750" y="4470400"/>
            <a:ext cx="3644900" cy="15589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17D16A-A69F-4145-A586-862D068C92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0738" y="2898775"/>
            <a:ext cx="2428875" cy="1654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F11950-E489-48CB-A71C-02BF970C66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0738" y="4618038"/>
            <a:ext cx="2428875" cy="1411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D54536-0619-48E8-872A-050655D90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 region is called - The Lake District: </a:t>
            </a:r>
          </a:p>
        </p:txBody>
      </p:sp>
    </p:spTree>
    <p:extLst>
      <p:ext uri="{BB962C8B-B14F-4D97-AF65-F5344CB8AC3E}">
        <p14:creationId xmlns:p14="http://schemas.microsoft.com/office/powerpoint/2010/main" val="900814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717AAB-7F66-4723-814C-77FD87EE2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712" y="5121"/>
            <a:ext cx="4019107" cy="1361347"/>
          </a:xfrm>
        </p:spPr>
        <p:txBody>
          <a:bodyPr anchor="b">
            <a:normAutofit/>
          </a:bodyPr>
          <a:lstStyle/>
          <a:p>
            <a:pPr algn="ctr"/>
            <a:r>
              <a:rPr lang="en-GB" sz="2800" b="1" dirty="0">
                <a:solidFill>
                  <a:schemeClr val="bg1">
                    <a:alpha val="60000"/>
                  </a:schemeClr>
                </a:solidFill>
              </a:rPr>
              <a:t>The Lake District</a:t>
            </a:r>
            <a:r>
              <a:rPr lang="en-GB" sz="2800" dirty="0">
                <a:solidFill>
                  <a:schemeClr val="bg1">
                    <a:alpha val="60000"/>
                  </a:schemeClr>
                </a:solidFill>
              </a:rPr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B192F-1487-4DBC-AE6E-34E9C4FC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0242" y="1547297"/>
            <a:ext cx="3976577" cy="4624898"/>
          </a:xfrm>
        </p:spPr>
        <p:txBody>
          <a:bodyPr anchor="t">
            <a:norm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It is called the Lake District because it has 16 lakes or meres.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Lake Windermere holds 300 billion litres of water!  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Windemere is the longest lake – over 10 miles long.</a:t>
            </a:r>
          </a:p>
          <a:p>
            <a:pPr algn="ctr"/>
            <a:r>
              <a:rPr lang="en-GB" sz="2000" dirty="0" err="1">
                <a:solidFill>
                  <a:schemeClr val="bg1"/>
                </a:solidFill>
              </a:rPr>
              <a:t>Wast</a:t>
            </a:r>
            <a:r>
              <a:rPr lang="en-GB" sz="2000" dirty="0">
                <a:solidFill>
                  <a:schemeClr val="bg1"/>
                </a:solidFill>
              </a:rPr>
              <a:t> Water is the deepest Lake – 74metres deep…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The highest mountain is </a:t>
            </a:r>
            <a:r>
              <a:rPr lang="en-GB" sz="2000" dirty="0" err="1">
                <a:solidFill>
                  <a:schemeClr val="bg1"/>
                </a:solidFill>
              </a:rPr>
              <a:t>Scarfell</a:t>
            </a:r>
            <a:r>
              <a:rPr lang="en-GB" sz="2000" dirty="0">
                <a:solidFill>
                  <a:schemeClr val="bg1"/>
                </a:solidFill>
              </a:rPr>
              <a:t> Pike – it is 978 metres tall. 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The area is associated with the poet William Wordsworth and the author Beatrix Potter.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F306D-92F5-4DB8-8B45-BAD81CE62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77" r="30424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ED88B1-C1A1-410D-8CFF-163376D1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5" r="-1"/>
          <a:stretch/>
        </p:blipFill>
        <p:spPr>
          <a:xfrm>
            <a:off x="335419" y="685794"/>
            <a:ext cx="2987709" cy="2438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A2AE6E-5108-4B12-8511-0153E5587E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99" r="7413" b="8138"/>
          <a:stretch/>
        </p:blipFill>
        <p:spPr>
          <a:xfrm>
            <a:off x="888873" y="3809994"/>
            <a:ext cx="1587628" cy="132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62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43700D-EECE-4C40-9827-C8DA4B3AA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50" y="2938463"/>
            <a:ext cx="1419225" cy="8763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318B0BF-5804-473D-9B5A-8BC9CA423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35050" y="3884613"/>
            <a:ext cx="1419225" cy="90011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3ED4D0-268F-40CD-9B10-276CC1369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050" y="4852988"/>
            <a:ext cx="1419225" cy="1136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126BD9-2611-4762-B4A2-984AA2ECB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2538" y="2938463"/>
            <a:ext cx="3324225" cy="1876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C02F26-368A-4255-B495-EB1A2B796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2538" y="4883150"/>
            <a:ext cx="1106488" cy="1106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B217D2-2513-4D2C-9E78-9F6F7F2E10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7288" y="4883150"/>
            <a:ext cx="2149475" cy="11064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9FA2DA-74DD-4428-830A-0FFA55B3BF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848" y="2938463"/>
            <a:ext cx="5237163" cy="3051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D5281D-C7EE-471D-B976-0DC749B5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rgbClr val="FFFFFF"/>
                </a:solidFill>
              </a:rPr>
              <a:t>Our Country is England! </a:t>
            </a:r>
          </a:p>
        </p:txBody>
      </p:sp>
    </p:spTree>
    <p:extLst>
      <p:ext uri="{BB962C8B-B14F-4D97-AF65-F5344CB8AC3E}">
        <p14:creationId xmlns:p14="http://schemas.microsoft.com/office/powerpoint/2010/main" val="402074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F456A-2340-459F-82C3-2A6C06E06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549" y="272339"/>
            <a:ext cx="5034783" cy="1325563"/>
          </a:xfrm>
        </p:spPr>
        <p:txBody>
          <a:bodyPr>
            <a:normAutofit/>
          </a:bodyPr>
          <a:lstStyle/>
          <a:p>
            <a:r>
              <a:rPr lang="en-GB" dirty="0"/>
              <a:t>England: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50311-B5C9-447A-95F1-AF60B7DBE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98" y="314250"/>
            <a:ext cx="4856199" cy="1440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B73F9-70A1-4CB9-A5C3-E444E7368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" y="4178474"/>
            <a:ext cx="3350106" cy="22468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5E8A8-A6EB-49C4-88AD-5FBF42AB3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2548" y="1451453"/>
            <a:ext cx="5034784" cy="4463572"/>
          </a:xfrm>
        </p:spPr>
        <p:txBody>
          <a:bodyPr anchor="t">
            <a:normAutofit/>
          </a:bodyPr>
          <a:lstStyle/>
          <a:p>
            <a:r>
              <a:rPr lang="en-GB" sz="2400" dirty="0"/>
              <a:t>England shares borders with Wales to the West and Snowy Scotland in the North.</a:t>
            </a:r>
          </a:p>
          <a:p>
            <a:r>
              <a:rPr lang="en-GB" sz="2400" dirty="0"/>
              <a:t>It is home to the Royal Family’s home – Buckingham Palace.</a:t>
            </a:r>
          </a:p>
          <a:p>
            <a:r>
              <a:rPr lang="en-GB" sz="2400" dirty="0"/>
              <a:t>It is famous for competitive sports.</a:t>
            </a:r>
          </a:p>
          <a:p>
            <a:r>
              <a:rPr lang="en-GB" sz="2400" dirty="0"/>
              <a:t>The flag is called the </a:t>
            </a:r>
            <a:r>
              <a:rPr lang="en-GB" sz="2400" dirty="0" err="1"/>
              <a:t>St.George’s</a:t>
            </a:r>
            <a:r>
              <a:rPr lang="en-GB" sz="2400" dirty="0"/>
              <a:t> cross.</a:t>
            </a:r>
          </a:p>
          <a:p>
            <a:r>
              <a:rPr lang="en-GB" sz="2400" dirty="0"/>
              <a:t>It’s capital is London. </a:t>
            </a:r>
          </a:p>
          <a:p>
            <a:r>
              <a:rPr lang="en-GB" sz="2400" dirty="0"/>
              <a:t>The currency is ‘sterling’ – pounds and pence.</a:t>
            </a:r>
            <a:endParaRPr lang="en-GB" sz="1800" dirty="0"/>
          </a:p>
          <a:p>
            <a:endParaRPr lang="en-GB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1DE9D5-E356-492B-9EDC-6AB96280A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184" y="1754844"/>
            <a:ext cx="2534004" cy="19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43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00FBE-FB19-4136-BEB3-4B4EA85A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327"/>
            <a:ext cx="10515600" cy="1325563"/>
          </a:xfrm>
        </p:spPr>
        <p:txBody>
          <a:bodyPr/>
          <a:lstStyle/>
          <a:p>
            <a:r>
              <a:rPr lang="en-GB" dirty="0"/>
              <a:t>We live in the UK…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BE844F-64F9-4800-899C-65DE5C984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62798"/>
            <a:ext cx="3829584" cy="191479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34ACA8-708F-45C7-8C21-4464A15C0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077" y="1215323"/>
            <a:ext cx="5741723" cy="4427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C416FD-1F7A-4B38-90EA-8593A07B1EFA}"/>
              </a:ext>
            </a:extLst>
          </p:cNvPr>
          <p:cNvSpPr txBox="1"/>
          <p:nvPr/>
        </p:nvSpPr>
        <p:spPr>
          <a:xfrm>
            <a:off x="838200" y="4400550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942461-F637-4568-BE98-4A193CA0A085}"/>
              </a:ext>
            </a:extLst>
          </p:cNvPr>
          <p:cNvSpPr txBox="1"/>
          <p:nvPr/>
        </p:nvSpPr>
        <p:spPr>
          <a:xfrm>
            <a:off x="736847" y="3986074"/>
            <a:ext cx="1917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Our flag is called - The Union Jack! </a:t>
            </a:r>
          </a:p>
        </p:txBody>
      </p:sp>
    </p:spTree>
    <p:extLst>
      <p:ext uri="{BB962C8B-B14F-4D97-AF65-F5344CB8AC3E}">
        <p14:creationId xmlns:p14="http://schemas.microsoft.com/office/powerpoint/2010/main" val="3454401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32B960-1B2D-4C7A-8AFA-892883461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The United Kingdom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C1AEC6-AB3C-4206-813E-E4B97133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7" y="2809321"/>
            <a:ext cx="5455917" cy="323263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5DCCE1-6EC1-468E-B23D-CD9E9CF62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5073" y="2972999"/>
            <a:ext cx="5455917" cy="29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67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60804-B3A0-4240-9B87-1A515D974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School: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EE35A0-AA54-41DD-AF33-DF7E1F9CA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817" y="1690688"/>
            <a:ext cx="3839415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108C5D-2917-4284-9EE5-08EBEC04765A}"/>
              </a:ext>
            </a:extLst>
          </p:cNvPr>
          <p:cNvSpPr txBox="1"/>
          <p:nvPr/>
        </p:nvSpPr>
        <p:spPr>
          <a:xfrm>
            <a:off x="4677615" y="580556"/>
            <a:ext cx="695121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We have 59 pupils at our school.</a:t>
            </a:r>
          </a:p>
          <a:p>
            <a:r>
              <a:rPr lang="en-GB" sz="2400" dirty="0">
                <a:solidFill>
                  <a:srgbClr val="0070C0"/>
                </a:solidFill>
              </a:rPr>
              <a:t>We have boys and girls aged between 4 and 11.</a:t>
            </a:r>
          </a:p>
          <a:p>
            <a:r>
              <a:rPr lang="en-GB" sz="2400" dirty="0">
                <a:solidFill>
                  <a:srgbClr val="0070C0"/>
                </a:solidFill>
              </a:rPr>
              <a:t>We are organised into three classes.</a:t>
            </a:r>
          </a:p>
          <a:p>
            <a:r>
              <a:rPr lang="en-GB" sz="2400" dirty="0">
                <a:solidFill>
                  <a:srgbClr val="0070C0"/>
                </a:solidFill>
              </a:rPr>
              <a:t>We have six teachers and two teaching assistants.</a:t>
            </a:r>
          </a:p>
          <a:p>
            <a:r>
              <a:rPr lang="en-GB" sz="2400" dirty="0">
                <a:solidFill>
                  <a:srgbClr val="0070C0"/>
                </a:solidFill>
              </a:rPr>
              <a:t>Key Stage Two children (7 -11) learn French.</a:t>
            </a:r>
          </a:p>
          <a:p>
            <a:r>
              <a:rPr lang="en-GB" sz="2400" dirty="0">
                <a:solidFill>
                  <a:srgbClr val="0070C0"/>
                </a:solidFill>
              </a:rPr>
              <a:t>We have a nursery school next door for preschool</a:t>
            </a:r>
          </a:p>
          <a:p>
            <a:r>
              <a:rPr lang="en-GB" sz="2400" dirty="0">
                <a:solidFill>
                  <a:srgbClr val="0070C0"/>
                </a:solidFill>
              </a:rPr>
              <a:t>We sometimes use the village hall for Physical Education.</a:t>
            </a:r>
          </a:p>
          <a:p>
            <a:r>
              <a:rPr lang="en-GB" sz="2400" dirty="0">
                <a:solidFill>
                  <a:srgbClr val="0070C0"/>
                </a:solidFill>
              </a:rPr>
              <a:t>Year 5 and 6 learn in Clarinet.</a:t>
            </a:r>
          </a:p>
          <a:p>
            <a:r>
              <a:rPr lang="en-GB" sz="2400" dirty="0">
                <a:solidFill>
                  <a:srgbClr val="0070C0"/>
                </a:solidFill>
              </a:rPr>
              <a:t>Year 3 and 4 learn the toot.</a:t>
            </a:r>
          </a:p>
          <a:p>
            <a:r>
              <a:rPr lang="en-GB" sz="2400" dirty="0">
                <a:solidFill>
                  <a:srgbClr val="0070C0"/>
                </a:solidFill>
              </a:rPr>
              <a:t>We have a School Council and students run their own clubs.</a:t>
            </a:r>
          </a:p>
          <a:p>
            <a:r>
              <a:rPr lang="en-GB" sz="2400" dirty="0">
                <a:solidFill>
                  <a:srgbClr val="0070C0"/>
                </a:solidFill>
              </a:rPr>
              <a:t>Our uniform is jade green. </a:t>
            </a:r>
          </a:p>
          <a:p>
            <a:r>
              <a:rPr lang="en-GB" sz="2400" dirty="0">
                <a:solidFill>
                  <a:srgbClr val="0070C0"/>
                </a:solidFill>
              </a:rPr>
              <a:t>We join up with other small schools to do sports, activities and residentials in our area.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885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257A41-7045-4DD7-8C5E-DDABEB0F4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550458"/>
            <a:ext cx="5291666" cy="3757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6AFF0-B8BD-428B-A779-146FFD46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557073"/>
            <a:ext cx="5291667" cy="374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5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C1A7-EA7D-49E4-A478-CC5471447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UK’s Seasons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2FBBAB-077C-47AE-B070-8CFE74C62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164" y="1419224"/>
            <a:ext cx="4437097" cy="28813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0DCDD5-3300-4BE2-A177-8F3DF21E5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750" y="365125"/>
            <a:ext cx="6725146" cy="2187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6BBC8C-A056-4396-ABF9-621D4E6D6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51" y="2552740"/>
            <a:ext cx="6725145" cy="2187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050BFF-5DDE-4231-9F46-98DE41328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6" y="4825899"/>
            <a:ext cx="5934569" cy="1964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1EF27F-A472-4121-B9FB-03F44F285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6327" y="4825899"/>
            <a:ext cx="5934569" cy="189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59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0DCC-3E91-49FF-9482-E47C64B6D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Culture…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328E93-0476-4493-B8D9-1F11FE93C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249" y="2326765"/>
            <a:ext cx="5338752" cy="3793047"/>
          </a:xfr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F064A61-2426-4D52-9A55-BBD09822CF74}"/>
              </a:ext>
            </a:extLst>
          </p:cNvPr>
          <p:cNvSpPr/>
          <p:nvPr/>
        </p:nvSpPr>
        <p:spPr>
          <a:xfrm>
            <a:off x="3160451" y="170233"/>
            <a:ext cx="3187083" cy="183849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Brits love sports – football, cricket, badminton, rugby, horse racing and many more…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FAA4110-EF29-4C01-9A73-F6D5E67DA1E5}"/>
              </a:ext>
            </a:extLst>
          </p:cNvPr>
          <p:cNvSpPr/>
          <p:nvPr/>
        </p:nvSpPr>
        <p:spPr>
          <a:xfrm>
            <a:off x="6610165" y="479395"/>
            <a:ext cx="4119239" cy="203298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Brits like their seaside holidays and visiting the coast even though the weather is not always great. 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B8559D8-6A6C-488A-881F-9DB466F0276B}"/>
              </a:ext>
            </a:extLst>
          </p:cNvPr>
          <p:cNvSpPr/>
          <p:nvPr/>
        </p:nvSpPr>
        <p:spPr>
          <a:xfrm>
            <a:off x="6418555" y="3045040"/>
            <a:ext cx="3320249" cy="169563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Many of us love </a:t>
            </a:r>
            <a:r>
              <a:rPr lang="en-GB" dirty="0" err="1"/>
              <a:t>film,TV</a:t>
            </a:r>
            <a:r>
              <a:rPr lang="en-GB" dirty="0"/>
              <a:t>, music and the performing arts. 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B41C1903-0104-4F85-97A3-24221DD4D753}"/>
              </a:ext>
            </a:extLst>
          </p:cNvPr>
          <p:cNvSpPr/>
          <p:nvPr/>
        </p:nvSpPr>
        <p:spPr>
          <a:xfrm>
            <a:off x="8158579" y="4923174"/>
            <a:ext cx="2974020" cy="156970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Many Brits love the Royal Family and our proud of our history.</a:t>
            </a:r>
          </a:p>
        </p:txBody>
      </p:sp>
    </p:spTree>
    <p:extLst>
      <p:ext uri="{BB962C8B-B14F-4D97-AF65-F5344CB8AC3E}">
        <p14:creationId xmlns:p14="http://schemas.microsoft.com/office/powerpoint/2010/main" val="947942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6078AA0-2BCF-4786-9F5C-AC4C63FE0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48"/>
          <a:stretch/>
        </p:blipFill>
        <p:spPr>
          <a:xfrm>
            <a:off x="6517050" y="421085"/>
            <a:ext cx="3006725" cy="16065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F79F93-414B-4065-A7A9-4338BCA6F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451" y="377825"/>
            <a:ext cx="1909763" cy="16065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F3FD9E-BB9E-49F9-A2D8-E866E4E6D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325" y="2223805"/>
            <a:ext cx="2619376" cy="2019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B39CC1-D520-4EC0-A77E-B0874E978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949" y="2241680"/>
            <a:ext cx="2857500" cy="2001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E9FD67-EE73-4B7C-87E7-7079A6B8C7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288"/>
          <a:stretch/>
        </p:blipFill>
        <p:spPr>
          <a:xfrm>
            <a:off x="8853848" y="2223805"/>
            <a:ext cx="2723365" cy="2001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2CBBAD-620F-4F80-B58F-89082485F5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2390" y="4344464"/>
            <a:ext cx="1830386" cy="154664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3D57AA-5852-4B6A-92DA-5BFB63A67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5826650" y="4319092"/>
            <a:ext cx="2439988" cy="1530532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F6C360-1F37-470E-89C5-F58A69A7F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4217" y="4295774"/>
            <a:ext cx="1444625" cy="155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2E45E5-E54E-4867-BC07-896184F80B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2716" y="4295774"/>
            <a:ext cx="1698625" cy="155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A4262F-5F86-4C9D-81BA-3165465EA1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754" y="421085"/>
            <a:ext cx="2810267" cy="1574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7DB546-4990-4C67-96CE-B921091312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754" y="4344464"/>
            <a:ext cx="3277057" cy="1505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0A9175-5110-4C72-A015-EDFB9FE2CC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754" y="2223806"/>
            <a:ext cx="2543530" cy="2019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366240-06CC-4EF8-8163-505A9E6F61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97402" y="426633"/>
            <a:ext cx="2810267" cy="157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28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67492-39BA-4E8E-A967-DF73A53B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British Values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02BA6A-C1C4-40C6-AF55-2DBEAD94B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23" r="3" b="1997"/>
          <a:stretch/>
        </p:blipFill>
        <p:spPr>
          <a:xfrm>
            <a:off x="381730" y="2009775"/>
            <a:ext cx="6438170" cy="4626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5F5E2F-5C13-4127-93B7-4F04C7D68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8" r="16377" b="-1"/>
          <a:stretch/>
        </p:blipFill>
        <p:spPr>
          <a:xfrm>
            <a:off x="7099207" y="2693962"/>
            <a:ext cx="4416518" cy="323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35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C2032-4BA2-48D0-A339-336CCBA4A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We live in the World; we have friends in Bulgaria, Greece, Italy, Spain and Turkey.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CA8F5-B8AF-41D1-A456-591BAF799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are promising to take care of the world that we all share.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1C6B5-E421-4286-A440-4D0CF4015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66" y="2666861"/>
            <a:ext cx="3534268" cy="1981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CF9497-B2AA-44FA-AB75-8447C1418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565" y="2504914"/>
            <a:ext cx="2105319" cy="2143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C9508-65F0-4939-BBCB-72FDEC46F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753" y="2633518"/>
            <a:ext cx="2543530" cy="2048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3339E7-8488-45A8-A007-276277792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338" y="5006768"/>
            <a:ext cx="4115374" cy="148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04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A870E-D86A-47C3-9417-C90BDD50A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9835AC-5971-4833-8129-3F9590B43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4675"/>
            <a:ext cx="5992745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4B4FE3-4F76-4C12-89C9-9D400160D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925" y="365125"/>
            <a:ext cx="3943900" cy="1562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2F4B4C-AAB4-45D4-9619-441C97E4C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764" y="4930558"/>
            <a:ext cx="4639322" cy="1381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2FFAB9-8593-4838-9E82-32F6DDE3CA02}"/>
              </a:ext>
            </a:extLst>
          </p:cNvPr>
          <p:cNvSpPr txBox="1"/>
          <p:nvPr/>
        </p:nvSpPr>
        <p:spPr>
          <a:xfrm>
            <a:off x="7176764" y="2664291"/>
            <a:ext cx="4302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https://www.youtube.com/watch?v=4-z-JXJFc4w&amp;ab_channel=SarahOShea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297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260E5-25E4-4C07-ADCA-BE94E2DF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Bolton Primary School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1CBD18-8A73-486B-9359-59FDF0372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229" y="1870014"/>
            <a:ext cx="4030267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4F5C4E-ABB2-45E8-942C-E8C3242B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941" y="2231129"/>
            <a:ext cx="3162741" cy="3762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B02B4-BC84-4E23-BD41-92B360585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325" y="4430402"/>
            <a:ext cx="2705478" cy="1790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427BD1-38B8-403F-A8C7-7F8527F62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983" y="1870014"/>
            <a:ext cx="3134162" cy="20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23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5B52-FF1D-44BB-8B63-A1FE8FC6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b="1" dirty="0">
                <a:solidFill>
                  <a:srgbClr val="0070C0"/>
                </a:solidFill>
              </a:rPr>
              <a:t>Our Values</a:t>
            </a:r>
            <a:r>
              <a:rPr lang="en-GB" dirty="0"/>
              <a:t>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C1B851-84B1-4FE7-B005-33F43C183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767945"/>
            <a:ext cx="10515600" cy="18758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886E7E-6822-487A-AE31-A4CCB5FAB25B}"/>
              </a:ext>
            </a:extLst>
          </p:cNvPr>
          <p:cNvSpPr txBox="1"/>
          <p:nvPr/>
        </p:nvSpPr>
        <p:spPr>
          <a:xfrm>
            <a:off x="914400" y="4114800"/>
            <a:ext cx="3152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0070C0"/>
                </a:solidFill>
                <a:latin typeface="Algerian" panose="04020705040A02060702" pitchFamily="82" charset="0"/>
              </a:rPr>
              <a:t>Caring</a:t>
            </a:r>
            <a:r>
              <a:rPr lang="en-GB" sz="6000" dirty="0">
                <a:latin typeface="Algerian" panose="04020705040A02060702" pitchFamily="8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B74288-1C26-42FE-AFC7-304FF4D15C09}"/>
              </a:ext>
            </a:extLst>
          </p:cNvPr>
          <p:cNvSpPr txBox="1"/>
          <p:nvPr/>
        </p:nvSpPr>
        <p:spPr>
          <a:xfrm>
            <a:off x="4667250" y="4207132"/>
            <a:ext cx="3219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Algerian" panose="04020705040A02060702" pitchFamily="82" charset="0"/>
              </a:rPr>
              <a:t>Enjoying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F856B8-D823-42DE-A223-0A9F5CA7BA25}"/>
              </a:ext>
            </a:extLst>
          </p:cNvPr>
          <p:cNvSpPr txBox="1"/>
          <p:nvPr/>
        </p:nvSpPr>
        <p:spPr>
          <a:xfrm>
            <a:off x="2057400" y="5486400"/>
            <a:ext cx="38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Algerian" panose="04020705040A02060702" pitchFamily="82" charset="0"/>
              </a:rPr>
              <a:t>Excelling</a:t>
            </a:r>
            <a:r>
              <a:rPr lang="en-GB" sz="4800" dirty="0">
                <a:latin typeface="Algerian" panose="04020705040A02060702" pitchFamily="82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FDA35-30C1-4E19-A93A-CD7C1EC5C5D3}"/>
              </a:ext>
            </a:extLst>
          </p:cNvPr>
          <p:cNvSpPr txBox="1"/>
          <p:nvPr/>
        </p:nvSpPr>
        <p:spPr>
          <a:xfrm>
            <a:off x="6858000" y="5267325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Algerian" panose="04020705040A02060702" pitchFamily="82" charset="0"/>
              </a:rPr>
              <a:t>INSPIRING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6407BE-4C52-4C30-BE2F-9DEA25404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104" y="3841664"/>
            <a:ext cx="2077391" cy="25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26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AA598-E0F1-45A9-B30B-46B22B3C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4137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Our Village: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81766-A57C-46CB-8D18-7695BDC30CDD}"/>
              </a:ext>
            </a:extLst>
          </p:cNvPr>
          <p:cNvSpPr txBox="1"/>
          <p:nvPr/>
        </p:nvSpPr>
        <p:spPr>
          <a:xfrm>
            <a:off x="590550" y="1593217"/>
            <a:ext cx="5314543" cy="4823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Our village has its All Saints Church dating back to the 12</a:t>
            </a:r>
            <a:r>
              <a:rPr lang="en-US" sz="2000" baseline="30000" dirty="0"/>
              <a:t>th</a:t>
            </a:r>
            <a:r>
              <a:rPr lang="en-US" sz="2000" dirty="0"/>
              <a:t> Century..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 have a pub and restaurant called The New Crown Inn.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Our village is 15 minutes away from the M6 Motorway.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 have a memorial hall where people in the village meet and can play badminton.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 have a fantastic new play park and we are hoping to soon have a pump-track for bicycle riding/ bike skills.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There is also a small chapel.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 are surrounded by land and farms.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47C471-DB20-4C24-8BC8-F986E1C78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3" b="205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E94856-010F-49EA-A606-03B38FB53A23}"/>
              </a:ext>
            </a:extLst>
          </p:cNvPr>
          <p:cNvSpPr txBox="1"/>
          <p:nvPr/>
        </p:nvSpPr>
        <p:spPr>
          <a:xfrm>
            <a:off x="6178641" y="6070519"/>
            <a:ext cx="5441859" cy="56549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300" dirty="0">
                <a:solidFill>
                  <a:srgbClr val="FFFFFF"/>
                </a:solidFill>
              </a:rPr>
              <a:t>The Village Pinfold </a:t>
            </a:r>
          </a:p>
          <a:p>
            <a:pPr algn="ctr">
              <a:spcAft>
                <a:spcPts val="600"/>
              </a:spcAft>
            </a:pPr>
            <a:r>
              <a:rPr lang="en-GB" sz="1300" dirty="0">
                <a:solidFill>
                  <a:srgbClr val="FFFFFF"/>
                </a:solidFill>
              </a:rPr>
              <a:t>Artwork by Andy Goldsworthy</a:t>
            </a:r>
          </a:p>
        </p:txBody>
      </p:sp>
    </p:spTree>
    <p:extLst>
      <p:ext uri="{BB962C8B-B14F-4D97-AF65-F5344CB8AC3E}">
        <p14:creationId xmlns:p14="http://schemas.microsoft.com/office/powerpoint/2010/main" val="3907176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F62B4-1836-4FE5-A2CC-923CCAD2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Appleby-in-Westmorland – our school and village is about 3 – 4 miles (5km) from the small historic town of Appleby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7FB589-D190-4339-A2C0-9A1FE34BB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3446332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5D0193-C278-43DD-9563-364BA2ABA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4"/>
          <a:stretch/>
        </p:blipFill>
        <p:spPr>
          <a:xfrm>
            <a:off x="4489512" y="1690688"/>
            <a:ext cx="7067550" cy="482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26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63964-35B9-4670-8C99-113678CB2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GB" b="1" dirty="0"/>
              <a:t>The Town of Appleby-in-Westmorland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07EB4-9A05-42E6-94D0-D1F661E3D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The population of Appleby is approximately 3000.</a:t>
            </a:r>
          </a:p>
          <a:p>
            <a:r>
              <a:rPr lang="en-GB" sz="2000" dirty="0"/>
              <a:t>It is famous for the Horse Fair. It attracts about 10,000 gypsies and travellers for one week in the month of June. It has been an annual tradition since about 1685.</a:t>
            </a:r>
          </a:p>
          <a:p>
            <a:r>
              <a:rPr lang="en-GB" sz="2000" dirty="0"/>
              <a:t>The name Appleby comes from the 9</a:t>
            </a:r>
            <a:r>
              <a:rPr lang="en-GB" sz="2000" baseline="30000" dirty="0"/>
              <a:t>th</a:t>
            </a:r>
            <a:r>
              <a:rPr lang="en-GB" sz="2000" dirty="0"/>
              <a:t> Century when the Vikings were settled here and they named the town after the Norse word meaning – places of apples.</a:t>
            </a:r>
          </a:p>
          <a:p>
            <a:r>
              <a:rPr lang="en-GB" sz="2000" dirty="0"/>
              <a:t>The famous author JK Rowling (Harry Potter) included towns for a book Quidditch through the Ages. She chose Appleby as one of the towns and the team was called Appleby Arrows. 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CD76B-095E-49AE-87FA-177E9EFEA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5E2813-5FB9-4347-B644-CE4DA5F0B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" r="1309" b="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9243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AE54E-1AF0-44F9-8939-B3045E4ED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601" y="452999"/>
            <a:ext cx="4375586" cy="1325563"/>
          </a:xfrm>
        </p:spPr>
        <p:txBody>
          <a:bodyPr>
            <a:normAutofit/>
          </a:bodyPr>
          <a:lstStyle/>
          <a:p>
            <a:r>
              <a:rPr lang="en-GB" dirty="0"/>
              <a:t>Places to Visit in Appleby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D5A08A-B64A-4E53-9C0E-F4D62C7B6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9" r="150" b="-5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376A25-D10D-4C9B-9168-9FA5F3290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-2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2E66B1-717A-441F-B4B3-FC4BFC8336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01" r="8651" b="-2"/>
          <a:stretch/>
        </p:blipFill>
        <p:spPr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A591C-11FB-446A-98C4-FCEF7679E1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85" r="-3" b="-3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1D68B-342E-4561-955B-006BCF946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034" y="1878903"/>
            <a:ext cx="4375579" cy="4291078"/>
          </a:xfrm>
        </p:spPr>
        <p:txBody>
          <a:bodyPr anchor="t">
            <a:normAutofit/>
          </a:bodyPr>
          <a:lstStyle/>
          <a:p>
            <a:r>
              <a:rPr lang="en-GB" sz="2000" dirty="0"/>
              <a:t>Appleby Castle </a:t>
            </a:r>
          </a:p>
          <a:p>
            <a:r>
              <a:rPr lang="en-GB" sz="2000" dirty="0"/>
              <a:t>St Anne’s Hospital</a:t>
            </a:r>
          </a:p>
          <a:p>
            <a:r>
              <a:rPr lang="en-GB" sz="2000" dirty="0"/>
              <a:t>Appleby Leisure and pool</a:t>
            </a:r>
          </a:p>
          <a:p>
            <a:r>
              <a:rPr lang="en-GB" sz="2000" dirty="0"/>
              <a:t>Appleby Sports Hall</a:t>
            </a:r>
          </a:p>
          <a:p>
            <a:r>
              <a:rPr lang="en-GB" sz="2000" dirty="0"/>
              <a:t>The King’s Head</a:t>
            </a:r>
          </a:p>
          <a:p>
            <a:r>
              <a:rPr lang="en-GB" sz="2000" dirty="0"/>
              <a:t>Appleby Golf Course </a:t>
            </a:r>
          </a:p>
          <a:p>
            <a:r>
              <a:rPr lang="en-GB" sz="2000" dirty="0"/>
              <a:t>Appleby Grammar School – where some of our pupils move to</a:t>
            </a:r>
          </a:p>
          <a:p>
            <a:r>
              <a:rPr lang="en-GB" sz="2000" dirty="0"/>
              <a:t>Appleby Manor Spa</a:t>
            </a:r>
          </a:p>
          <a:p>
            <a:r>
              <a:rPr lang="en-GB" sz="2000" dirty="0" err="1"/>
              <a:t>Ashiana’s</a:t>
            </a:r>
            <a:r>
              <a:rPr lang="en-GB" sz="2000" dirty="0"/>
              <a:t> Indian Restaurant. </a:t>
            </a:r>
          </a:p>
        </p:txBody>
      </p:sp>
    </p:spTree>
    <p:extLst>
      <p:ext uri="{BB962C8B-B14F-4D97-AF65-F5344CB8AC3E}">
        <p14:creationId xmlns:p14="http://schemas.microsoft.com/office/powerpoint/2010/main" val="2157221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34FCD4-87B7-490F-AD59-F2A5C174A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5050" y="2927350"/>
            <a:ext cx="2670175" cy="171767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6F4CDA-D00D-40CD-9D9C-1A60D8CF7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50" y="4714875"/>
            <a:ext cx="2670175" cy="12874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72CD40-7B6D-4341-9FA0-CC69C29D2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488" y="2927350"/>
            <a:ext cx="4427538" cy="1122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466CEC-B185-4C76-8310-DC1239851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488" y="4119563"/>
            <a:ext cx="4427538" cy="1884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EDD762-E812-489F-9C2D-CFD2FD6C00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0875" y="2927350"/>
            <a:ext cx="2882900" cy="3074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052E95-1385-4145-88E9-A9A7CF4AF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FFFFFF"/>
                </a:solidFill>
              </a:rPr>
              <a:t>Penrith – our nearest large town </a:t>
            </a:r>
          </a:p>
        </p:txBody>
      </p:sp>
    </p:spTree>
    <p:extLst>
      <p:ext uri="{BB962C8B-B14F-4D97-AF65-F5344CB8AC3E}">
        <p14:creationId xmlns:p14="http://schemas.microsoft.com/office/powerpoint/2010/main" val="1378948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886</Words>
  <Application>Microsoft Office PowerPoint</Application>
  <PresentationFormat>Widescreen</PresentationFormat>
  <Paragraphs>104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Algerian</vt:lpstr>
      <vt:lpstr>Arial</vt:lpstr>
      <vt:lpstr>Avenir Next LT Pro</vt:lpstr>
      <vt:lpstr>Calibri</vt:lpstr>
      <vt:lpstr>Calibri Light</vt:lpstr>
      <vt:lpstr>Office Theme</vt:lpstr>
      <vt:lpstr>Six Nation Assembly</vt:lpstr>
      <vt:lpstr>Our School: </vt:lpstr>
      <vt:lpstr>Bolton Primary School </vt:lpstr>
      <vt:lpstr>Our Values:</vt:lpstr>
      <vt:lpstr>Our Village: </vt:lpstr>
      <vt:lpstr>Appleby-in-Westmorland – our school and village is about 3 – 4 miles (5km) from the small historic town of Appleby</vt:lpstr>
      <vt:lpstr>The Town of Appleby-in-Westmorland</vt:lpstr>
      <vt:lpstr>Places to Visit in Appleby</vt:lpstr>
      <vt:lpstr>Penrith – our nearest large town </vt:lpstr>
      <vt:lpstr>Penrith:</vt:lpstr>
      <vt:lpstr>The City of Carlisle: </vt:lpstr>
      <vt:lpstr>Carlisle – our nearest City:</vt:lpstr>
      <vt:lpstr>Places to Visit in Carlisle:</vt:lpstr>
      <vt:lpstr>Our region is called - The Lake District: </vt:lpstr>
      <vt:lpstr>The Lake District: </vt:lpstr>
      <vt:lpstr>Our Country is England! </vt:lpstr>
      <vt:lpstr>England:</vt:lpstr>
      <vt:lpstr>We live in the UK…</vt:lpstr>
      <vt:lpstr>The United Kingdom</vt:lpstr>
      <vt:lpstr>PowerPoint Presentation</vt:lpstr>
      <vt:lpstr>The UK’s Seasons  </vt:lpstr>
      <vt:lpstr>Culture…</vt:lpstr>
      <vt:lpstr>PowerPoint Presentation</vt:lpstr>
      <vt:lpstr>British Values</vt:lpstr>
      <vt:lpstr>We live in the World; we have friends in Bulgaria, Greece, Italy, Spain and Turkey. 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Six Nation Assembly</dc:title>
  <dc:creator>Ruth Elstone</dc:creator>
  <cp:lastModifiedBy>Ruth Elstone</cp:lastModifiedBy>
  <cp:revision>37</cp:revision>
  <dcterms:created xsi:type="dcterms:W3CDTF">2021-03-17T11:12:26Z</dcterms:created>
  <dcterms:modified xsi:type="dcterms:W3CDTF">2021-03-18T22:49:30Z</dcterms:modified>
</cp:coreProperties>
</file>