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Lst>
  <p:notesMasterIdLst>
    <p:notesMasterId r:id="rId20"/>
  </p:notesMasterIdLst>
  <p:handoutMasterIdLst>
    <p:handoutMasterId r:id="rId21"/>
  </p:handoutMasterIdLst>
  <p:sldIdLst>
    <p:sldId id="256" r:id="rId5"/>
    <p:sldId id="257" r:id="rId6"/>
    <p:sldId id="258" r:id="rId7"/>
    <p:sldId id="264" r:id="rId8"/>
    <p:sldId id="263" r:id="rId9"/>
    <p:sldId id="259" r:id="rId10"/>
    <p:sldId id="265" r:id="rId11"/>
    <p:sldId id="266" r:id="rId12"/>
    <p:sldId id="260" r:id="rId13"/>
    <p:sldId id="267" r:id="rId14"/>
    <p:sldId id="262" r:id="rId15"/>
    <p:sldId id="261"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47B97-F030-426D-A9D1-6B39B13C23ED}" type="datetimeFigureOut">
              <a:rPr lang="en-US" smtClean="0"/>
              <a:t>5/16/2022</a:t>
            </a:fld>
            <a:endParaRPr lang="en-US" dirty="0"/>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51AA-B992-41E5-A909-E1A2443E23F4}" type="slidenum">
              <a:rPr lang="en-US" smtClean="0"/>
              <a:t>‹#›</a:t>
            </a:fld>
            <a:endParaRPr lang="en-US" dirty="0"/>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24CBC-D461-4ECA-A489-D3A30E0FB795}" type="datetimeFigureOut">
              <a:rPr lang="en-US" smtClean="0"/>
              <a:t>5/16/2022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1351B-2C5D-457B-ABE5-B64DBC7BD410}" type="slidenum">
              <a:rPr lang="en-US" smtClean="0"/>
              <a:t>‹#›</a:t>
            </a:fld>
            <a:endParaRPr lang="en-US" dirty="0"/>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dirty="0"/>
          </a:p>
        </p:txBody>
      </p:sp>
    </p:spTree>
    <p:extLst>
      <p:ext uri="{BB962C8B-B14F-4D97-AF65-F5344CB8AC3E}">
        <p14:creationId xmlns:p14="http://schemas.microsoft.com/office/powerpoint/2010/main" val="35190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verbiage to the language your school uses. </a:t>
            </a:r>
          </a:p>
        </p:txBody>
      </p:sp>
      <p:sp>
        <p:nvSpPr>
          <p:cNvPr id="4" name="Slide Number Placeholder 3"/>
          <p:cNvSpPr>
            <a:spLocks noGrp="1"/>
          </p:cNvSpPr>
          <p:nvPr>
            <p:ph type="sldNum" sz="quarter" idx="10"/>
          </p:nvPr>
        </p:nvSpPr>
        <p:spPr/>
        <p:txBody>
          <a:bodyPr/>
          <a:lstStyle/>
          <a:p>
            <a:fld id="{C051351B-2C5D-457B-ABE5-B64DBC7BD410}" type="slidenum">
              <a:rPr lang="en-US" smtClean="0"/>
              <a:t>9</a:t>
            </a:fld>
            <a:endParaRPr lang="en-US" dirty="0"/>
          </a:p>
        </p:txBody>
      </p:sp>
    </p:spTree>
    <p:extLst>
      <p:ext uri="{BB962C8B-B14F-4D97-AF65-F5344CB8AC3E}">
        <p14:creationId xmlns:p14="http://schemas.microsoft.com/office/powerpoint/2010/main" val="425304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1232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9454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542C410-CA8E-4363-B2A5-C992C048EF26}" type="datetimeFigureOut">
              <a:rPr lang="en-US" smtClean="0"/>
              <a:t>5/16/2022</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10135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3675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542C410-CA8E-4363-B2A5-C992C048EF26}" type="datetimeFigureOut">
              <a:rPr lang="en-US" smtClean="0"/>
              <a:t>5/16/2022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9976060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5660164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640652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65601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dirty="0"/>
          </a:p>
        </p:txBody>
      </p:sp>
      <p:sp>
        <p:nvSpPr>
          <p:cNvPr id="5" name="Title 4">
            <a:extLst>
              <a:ext uri="{FF2B5EF4-FFF2-40B4-BE49-F238E27FC236}">
                <a16:creationId xmlns:a16="http://schemas.microsoft.com/office/drawing/2014/main" id="{71808E7F-6862-4377-A59B-F2A5DB78C6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26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5235077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5/16/2022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73679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542C410-CA8E-4363-B2A5-C992C048EF26}" type="datetimeFigureOut">
              <a:rPr lang="en-US" smtClean="0"/>
              <a:t>5/16/2022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47594454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PJae5sKdw7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dirty="0"/>
              <a:t>Slide 1</a:t>
            </a:r>
          </a:p>
        </p:txBody>
      </p:sp>
      <p:sp>
        <p:nvSpPr>
          <p:cNvPr id="6" name="Subtitle 2">
            <a:extLst>
              <a:ext uri="{FF2B5EF4-FFF2-40B4-BE49-F238E27FC236}">
                <a16:creationId xmlns:a16="http://schemas.microsoft.com/office/drawing/2014/main" id="{34FF91AE-2461-414D-B6AC-6D31640BB063}"/>
              </a:ext>
            </a:extLst>
          </p:cNvPr>
          <p:cNvSpPr txBox="1">
            <a:spLocks/>
          </p:cNvSpPr>
          <p:nvPr/>
        </p:nvSpPr>
        <p:spPr>
          <a:xfrm>
            <a:off x="1759286" y="1209299"/>
            <a:ext cx="8673427" cy="13225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dirty="0">
                <a:latin typeface="Segoe UI" panose="020B0502040204020203" pitchFamily="34" charset="0"/>
                <a:cs typeface="Segoe UI" panose="020B0502040204020203" pitchFamily="34" charset="0"/>
              </a:rPr>
              <a:t>Bolton Primary KS2 </a:t>
            </a:r>
          </a:p>
        </p:txBody>
      </p:sp>
      <p:sp>
        <p:nvSpPr>
          <p:cNvPr id="4" name="Rectangle 3">
            <a:extLst>
              <a:ext uri="{FF2B5EF4-FFF2-40B4-BE49-F238E27FC236}">
                <a16:creationId xmlns:a16="http://schemas.microsoft.com/office/drawing/2014/main" id="{F2A2D7DD-5041-4C4D-A523-F870B27AD1D4}"/>
              </a:ext>
            </a:extLst>
          </p:cNvPr>
          <p:cNvSpPr/>
          <p:nvPr/>
        </p:nvSpPr>
        <p:spPr>
          <a:xfrm>
            <a:off x="1012286" y="2041989"/>
            <a:ext cx="10280443" cy="1631216"/>
          </a:xfrm>
          <a:prstGeom prst="rect">
            <a:avLst/>
          </a:prstGeom>
          <a:noFill/>
        </p:spPr>
        <p:txBody>
          <a:bodyPr wrap="none" lIns="91440" tIns="45720" rIns="91440" bIns="45720">
            <a:spAutoFit/>
          </a:bodyPr>
          <a:lstStyle/>
          <a:p>
            <a:pPr algn="ctr"/>
            <a:r>
              <a:rPr lang="en-US" sz="10000" dirty="0">
                <a:ln w="0"/>
                <a:solidFill>
                  <a:schemeClr val="bg2"/>
                </a:solidFill>
                <a:latin typeface="Franklin Gothic Medium" panose="020B0603020102020204" pitchFamily="34" charset="0"/>
                <a:cs typeface="Segoe UI" panose="020B0502040204020203" pitchFamily="34" charset="0"/>
              </a:rPr>
              <a:t>Writing Workshop</a:t>
            </a:r>
            <a:endParaRPr lang="en-US" sz="10000" b="0" cap="none" spc="0" dirty="0">
              <a:ln w="0"/>
              <a:solidFill>
                <a:schemeClr val="bg2"/>
              </a:solidFill>
              <a:latin typeface="Franklin Gothic Medium" panose="020B0603020102020204" pitchFamily="34" charset="0"/>
              <a:cs typeface="Segoe UI" panose="020B0502040204020203" pitchFamily="34" charset="0"/>
            </a:endParaRPr>
          </a:p>
        </p:txBody>
      </p:sp>
      <p:pic>
        <p:nvPicPr>
          <p:cNvPr id="2" name="Picture 1">
            <a:extLst>
              <a:ext uri="{FF2B5EF4-FFF2-40B4-BE49-F238E27FC236}">
                <a16:creationId xmlns:a16="http://schemas.microsoft.com/office/drawing/2014/main" id="{0EFA1D6C-6DF5-A284-15B7-4E63FCF28BBA}"/>
              </a:ext>
            </a:extLst>
          </p:cNvPr>
          <p:cNvPicPr>
            <a:picLocks noChangeAspect="1"/>
          </p:cNvPicPr>
          <p:nvPr/>
        </p:nvPicPr>
        <p:blipFill>
          <a:blip r:embed="rId3"/>
          <a:stretch>
            <a:fillRect/>
          </a:stretch>
        </p:blipFill>
        <p:spPr>
          <a:xfrm>
            <a:off x="4996462" y="4050730"/>
            <a:ext cx="1505347" cy="2352105"/>
          </a:xfrm>
          <a:prstGeom prst="rect">
            <a:avLst/>
          </a:prstGeom>
        </p:spPr>
      </p:pic>
      <p:pic>
        <p:nvPicPr>
          <p:cNvPr id="7" name="Picture 6">
            <a:extLst>
              <a:ext uri="{FF2B5EF4-FFF2-40B4-BE49-F238E27FC236}">
                <a16:creationId xmlns:a16="http://schemas.microsoft.com/office/drawing/2014/main" id="{C3BCDF33-38A3-C84B-69FD-D8564508F495}"/>
              </a:ext>
            </a:extLst>
          </p:cNvPr>
          <p:cNvPicPr>
            <a:picLocks noChangeAspect="1"/>
          </p:cNvPicPr>
          <p:nvPr/>
        </p:nvPicPr>
        <p:blipFill>
          <a:blip r:embed="rId4"/>
          <a:stretch>
            <a:fillRect/>
          </a:stretch>
        </p:blipFill>
        <p:spPr>
          <a:xfrm>
            <a:off x="9296591" y="4446628"/>
            <a:ext cx="2088061" cy="1546994"/>
          </a:xfrm>
          <a:prstGeom prst="rect">
            <a:avLst/>
          </a:prstGeom>
        </p:spPr>
      </p:pic>
      <p:pic>
        <p:nvPicPr>
          <p:cNvPr id="9" name="Picture 8">
            <a:extLst>
              <a:ext uri="{FF2B5EF4-FFF2-40B4-BE49-F238E27FC236}">
                <a16:creationId xmlns:a16="http://schemas.microsoft.com/office/drawing/2014/main" id="{6C99C097-D173-2365-05C2-829386E51C01}"/>
              </a:ext>
            </a:extLst>
          </p:cNvPr>
          <p:cNvPicPr>
            <a:picLocks noChangeAspect="1"/>
          </p:cNvPicPr>
          <p:nvPr/>
        </p:nvPicPr>
        <p:blipFill>
          <a:blip r:embed="rId5"/>
          <a:stretch>
            <a:fillRect/>
          </a:stretch>
        </p:blipFill>
        <p:spPr>
          <a:xfrm>
            <a:off x="882910" y="4050730"/>
            <a:ext cx="1752752" cy="1486029"/>
          </a:xfrm>
          <a:prstGeom prst="rect">
            <a:avLst/>
          </a:prstGeom>
        </p:spPr>
      </p:pic>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2FAF-7054-9092-794E-CFE8B0AB1503}"/>
              </a:ext>
            </a:extLst>
          </p:cNvPr>
          <p:cNvSpPr>
            <a:spLocks noGrp="1"/>
          </p:cNvSpPr>
          <p:nvPr>
            <p:ph type="title"/>
          </p:nvPr>
        </p:nvSpPr>
        <p:spPr>
          <a:xfrm>
            <a:off x="323427" y="15963"/>
            <a:ext cx="9784080" cy="1508760"/>
          </a:xfrm>
        </p:spPr>
        <p:txBody>
          <a:bodyPr/>
          <a:lstStyle/>
          <a:p>
            <a:r>
              <a:rPr lang="en-GB" dirty="0">
                <a:solidFill>
                  <a:schemeClr val="tx1"/>
                </a:solidFill>
              </a:rPr>
              <a:t>Tapping into their Reading…</a:t>
            </a:r>
          </a:p>
        </p:txBody>
      </p:sp>
      <p:sp>
        <p:nvSpPr>
          <p:cNvPr id="3" name="TextBox 2">
            <a:extLst>
              <a:ext uri="{FF2B5EF4-FFF2-40B4-BE49-F238E27FC236}">
                <a16:creationId xmlns:a16="http://schemas.microsoft.com/office/drawing/2014/main" id="{18728BD4-C197-2133-AC58-65921D6B338F}"/>
              </a:ext>
            </a:extLst>
          </p:cNvPr>
          <p:cNvSpPr txBox="1"/>
          <p:nvPr/>
        </p:nvSpPr>
        <p:spPr>
          <a:xfrm>
            <a:off x="553156" y="1561068"/>
            <a:ext cx="10129043" cy="369332"/>
          </a:xfrm>
          <a:prstGeom prst="rect">
            <a:avLst/>
          </a:prstGeom>
          <a:noFill/>
        </p:spPr>
        <p:txBody>
          <a:bodyPr wrap="square" rtlCol="0">
            <a:spAutoFit/>
          </a:bodyPr>
          <a:lstStyle/>
          <a:p>
            <a:r>
              <a:rPr lang="en-GB" dirty="0"/>
              <a:t>Start to read  like a writer …</a:t>
            </a:r>
          </a:p>
        </p:txBody>
      </p:sp>
      <p:pic>
        <p:nvPicPr>
          <p:cNvPr id="5" name="Picture 4">
            <a:extLst>
              <a:ext uri="{FF2B5EF4-FFF2-40B4-BE49-F238E27FC236}">
                <a16:creationId xmlns:a16="http://schemas.microsoft.com/office/drawing/2014/main" id="{BD5D3202-93CD-5B93-C022-DF20379F0C8F}"/>
              </a:ext>
            </a:extLst>
          </p:cNvPr>
          <p:cNvPicPr>
            <a:picLocks noChangeAspect="1"/>
          </p:cNvPicPr>
          <p:nvPr/>
        </p:nvPicPr>
        <p:blipFill>
          <a:blip r:embed="rId2"/>
          <a:stretch>
            <a:fillRect/>
          </a:stretch>
        </p:blipFill>
        <p:spPr>
          <a:xfrm>
            <a:off x="3474146" y="1561068"/>
            <a:ext cx="3482642" cy="4785775"/>
          </a:xfrm>
          <a:prstGeom prst="rect">
            <a:avLst/>
          </a:prstGeom>
        </p:spPr>
      </p:pic>
      <p:sp>
        <p:nvSpPr>
          <p:cNvPr id="6" name="Thought Bubble: Cloud 5">
            <a:extLst>
              <a:ext uri="{FF2B5EF4-FFF2-40B4-BE49-F238E27FC236}">
                <a16:creationId xmlns:a16="http://schemas.microsoft.com/office/drawing/2014/main" id="{1AC6E6A3-94B9-B1C1-2F96-4C6F8C1F214A}"/>
              </a:ext>
            </a:extLst>
          </p:cNvPr>
          <p:cNvSpPr/>
          <p:nvPr/>
        </p:nvSpPr>
        <p:spPr>
          <a:xfrm>
            <a:off x="8150578" y="496957"/>
            <a:ext cx="3708420" cy="1838739"/>
          </a:xfrm>
          <a:prstGeom prst="cloudCallout">
            <a:avLst>
              <a:gd name="adj1" fmla="val 31673"/>
              <a:gd name="adj2" fmla="val -8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does sentence 1 start? Why what effect does it have? How else could that sentence have been written.?  </a:t>
            </a:r>
          </a:p>
        </p:txBody>
      </p:sp>
      <p:sp>
        <p:nvSpPr>
          <p:cNvPr id="7" name="Thought Bubble: Cloud 6">
            <a:extLst>
              <a:ext uri="{FF2B5EF4-FFF2-40B4-BE49-F238E27FC236}">
                <a16:creationId xmlns:a16="http://schemas.microsoft.com/office/drawing/2014/main" id="{3A9C88D4-0D30-92A2-07AC-1AC538F9ACFF}"/>
              </a:ext>
            </a:extLst>
          </p:cNvPr>
          <p:cNvSpPr/>
          <p:nvPr/>
        </p:nvSpPr>
        <p:spPr>
          <a:xfrm>
            <a:off x="6666089" y="2226395"/>
            <a:ext cx="2968978" cy="2060223"/>
          </a:xfrm>
          <a:prstGeom prst="cloudCallout">
            <a:avLst>
              <a:gd name="adj1" fmla="val 34680"/>
              <a:gd name="adj2" fmla="val -2133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 does the author use the phrase the ‘pale’ winter? What effect does the writer create? </a:t>
            </a:r>
          </a:p>
        </p:txBody>
      </p:sp>
      <p:sp>
        <p:nvSpPr>
          <p:cNvPr id="8" name="Thought Bubble: Cloud 7">
            <a:extLst>
              <a:ext uri="{FF2B5EF4-FFF2-40B4-BE49-F238E27FC236}">
                <a16:creationId xmlns:a16="http://schemas.microsoft.com/office/drawing/2014/main" id="{50B55CE8-8317-EBFC-8F05-CE4108133045}"/>
              </a:ext>
            </a:extLst>
          </p:cNvPr>
          <p:cNvSpPr/>
          <p:nvPr/>
        </p:nvSpPr>
        <p:spPr>
          <a:xfrm>
            <a:off x="440267" y="2078398"/>
            <a:ext cx="2201333" cy="1793691"/>
          </a:xfrm>
          <a:prstGeom prst="cloudCallout">
            <a:avLst>
              <a:gd name="adj1" fmla="val -4339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 has Blanche’s got an apostrophe s? </a:t>
            </a:r>
          </a:p>
        </p:txBody>
      </p:sp>
      <p:sp>
        <p:nvSpPr>
          <p:cNvPr id="9" name="Thought Bubble: Cloud 8">
            <a:extLst>
              <a:ext uri="{FF2B5EF4-FFF2-40B4-BE49-F238E27FC236}">
                <a16:creationId xmlns:a16="http://schemas.microsoft.com/office/drawing/2014/main" id="{DACD4E1C-63C6-8A5F-CF16-857DC2254943}"/>
              </a:ext>
            </a:extLst>
          </p:cNvPr>
          <p:cNvSpPr/>
          <p:nvPr/>
        </p:nvSpPr>
        <p:spPr>
          <a:xfrm>
            <a:off x="513645" y="3599433"/>
            <a:ext cx="3000013" cy="2193735"/>
          </a:xfrm>
          <a:prstGeom prst="cloudCallout">
            <a:avLst>
              <a:gd name="adj1" fmla="val 34859"/>
              <a:gd name="adj2" fmla="val -1417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Where has a semi-colon been used and why?</a:t>
            </a:r>
          </a:p>
        </p:txBody>
      </p:sp>
      <p:sp>
        <p:nvSpPr>
          <p:cNvPr id="10" name="Thought Bubble: Cloud 9">
            <a:extLst>
              <a:ext uri="{FF2B5EF4-FFF2-40B4-BE49-F238E27FC236}">
                <a16:creationId xmlns:a16="http://schemas.microsoft.com/office/drawing/2014/main" id="{B9E9E28C-E71E-0FE9-8B7E-4BA029425873}"/>
              </a:ext>
            </a:extLst>
          </p:cNvPr>
          <p:cNvSpPr/>
          <p:nvPr/>
        </p:nvSpPr>
        <p:spPr>
          <a:xfrm>
            <a:off x="9341566" y="2857562"/>
            <a:ext cx="2810933" cy="1838739"/>
          </a:xfrm>
          <a:prstGeom prst="cloudCallout">
            <a:avLst>
              <a:gd name="adj1" fmla="val -34889"/>
              <a:gd name="adj2" fmla="val -749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What’s your ‘appetite’? Can you think of a synonym? </a:t>
            </a:r>
          </a:p>
        </p:txBody>
      </p:sp>
      <p:sp>
        <p:nvSpPr>
          <p:cNvPr id="11" name="Thought Bubble: Cloud 10">
            <a:extLst>
              <a:ext uri="{FF2B5EF4-FFF2-40B4-BE49-F238E27FC236}">
                <a16:creationId xmlns:a16="http://schemas.microsoft.com/office/drawing/2014/main" id="{DD7F448F-F5FE-C3E8-E553-21BDF5168023}"/>
              </a:ext>
            </a:extLst>
          </p:cNvPr>
          <p:cNvSpPr/>
          <p:nvPr/>
        </p:nvSpPr>
        <p:spPr>
          <a:xfrm>
            <a:off x="6863654" y="4491113"/>
            <a:ext cx="3883378" cy="1285123"/>
          </a:xfrm>
          <a:prstGeom prst="cloudCallout">
            <a:avLst>
              <a:gd name="adj1" fmla="val -43798"/>
              <a:gd name="adj2" fmla="val -3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think of your own writing focused questions? </a:t>
            </a:r>
          </a:p>
        </p:txBody>
      </p:sp>
      <p:sp>
        <p:nvSpPr>
          <p:cNvPr id="12" name="Thought Bubble: Cloud 11">
            <a:extLst>
              <a:ext uri="{FF2B5EF4-FFF2-40B4-BE49-F238E27FC236}">
                <a16:creationId xmlns:a16="http://schemas.microsoft.com/office/drawing/2014/main" id="{E30C3274-5269-F600-F6C9-06C16E7276ED}"/>
              </a:ext>
            </a:extLst>
          </p:cNvPr>
          <p:cNvSpPr/>
          <p:nvPr/>
        </p:nvSpPr>
        <p:spPr>
          <a:xfrm>
            <a:off x="1365936" y="5315113"/>
            <a:ext cx="2980268" cy="1258711"/>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experiment with creating noun phrases? </a:t>
            </a:r>
          </a:p>
        </p:txBody>
      </p:sp>
      <p:sp>
        <p:nvSpPr>
          <p:cNvPr id="13" name="TextBox 12">
            <a:extLst>
              <a:ext uri="{FF2B5EF4-FFF2-40B4-BE49-F238E27FC236}">
                <a16:creationId xmlns:a16="http://schemas.microsoft.com/office/drawing/2014/main" id="{260FE9B1-07E2-7BB4-EED7-D104EF44BCAC}"/>
              </a:ext>
            </a:extLst>
          </p:cNvPr>
          <p:cNvSpPr txBox="1"/>
          <p:nvPr/>
        </p:nvSpPr>
        <p:spPr>
          <a:xfrm>
            <a:off x="6956788" y="5944468"/>
            <a:ext cx="5235212" cy="923330"/>
          </a:xfrm>
          <a:prstGeom prst="rect">
            <a:avLst/>
          </a:prstGeom>
          <a:noFill/>
        </p:spPr>
        <p:txBody>
          <a:bodyPr wrap="square" rtlCol="0">
            <a:spAutoFit/>
          </a:bodyPr>
          <a:lstStyle/>
          <a:p>
            <a:r>
              <a:rPr lang="en-GB" dirty="0"/>
              <a:t>Identify possible authors e.g. magazine articles, newspapers, instructions, leaflets and their purposes. TAP INTO THEIR INTERESTS …</a:t>
            </a:r>
          </a:p>
        </p:txBody>
      </p:sp>
    </p:spTree>
    <p:extLst>
      <p:ext uri="{BB962C8B-B14F-4D97-AF65-F5344CB8AC3E}">
        <p14:creationId xmlns:p14="http://schemas.microsoft.com/office/powerpoint/2010/main" val="91941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A6E2-F8C1-4DDA-BF01-E3C1FC2785EB}"/>
              </a:ext>
            </a:extLst>
          </p:cNvPr>
          <p:cNvSpPr txBox="1">
            <a:spLocks/>
          </p:cNvSpPr>
          <p:nvPr/>
        </p:nvSpPr>
        <p:spPr>
          <a:xfrm>
            <a:off x="605776" y="559325"/>
            <a:ext cx="5490224" cy="899639"/>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sz="6000" dirty="0">
              <a:solidFill>
                <a:schemeClr val="tx1"/>
              </a:solidFill>
              <a:latin typeface="Segoe UI" panose="020B0502040204020203" pitchFamily="34" charset="0"/>
              <a:cs typeface="Segoe UI" panose="020B0502040204020203" pitchFamily="34" charset="0"/>
            </a:endParaRPr>
          </a:p>
        </p:txBody>
      </p:sp>
      <p:sp>
        <p:nvSpPr>
          <p:cNvPr id="4" name="Title 3" hidden="1">
            <a:extLst>
              <a:ext uri="{FF2B5EF4-FFF2-40B4-BE49-F238E27FC236}">
                <a16:creationId xmlns:a16="http://schemas.microsoft.com/office/drawing/2014/main" id="{487E8867-E04F-45A1-BA34-0BE70ECA54BA}"/>
              </a:ext>
            </a:extLst>
          </p:cNvPr>
          <p:cNvSpPr>
            <a:spLocks noGrp="1"/>
          </p:cNvSpPr>
          <p:nvPr>
            <p:ph type="title"/>
          </p:nvPr>
        </p:nvSpPr>
        <p:spPr/>
        <p:txBody>
          <a:bodyPr/>
          <a:lstStyle/>
          <a:p>
            <a:r>
              <a:rPr lang="en-US" dirty="0"/>
              <a:t>Slide 6</a:t>
            </a:r>
          </a:p>
        </p:txBody>
      </p:sp>
      <p:sp>
        <p:nvSpPr>
          <p:cNvPr id="5" name="TextBox 4">
            <a:extLst>
              <a:ext uri="{FF2B5EF4-FFF2-40B4-BE49-F238E27FC236}">
                <a16:creationId xmlns:a16="http://schemas.microsoft.com/office/drawing/2014/main" id="{3C3989EC-B2DA-F4D3-16CD-D2221412CE05}"/>
              </a:ext>
            </a:extLst>
          </p:cNvPr>
          <p:cNvSpPr txBox="1"/>
          <p:nvPr/>
        </p:nvSpPr>
        <p:spPr>
          <a:xfrm>
            <a:off x="304800" y="427383"/>
            <a:ext cx="10866783" cy="523220"/>
          </a:xfrm>
          <a:prstGeom prst="rect">
            <a:avLst/>
          </a:prstGeom>
          <a:noFill/>
        </p:spPr>
        <p:txBody>
          <a:bodyPr wrap="square" rtlCol="0">
            <a:spAutoFit/>
          </a:bodyPr>
          <a:lstStyle/>
          <a:p>
            <a:r>
              <a:rPr lang="en-GB" sz="2800" b="1" dirty="0">
                <a:solidFill>
                  <a:schemeClr val="bg1"/>
                </a:solidFill>
              </a:rPr>
              <a:t>Spelling – My child makes lots of spelling mistakes!? </a:t>
            </a:r>
          </a:p>
        </p:txBody>
      </p:sp>
      <p:sp>
        <p:nvSpPr>
          <p:cNvPr id="6" name="TextBox 5">
            <a:extLst>
              <a:ext uri="{FF2B5EF4-FFF2-40B4-BE49-F238E27FC236}">
                <a16:creationId xmlns:a16="http://schemas.microsoft.com/office/drawing/2014/main" id="{660EF7E8-CA7D-6E32-F9AE-19CCAB69D905}"/>
              </a:ext>
            </a:extLst>
          </p:cNvPr>
          <p:cNvSpPr txBox="1"/>
          <p:nvPr/>
        </p:nvSpPr>
        <p:spPr>
          <a:xfrm>
            <a:off x="304800" y="1915064"/>
            <a:ext cx="11537243" cy="4801314"/>
          </a:xfrm>
          <a:prstGeom prst="rect">
            <a:avLst/>
          </a:prstGeom>
          <a:noFill/>
        </p:spPr>
        <p:txBody>
          <a:bodyPr wrap="square" rtlCol="0">
            <a:spAutoFit/>
          </a:bodyPr>
          <a:lstStyle/>
          <a:p>
            <a:r>
              <a:rPr lang="en-GB" dirty="0"/>
              <a:t>Remember it is always content first. We would never stop a child mid-flow and say that’s a misspelling.</a:t>
            </a:r>
          </a:p>
          <a:p>
            <a:endParaRPr lang="en-GB" dirty="0"/>
          </a:p>
          <a:p>
            <a:r>
              <a:rPr lang="en-GB" dirty="0"/>
              <a:t>After some writing encourage your child to find any errors themselves. They will probably know what doesn’t look right. </a:t>
            </a:r>
          </a:p>
          <a:p>
            <a:endParaRPr lang="en-GB" dirty="0"/>
          </a:p>
          <a:p>
            <a:r>
              <a:rPr lang="en-GB" dirty="0"/>
              <a:t>Help them – have conversations like I think it’s an ‘e’ and not an ‘a’     </a:t>
            </a:r>
            <a:r>
              <a:rPr lang="en-GB" dirty="0" err="1"/>
              <a:t>definit</a:t>
            </a:r>
            <a:r>
              <a:rPr lang="en-GB" dirty="0" err="1">
                <a:solidFill>
                  <a:schemeClr val="tx2">
                    <a:lumMod val="10000"/>
                  </a:schemeClr>
                </a:solidFill>
              </a:rPr>
              <a:t>a</a:t>
            </a:r>
            <a:r>
              <a:rPr lang="en-GB" dirty="0" err="1"/>
              <a:t>tly</a:t>
            </a:r>
            <a:r>
              <a:rPr lang="en-GB" dirty="0"/>
              <a:t>   - explain why.</a:t>
            </a:r>
          </a:p>
          <a:p>
            <a:endParaRPr lang="en-GB" dirty="0"/>
          </a:p>
          <a:p>
            <a:r>
              <a:rPr lang="en-GB" dirty="0"/>
              <a:t>I think unbelievably drops the ‘e’  - shall we check?  Model the strategies that you use. They will be the same ones that we use.</a:t>
            </a:r>
          </a:p>
          <a:p>
            <a:r>
              <a:rPr lang="en-GB" dirty="0"/>
              <a:t>Be age-appropriate with how many spellings you would like them to self-correct and what you would expect them to be able to spell independently. . </a:t>
            </a:r>
          </a:p>
          <a:p>
            <a:r>
              <a:rPr lang="en-GB" b="1" dirty="0">
                <a:solidFill>
                  <a:srgbClr val="0070C0"/>
                </a:solidFill>
              </a:rPr>
              <a:t>Have zero tolerance with any given or available words.</a:t>
            </a:r>
          </a:p>
          <a:p>
            <a:r>
              <a:rPr lang="en-GB" b="1" dirty="0">
                <a:solidFill>
                  <a:srgbClr val="0070C0"/>
                </a:solidFill>
              </a:rPr>
              <a:t>Have zero tolerance with any of the first 300 words (age-appropriately). </a:t>
            </a:r>
          </a:p>
          <a:p>
            <a:r>
              <a:rPr lang="en-GB" b="1" dirty="0">
                <a:solidFill>
                  <a:srgbClr val="0070C0"/>
                </a:solidFill>
              </a:rPr>
              <a:t>Don’t accept misspellings of ‘</a:t>
            </a:r>
            <a:r>
              <a:rPr lang="en-GB" b="1" dirty="0" err="1">
                <a:solidFill>
                  <a:srgbClr val="0070C0"/>
                </a:solidFill>
              </a:rPr>
              <a:t>whith</a:t>
            </a:r>
            <a:r>
              <a:rPr lang="en-GB" b="1" dirty="0">
                <a:solidFill>
                  <a:srgbClr val="0070C0"/>
                </a:solidFill>
              </a:rPr>
              <a:t>’  and ‘were’ for ‘where’ in Y4/5/6  - think how many times they have seen those words. </a:t>
            </a:r>
            <a:endParaRPr lang="en-GB" dirty="0"/>
          </a:p>
          <a:p>
            <a:r>
              <a:rPr lang="en-GB" dirty="0"/>
              <a:t>Often it is unlearning that needs to take place – when a student has been spelling a word wrong for so long and not been picked up on it. </a:t>
            </a:r>
          </a:p>
          <a:p>
            <a:r>
              <a:rPr lang="en-GB" b="1" dirty="0">
                <a:solidFill>
                  <a:schemeClr val="bg1"/>
                </a:solidFill>
              </a:rPr>
              <a:t>Suspected dyslexics just have to work harder, I’m afraid</a:t>
            </a:r>
            <a:r>
              <a:rPr lang="en-GB" dirty="0"/>
              <a:t>. </a:t>
            </a:r>
          </a:p>
        </p:txBody>
      </p:sp>
      <p:pic>
        <p:nvPicPr>
          <p:cNvPr id="8" name="Picture 7">
            <a:extLst>
              <a:ext uri="{FF2B5EF4-FFF2-40B4-BE49-F238E27FC236}">
                <a16:creationId xmlns:a16="http://schemas.microsoft.com/office/drawing/2014/main" id="{E0FE8A6D-7D36-ABC8-D2BD-646FA9443111}"/>
              </a:ext>
            </a:extLst>
          </p:cNvPr>
          <p:cNvPicPr>
            <a:picLocks noChangeAspect="1"/>
          </p:cNvPicPr>
          <p:nvPr/>
        </p:nvPicPr>
        <p:blipFill>
          <a:blip r:embed="rId2"/>
          <a:stretch>
            <a:fillRect/>
          </a:stretch>
        </p:blipFill>
        <p:spPr>
          <a:xfrm>
            <a:off x="151172" y="376046"/>
            <a:ext cx="1738489" cy="936110"/>
          </a:xfrm>
          <a:prstGeom prst="rect">
            <a:avLst/>
          </a:prstGeom>
        </p:spPr>
      </p:pic>
      <p:sp>
        <p:nvSpPr>
          <p:cNvPr id="9" name="Thought Bubble: Cloud 8">
            <a:extLst>
              <a:ext uri="{FF2B5EF4-FFF2-40B4-BE49-F238E27FC236}">
                <a16:creationId xmlns:a16="http://schemas.microsoft.com/office/drawing/2014/main" id="{6A9CC06B-958B-F767-8B18-F0B5A7DA4C09}"/>
              </a:ext>
            </a:extLst>
          </p:cNvPr>
          <p:cNvSpPr/>
          <p:nvPr/>
        </p:nvSpPr>
        <p:spPr>
          <a:xfrm>
            <a:off x="8534400" y="141623"/>
            <a:ext cx="3657599" cy="1404956"/>
          </a:xfrm>
          <a:prstGeom prst="cloudCallout">
            <a:avLst>
              <a:gd name="adj1" fmla="val -36574"/>
              <a:gd name="adj2" fmla="val 1830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to put dots under words that they think are misspelt – activity </a:t>
            </a:r>
          </a:p>
        </p:txBody>
      </p:sp>
    </p:spTree>
    <p:extLst>
      <p:ext uri="{BB962C8B-B14F-4D97-AF65-F5344CB8AC3E}">
        <p14:creationId xmlns:p14="http://schemas.microsoft.com/office/powerpoint/2010/main" val="246142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ABC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E0F0-60AC-4B82-BE5E-8538C5B73CEF}"/>
              </a:ext>
            </a:extLst>
          </p:cNvPr>
          <p:cNvSpPr txBox="1">
            <a:spLocks/>
          </p:cNvSpPr>
          <p:nvPr/>
        </p:nvSpPr>
        <p:spPr>
          <a:xfrm>
            <a:off x="-122884" y="458573"/>
            <a:ext cx="5490224" cy="899639"/>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6000" b="0" kern="1200" cap="all" spc="150" baseline="0">
                <a:solidFill>
                  <a:schemeClr val="bg1"/>
                </a:solidFill>
                <a:latin typeface="+mj-lt"/>
                <a:ea typeface="+mj-ea"/>
                <a:cs typeface="+mj-cs"/>
              </a:defRPr>
            </a:lvl1pPr>
          </a:lstStyle>
          <a:p>
            <a:endParaRPr lang="en-US" dirty="0">
              <a:solidFill>
                <a:schemeClr val="accent1"/>
              </a:solidFill>
              <a:latin typeface="Segoe UI" panose="020B0502040204020203" pitchFamily="34" charset="0"/>
              <a:cs typeface="Segoe UI" panose="020B0502040204020203" pitchFamily="34" charset="0"/>
            </a:endParaRPr>
          </a:p>
        </p:txBody>
      </p:sp>
      <p:sp>
        <p:nvSpPr>
          <p:cNvPr id="4" name="Title 3" hidden="1">
            <a:extLst>
              <a:ext uri="{FF2B5EF4-FFF2-40B4-BE49-F238E27FC236}">
                <a16:creationId xmlns:a16="http://schemas.microsoft.com/office/drawing/2014/main" id="{F79FAF45-13A0-4F4F-AB85-62EA000EC2BC}"/>
              </a:ext>
            </a:extLst>
          </p:cNvPr>
          <p:cNvSpPr>
            <a:spLocks noGrp="1"/>
          </p:cNvSpPr>
          <p:nvPr>
            <p:ph type="title"/>
          </p:nvPr>
        </p:nvSpPr>
        <p:spPr/>
        <p:txBody>
          <a:bodyPr/>
          <a:lstStyle/>
          <a:p>
            <a:r>
              <a:rPr lang="en-US" dirty="0"/>
              <a:t>Slide 7</a:t>
            </a:r>
          </a:p>
        </p:txBody>
      </p:sp>
      <p:pic>
        <p:nvPicPr>
          <p:cNvPr id="6" name="Picture 5">
            <a:extLst>
              <a:ext uri="{FF2B5EF4-FFF2-40B4-BE49-F238E27FC236}">
                <a16:creationId xmlns:a16="http://schemas.microsoft.com/office/drawing/2014/main" id="{1D50E4AD-E243-C3A4-7C7C-445E4BD61347}"/>
              </a:ext>
            </a:extLst>
          </p:cNvPr>
          <p:cNvPicPr>
            <a:picLocks noChangeAspect="1"/>
          </p:cNvPicPr>
          <p:nvPr/>
        </p:nvPicPr>
        <p:blipFill>
          <a:blip r:embed="rId2"/>
          <a:stretch>
            <a:fillRect/>
          </a:stretch>
        </p:blipFill>
        <p:spPr>
          <a:xfrm>
            <a:off x="717779" y="1765717"/>
            <a:ext cx="4822690" cy="4485997"/>
          </a:xfrm>
          <a:prstGeom prst="rect">
            <a:avLst/>
          </a:prstGeom>
        </p:spPr>
      </p:pic>
      <p:pic>
        <p:nvPicPr>
          <p:cNvPr id="8" name="Picture 7">
            <a:extLst>
              <a:ext uri="{FF2B5EF4-FFF2-40B4-BE49-F238E27FC236}">
                <a16:creationId xmlns:a16="http://schemas.microsoft.com/office/drawing/2014/main" id="{D6306449-8E29-7EC5-DF81-2CE14EE228B5}"/>
              </a:ext>
            </a:extLst>
          </p:cNvPr>
          <p:cNvPicPr>
            <a:picLocks noChangeAspect="1"/>
          </p:cNvPicPr>
          <p:nvPr/>
        </p:nvPicPr>
        <p:blipFill>
          <a:blip r:embed="rId3"/>
          <a:stretch>
            <a:fillRect/>
          </a:stretch>
        </p:blipFill>
        <p:spPr>
          <a:xfrm>
            <a:off x="7270312" y="1520687"/>
            <a:ext cx="3734124" cy="5029636"/>
          </a:xfrm>
          <a:prstGeom prst="rect">
            <a:avLst/>
          </a:prstGeom>
        </p:spPr>
      </p:pic>
      <p:sp>
        <p:nvSpPr>
          <p:cNvPr id="9" name="Thought Bubble: Cloud 8">
            <a:extLst>
              <a:ext uri="{FF2B5EF4-FFF2-40B4-BE49-F238E27FC236}">
                <a16:creationId xmlns:a16="http://schemas.microsoft.com/office/drawing/2014/main" id="{D9B40389-2B53-06E1-8019-637A33481F16}"/>
              </a:ext>
            </a:extLst>
          </p:cNvPr>
          <p:cNvSpPr/>
          <p:nvPr/>
        </p:nvSpPr>
        <p:spPr>
          <a:xfrm>
            <a:off x="1292087" y="377687"/>
            <a:ext cx="4253948" cy="114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Y3/4 Spelling List </a:t>
            </a:r>
          </a:p>
        </p:txBody>
      </p:sp>
      <p:sp>
        <p:nvSpPr>
          <p:cNvPr id="10" name="Thought Bubble: Cloud 9">
            <a:extLst>
              <a:ext uri="{FF2B5EF4-FFF2-40B4-BE49-F238E27FC236}">
                <a16:creationId xmlns:a16="http://schemas.microsoft.com/office/drawing/2014/main" id="{3DA59A56-7494-FAEC-943A-5FEC901A0F53}"/>
              </a:ext>
            </a:extLst>
          </p:cNvPr>
          <p:cNvSpPr/>
          <p:nvPr/>
        </p:nvSpPr>
        <p:spPr>
          <a:xfrm>
            <a:off x="7270312" y="214489"/>
            <a:ext cx="3250932" cy="1038578"/>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Y5/6 Spelling List</a:t>
            </a:r>
          </a:p>
        </p:txBody>
      </p:sp>
    </p:spTree>
    <p:extLst>
      <p:ext uri="{BB962C8B-B14F-4D97-AF65-F5344CB8AC3E}">
        <p14:creationId xmlns:p14="http://schemas.microsoft.com/office/powerpoint/2010/main" val="61460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9171-6A42-DD92-9D61-8E0369777922}"/>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7E9F9687-C018-3A5E-D045-13300BA72780}"/>
              </a:ext>
            </a:extLst>
          </p:cNvPr>
          <p:cNvPicPr>
            <a:picLocks noChangeAspect="1"/>
          </p:cNvPicPr>
          <p:nvPr/>
        </p:nvPicPr>
        <p:blipFill>
          <a:blip r:embed="rId2"/>
          <a:stretch>
            <a:fillRect/>
          </a:stretch>
        </p:blipFill>
        <p:spPr>
          <a:xfrm>
            <a:off x="270933" y="284176"/>
            <a:ext cx="7608745" cy="6289648"/>
          </a:xfrm>
          <a:prstGeom prst="rect">
            <a:avLst/>
          </a:prstGeom>
        </p:spPr>
      </p:pic>
      <p:sp>
        <p:nvSpPr>
          <p:cNvPr id="5" name="TextBox 4">
            <a:extLst>
              <a:ext uri="{FF2B5EF4-FFF2-40B4-BE49-F238E27FC236}">
                <a16:creationId xmlns:a16="http://schemas.microsoft.com/office/drawing/2014/main" id="{E61C1ABB-5542-3895-7376-19EDAF725284}"/>
              </a:ext>
            </a:extLst>
          </p:cNvPr>
          <p:cNvSpPr txBox="1"/>
          <p:nvPr/>
        </p:nvSpPr>
        <p:spPr>
          <a:xfrm>
            <a:off x="8372183" y="438391"/>
            <a:ext cx="2460978" cy="1200329"/>
          </a:xfrm>
          <a:prstGeom prst="rect">
            <a:avLst/>
          </a:prstGeom>
          <a:noFill/>
        </p:spPr>
        <p:txBody>
          <a:bodyPr wrap="square" rtlCol="0">
            <a:spAutoFit/>
          </a:bodyPr>
          <a:lstStyle/>
          <a:p>
            <a:r>
              <a:rPr lang="en-GB" dirty="0"/>
              <a:t>Given words:</a:t>
            </a:r>
          </a:p>
          <a:p>
            <a:r>
              <a:rPr lang="en-GB" dirty="0"/>
              <a:t>On a sheet, in a book, a key topic word, on display, on a game etc  </a:t>
            </a:r>
          </a:p>
        </p:txBody>
      </p:sp>
    </p:spTree>
    <p:extLst>
      <p:ext uri="{BB962C8B-B14F-4D97-AF65-F5344CB8AC3E}">
        <p14:creationId xmlns:p14="http://schemas.microsoft.com/office/powerpoint/2010/main" val="230631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5F6B-25A2-FF54-135E-D6CD5CB64944}"/>
              </a:ext>
            </a:extLst>
          </p:cNvPr>
          <p:cNvSpPr>
            <a:spLocks noGrp="1"/>
          </p:cNvSpPr>
          <p:nvPr>
            <p:ph type="title"/>
          </p:nvPr>
        </p:nvSpPr>
        <p:spPr>
          <a:xfrm>
            <a:off x="56445" y="-52493"/>
            <a:ext cx="9784080" cy="1508760"/>
          </a:xfrm>
        </p:spPr>
        <p:txBody>
          <a:bodyPr/>
          <a:lstStyle/>
          <a:p>
            <a:r>
              <a:rPr lang="en-GB" dirty="0">
                <a:solidFill>
                  <a:schemeClr val="tx1"/>
                </a:solidFill>
              </a:rPr>
              <a:t>SPAG OR GAPS ??? WHAT’S THE POINT? </a:t>
            </a:r>
          </a:p>
        </p:txBody>
      </p:sp>
      <p:sp>
        <p:nvSpPr>
          <p:cNvPr id="3" name="TextBox 2">
            <a:extLst>
              <a:ext uri="{FF2B5EF4-FFF2-40B4-BE49-F238E27FC236}">
                <a16:creationId xmlns:a16="http://schemas.microsoft.com/office/drawing/2014/main" id="{B9ED9F57-AD33-33C1-6051-EF6B95A83C82}"/>
              </a:ext>
            </a:extLst>
          </p:cNvPr>
          <p:cNvSpPr txBox="1"/>
          <p:nvPr/>
        </p:nvSpPr>
        <p:spPr>
          <a:xfrm>
            <a:off x="118533" y="891822"/>
            <a:ext cx="11954933" cy="5632311"/>
          </a:xfrm>
          <a:prstGeom prst="rect">
            <a:avLst/>
          </a:prstGeom>
          <a:noFill/>
        </p:spPr>
        <p:txBody>
          <a:bodyPr wrap="square" rtlCol="0">
            <a:spAutoFit/>
          </a:bodyPr>
          <a:lstStyle/>
          <a:p>
            <a:r>
              <a:rPr lang="en-GB" dirty="0"/>
              <a:t>It’s unlikely that any of us adults were taught the level that these children are taught when it comes to grammar and punctuation.</a:t>
            </a:r>
          </a:p>
          <a:p>
            <a:endParaRPr lang="en-GB" dirty="0"/>
          </a:p>
          <a:p>
            <a:r>
              <a:rPr lang="en-GB" dirty="0"/>
              <a:t>We get bogged down and put off by the terminology e.g. relative clauses, modal verbs, passive and active voice. </a:t>
            </a:r>
          </a:p>
          <a:p>
            <a:endParaRPr lang="en-GB" dirty="0"/>
          </a:p>
          <a:p>
            <a:r>
              <a:rPr lang="en-GB" dirty="0"/>
              <a:t>Don’t get hung up on your ‘prepositions’ or ‘adverbials.’ Have fun experimenting and learning with your child. </a:t>
            </a:r>
          </a:p>
          <a:p>
            <a:endParaRPr lang="en-GB" dirty="0"/>
          </a:p>
          <a:p>
            <a:r>
              <a:rPr lang="en-GB" dirty="0"/>
              <a:t>There are loads of great tutorials out there to help you. </a:t>
            </a:r>
          </a:p>
          <a:p>
            <a:endParaRPr lang="en-GB" dirty="0"/>
          </a:p>
          <a:p>
            <a:r>
              <a:rPr lang="en-GB" dirty="0">
                <a:hlinkClick r:id="rId2"/>
              </a:rPr>
              <a:t>https://www.youtube.com/watch?v=PJae5sKdw7A</a:t>
            </a:r>
            <a:r>
              <a:rPr lang="en-GB" dirty="0"/>
              <a:t> </a:t>
            </a:r>
          </a:p>
          <a:p>
            <a:endParaRPr lang="en-GB" dirty="0"/>
          </a:p>
          <a:p>
            <a:r>
              <a:rPr lang="en-GB" dirty="0"/>
              <a:t>Having good GAPS knowledge gives students the tools to talk and improve their writing. </a:t>
            </a:r>
          </a:p>
          <a:p>
            <a:endParaRPr lang="en-GB" dirty="0"/>
          </a:p>
          <a:p>
            <a:r>
              <a:rPr lang="en-GB" dirty="0"/>
              <a:t>You can help by helping your child to think about whether their writing is formal or informal. Thinking about standard English and whether it is appropriate. </a:t>
            </a:r>
          </a:p>
          <a:p>
            <a:endParaRPr lang="en-GB" dirty="0"/>
          </a:p>
          <a:p>
            <a:r>
              <a:rPr lang="en-GB" dirty="0"/>
              <a:t>Can the written message/ information be understood clearly? Showing how the punctuation and the structure helps the reader.  As your child develops, they should automatically be considering their GAPS more if they are NOT, then when they call out - I’ve finished! Say you’ve finished the draft – well done. Now the up levelling and improving can take place.   Never expect a child to improve everything there is to improve. Start small  and start with their weaknesses. </a:t>
            </a:r>
          </a:p>
        </p:txBody>
      </p:sp>
      <p:sp>
        <p:nvSpPr>
          <p:cNvPr id="4" name="Thought Bubble: Cloud 3">
            <a:extLst>
              <a:ext uri="{FF2B5EF4-FFF2-40B4-BE49-F238E27FC236}">
                <a16:creationId xmlns:a16="http://schemas.microsoft.com/office/drawing/2014/main" id="{D1364FF7-2965-5A9B-2714-25470C74E2E7}"/>
              </a:ext>
            </a:extLst>
          </p:cNvPr>
          <p:cNvSpPr/>
          <p:nvPr/>
        </p:nvSpPr>
        <p:spPr>
          <a:xfrm>
            <a:off x="7755467" y="2729089"/>
            <a:ext cx="4317999" cy="1399822"/>
          </a:xfrm>
          <a:prstGeom prst="cloudCallout">
            <a:avLst>
              <a:gd name="adj1" fmla="val -43577"/>
              <a:gd name="adj2" fmla="val -2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Activity – underline </a:t>
            </a:r>
            <a:r>
              <a:rPr lang="en-GB" b="1" dirty="0">
                <a:solidFill>
                  <a:srgbClr val="FF0000"/>
                </a:solidFill>
              </a:rPr>
              <a:t>verbs in red, </a:t>
            </a:r>
            <a:r>
              <a:rPr lang="en-GB" b="1" dirty="0">
                <a:solidFill>
                  <a:srgbClr val="0070C0"/>
                </a:solidFill>
              </a:rPr>
              <a:t>adjectives in blue </a:t>
            </a:r>
            <a:r>
              <a:rPr lang="en-GB" b="1" dirty="0">
                <a:solidFill>
                  <a:srgbClr val="00B050"/>
                </a:solidFill>
              </a:rPr>
              <a:t>and  nouns in green</a:t>
            </a:r>
          </a:p>
        </p:txBody>
      </p:sp>
    </p:spTree>
    <p:extLst>
      <p:ext uri="{BB962C8B-B14F-4D97-AF65-F5344CB8AC3E}">
        <p14:creationId xmlns:p14="http://schemas.microsoft.com/office/powerpoint/2010/main" val="170874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F99A-704C-05FB-0738-A5006953D6CD}"/>
              </a:ext>
            </a:extLst>
          </p:cNvPr>
          <p:cNvSpPr>
            <a:spLocks noGrp="1"/>
          </p:cNvSpPr>
          <p:nvPr>
            <p:ph type="title"/>
          </p:nvPr>
        </p:nvSpPr>
        <p:spPr>
          <a:xfrm>
            <a:off x="130474" y="0"/>
            <a:ext cx="9784080" cy="1499425"/>
          </a:xfrm>
        </p:spPr>
        <p:txBody>
          <a:bodyPr/>
          <a:lstStyle/>
          <a:p>
            <a:r>
              <a:rPr lang="en-GB" dirty="0">
                <a:solidFill>
                  <a:schemeClr val="tx1"/>
                </a:solidFill>
              </a:rPr>
              <a:t>Handwriting and presentation</a:t>
            </a:r>
          </a:p>
        </p:txBody>
      </p:sp>
      <p:sp>
        <p:nvSpPr>
          <p:cNvPr id="3" name="TextBox 2">
            <a:extLst>
              <a:ext uri="{FF2B5EF4-FFF2-40B4-BE49-F238E27FC236}">
                <a16:creationId xmlns:a16="http://schemas.microsoft.com/office/drawing/2014/main" id="{444E93C0-4D15-2903-8F88-080B47D0FCC0}"/>
              </a:ext>
            </a:extLst>
          </p:cNvPr>
          <p:cNvSpPr txBox="1"/>
          <p:nvPr/>
        </p:nvSpPr>
        <p:spPr>
          <a:xfrm>
            <a:off x="341576" y="1371746"/>
            <a:ext cx="10645423" cy="3693319"/>
          </a:xfrm>
          <a:prstGeom prst="rect">
            <a:avLst/>
          </a:prstGeom>
          <a:noFill/>
        </p:spPr>
        <p:txBody>
          <a:bodyPr wrap="square" rtlCol="0">
            <a:spAutoFit/>
          </a:bodyPr>
          <a:lstStyle/>
          <a:p>
            <a:r>
              <a:rPr lang="en-GB" dirty="0"/>
              <a:t>At BPS, we use the </a:t>
            </a:r>
            <a:r>
              <a:rPr lang="en-GB" dirty="0" err="1"/>
              <a:t>Penpals</a:t>
            </a:r>
            <a:r>
              <a:rPr lang="en-GB" dirty="0"/>
              <a:t> scheme. This is done weekly throughout the school. </a:t>
            </a:r>
          </a:p>
          <a:p>
            <a:endParaRPr lang="en-GB" dirty="0"/>
          </a:p>
          <a:p>
            <a:r>
              <a:rPr lang="en-GB" dirty="0"/>
              <a:t>Aim – by the time all children leave Primary, they have a joined up, legible style.</a:t>
            </a:r>
          </a:p>
          <a:p>
            <a:endParaRPr lang="en-GB" dirty="0"/>
          </a:p>
          <a:p>
            <a:r>
              <a:rPr lang="en-GB" dirty="0"/>
              <a:t>We know handwriting is not pushed at all at Secondary which is another reason why we like them to have a good legible style by the time they reach Class 3. </a:t>
            </a:r>
          </a:p>
          <a:p>
            <a:endParaRPr lang="en-GB" dirty="0"/>
          </a:p>
          <a:p>
            <a:endParaRPr lang="en-GB" dirty="0"/>
          </a:p>
          <a:p>
            <a:r>
              <a:rPr lang="en-GB" dirty="0"/>
              <a:t>Children who find the mechanics of physical writing hard are disadvantaged.  Writing is a complex process made more challenging if children are bogged down with trying to write. </a:t>
            </a:r>
          </a:p>
          <a:p>
            <a:r>
              <a:rPr lang="en-GB" dirty="0"/>
              <a:t>It is important that those children that are not fluent or like joining are encouraged to do this out of school. </a:t>
            </a:r>
          </a:p>
          <a:p>
            <a:endParaRPr lang="en-GB" dirty="0"/>
          </a:p>
          <a:p>
            <a:r>
              <a:rPr lang="en-GB" dirty="0"/>
              <a:t>Praise good legible efforts and like us say if it’s not their best. </a:t>
            </a:r>
          </a:p>
        </p:txBody>
      </p:sp>
      <p:sp>
        <p:nvSpPr>
          <p:cNvPr id="4" name="Thought Bubble: Cloud 3">
            <a:extLst>
              <a:ext uri="{FF2B5EF4-FFF2-40B4-BE49-F238E27FC236}">
                <a16:creationId xmlns:a16="http://schemas.microsoft.com/office/drawing/2014/main" id="{611770CB-02E0-1269-3EB0-5F57B86418A1}"/>
              </a:ext>
            </a:extLst>
          </p:cNvPr>
          <p:cNvSpPr/>
          <p:nvPr/>
        </p:nvSpPr>
        <p:spPr>
          <a:xfrm>
            <a:off x="8568267" y="282222"/>
            <a:ext cx="3282157" cy="173848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Activity – copy this joined up writing perfectly, using the </a:t>
            </a:r>
            <a:r>
              <a:rPr lang="en-GB" dirty="0" err="1"/>
              <a:t>Penpals</a:t>
            </a:r>
            <a:r>
              <a:rPr lang="en-GB" dirty="0"/>
              <a:t> styles </a:t>
            </a:r>
          </a:p>
        </p:txBody>
      </p:sp>
      <p:sp>
        <p:nvSpPr>
          <p:cNvPr id="5" name="Thought Bubble: Cloud 4">
            <a:extLst>
              <a:ext uri="{FF2B5EF4-FFF2-40B4-BE49-F238E27FC236}">
                <a16:creationId xmlns:a16="http://schemas.microsoft.com/office/drawing/2014/main" id="{3FF59082-642F-0BD4-5BAA-070C4365A9CE}"/>
              </a:ext>
            </a:extLst>
          </p:cNvPr>
          <p:cNvSpPr/>
          <p:nvPr/>
        </p:nvSpPr>
        <p:spPr>
          <a:xfrm>
            <a:off x="6886222" y="4967111"/>
            <a:ext cx="4188178" cy="1320800"/>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 create your own handwriting coloured patterns. </a:t>
            </a:r>
          </a:p>
        </p:txBody>
      </p:sp>
      <p:sp>
        <p:nvSpPr>
          <p:cNvPr id="6" name="TextBox 5">
            <a:extLst>
              <a:ext uri="{FF2B5EF4-FFF2-40B4-BE49-F238E27FC236}">
                <a16:creationId xmlns:a16="http://schemas.microsoft.com/office/drawing/2014/main" id="{DAA2178C-78C0-117B-019A-8FB230663FB4}"/>
              </a:ext>
            </a:extLst>
          </p:cNvPr>
          <p:cNvSpPr txBox="1"/>
          <p:nvPr/>
        </p:nvSpPr>
        <p:spPr>
          <a:xfrm>
            <a:off x="880533" y="5384800"/>
            <a:ext cx="4549423" cy="1200329"/>
          </a:xfrm>
          <a:prstGeom prst="rect">
            <a:avLst/>
          </a:prstGeom>
          <a:noFill/>
        </p:spPr>
        <p:txBody>
          <a:bodyPr wrap="square" rtlCol="0">
            <a:spAutoFit/>
          </a:bodyPr>
          <a:lstStyle/>
          <a:p>
            <a:r>
              <a:rPr lang="en-GB" dirty="0"/>
              <a:t>Encourage pride in their written work. </a:t>
            </a:r>
          </a:p>
          <a:p>
            <a:r>
              <a:rPr lang="en-GB" dirty="0"/>
              <a:t>Underlining/ setting out/ spacing/ right tools – the psychology of doing a good job. </a:t>
            </a:r>
          </a:p>
          <a:p>
            <a:r>
              <a:rPr lang="en-GB" dirty="0"/>
              <a:t>Set them up to succeed. </a:t>
            </a:r>
          </a:p>
        </p:txBody>
      </p:sp>
    </p:spTree>
    <p:extLst>
      <p:ext uri="{BB962C8B-B14F-4D97-AF65-F5344CB8AC3E}">
        <p14:creationId xmlns:p14="http://schemas.microsoft.com/office/powerpoint/2010/main" val="58391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68B450-10A8-4773-91FF-CA0D0DFF1085}"/>
              </a:ext>
            </a:extLst>
          </p:cNvPr>
          <p:cNvSpPr txBox="1">
            <a:spLocks/>
          </p:cNvSpPr>
          <p:nvPr/>
        </p:nvSpPr>
        <p:spPr>
          <a:xfrm>
            <a:off x="-1119834" y="210923"/>
            <a:ext cx="10997612" cy="899639"/>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6000" b="0" kern="1200" cap="all" spc="150" baseline="0">
                <a:solidFill>
                  <a:schemeClr val="bg1"/>
                </a:solidFill>
                <a:latin typeface="+mj-lt"/>
                <a:ea typeface="+mj-ea"/>
                <a:cs typeface="+mj-cs"/>
              </a:defRPr>
            </a:lvl1pPr>
          </a:lstStyle>
          <a:p>
            <a:r>
              <a:rPr lang="en-US" sz="8000" dirty="0">
                <a:solidFill>
                  <a:schemeClr val="accent1"/>
                </a:solidFill>
                <a:latin typeface="Franklin Gothic Medium" panose="020B0603020102020204" pitchFamily="34" charset="0"/>
                <a:cs typeface="Segoe UI" panose="020B0502040204020203" pitchFamily="34" charset="0"/>
              </a:rPr>
              <a:t>Task 1 CHILDREN</a:t>
            </a:r>
          </a:p>
        </p:txBody>
      </p:sp>
      <p:sp>
        <p:nvSpPr>
          <p:cNvPr id="2" name="Title 1">
            <a:extLst>
              <a:ext uri="{FF2B5EF4-FFF2-40B4-BE49-F238E27FC236}">
                <a16:creationId xmlns:a16="http://schemas.microsoft.com/office/drawing/2014/main" id="{76AB744E-E582-436C-B0CB-6C5B6DCD9B4A}"/>
              </a:ext>
            </a:extLst>
          </p:cNvPr>
          <p:cNvSpPr>
            <a:spLocks noGrp="1"/>
          </p:cNvSpPr>
          <p:nvPr>
            <p:ph type="title"/>
          </p:nvPr>
        </p:nvSpPr>
        <p:spPr>
          <a:xfrm>
            <a:off x="169332" y="1161736"/>
            <a:ext cx="11187289" cy="899639"/>
          </a:xfrm>
        </p:spPr>
        <p:txBody>
          <a:bodyPr>
            <a:noAutofit/>
          </a:bodyPr>
          <a:lstStyle/>
          <a:p>
            <a:r>
              <a:rPr lang="en-US" sz="4800" dirty="0">
                <a:solidFill>
                  <a:srgbClr val="FF0000"/>
                </a:solidFill>
                <a:latin typeface="Franklin Gothic Medium" panose="020B0603020102020204" pitchFamily="34" charset="0"/>
                <a:cs typeface="Segoe UI" panose="020B0502040204020203" pitchFamily="34" charset="0"/>
              </a:rPr>
              <a:t>SILLY SENTENCES ACTIVITY</a:t>
            </a:r>
          </a:p>
        </p:txBody>
      </p:sp>
      <p:pic>
        <p:nvPicPr>
          <p:cNvPr id="6" name="Picture 5">
            <a:extLst>
              <a:ext uri="{FF2B5EF4-FFF2-40B4-BE49-F238E27FC236}">
                <a16:creationId xmlns:a16="http://schemas.microsoft.com/office/drawing/2014/main" id="{CD18563B-B0CB-0CD1-DA9F-617E2BB7CC56}"/>
              </a:ext>
            </a:extLst>
          </p:cNvPr>
          <p:cNvPicPr>
            <a:picLocks noChangeAspect="1"/>
          </p:cNvPicPr>
          <p:nvPr/>
        </p:nvPicPr>
        <p:blipFill>
          <a:blip r:embed="rId2"/>
          <a:stretch>
            <a:fillRect/>
          </a:stretch>
        </p:blipFill>
        <p:spPr>
          <a:xfrm>
            <a:off x="3790750" y="1847165"/>
            <a:ext cx="4610500" cy="830652"/>
          </a:xfrm>
          <a:prstGeom prst="rect">
            <a:avLst/>
          </a:prstGeom>
        </p:spPr>
      </p:pic>
      <p:pic>
        <p:nvPicPr>
          <p:cNvPr id="8" name="Picture 7">
            <a:extLst>
              <a:ext uri="{FF2B5EF4-FFF2-40B4-BE49-F238E27FC236}">
                <a16:creationId xmlns:a16="http://schemas.microsoft.com/office/drawing/2014/main" id="{6FB19EF4-79F8-0AED-E7D9-C8CED52628F7}"/>
              </a:ext>
            </a:extLst>
          </p:cNvPr>
          <p:cNvPicPr>
            <a:picLocks noChangeAspect="1"/>
          </p:cNvPicPr>
          <p:nvPr/>
        </p:nvPicPr>
        <p:blipFill>
          <a:blip r:embed="rId3"/>
          <a:stretch>
            <a:fillRect/>
          </a:stretch>
        </p:blipFill>
        <p:spPr>
          <a:xfrm>
            <a:off x="1308353" y="2849695"/>
            <a:ext cx="9575294" cy="2149026"/>
          </a:xfrm>
          <a:prstGeom prst="rect">
            <a:avLst/>
          </a:prstGeom>
        </p:spPr>
      </p:pic>
      <p:pic>
        <p:nvPicPr>
          <p:cNvPr id="10" name="Picture 9">
            <a:extLst>
              <a:ext uri="{FF2B5EF4-FFF2-40B4-BE49-F238E27FC236}">
                <a16:creationId xmlns:a16="http://schemas.microsoft.com/office/drawing/2014/main" id="{0B2D67A2-E484-D903-8796-1B46085FBBDC}"/>
              </a:ext>
            </a:extLst>
          </p:cNvPr>
          <p:cNvPicPr>
            <a:picLocks noChangeAspect="1"/>
          </p:cNvPicPr>
          <p:nvPr/>
        </p:nvPicPr>
        <p:blipFill>
          <a:blip r:embed="rId4"/>
          <a:stretch>
            <a:fillRect/>
          </a:stretch>
        </p:blipFill>
        <p:spPr>
          <a:xfrm>
            <a:off x="395113" y="5013919"/>
            <a:ext cx="7766755" cy="1031914"/>
          </a:xfrm>
          <a:prstGeom prst="rect">
            <a:avLst/>
          </a:prstGeom>
        </p:spPr>
      </p:pic>
      <p:sp>
        <p:nvSpPr>
          <p:cNvPr id="11" name="Thought Bubble: Cloud 10">
            <a:extLst>
              <a:ext uri="{FF2B5EF4-FFF2-40B4-BE49-F238E27FC236}">
                <a16:creationId xmlns:a16="http://schemas.microsoft.com/office/drawing/2014/main" id="{692114BF-1136-9B58-44BB-39AE065EBE55}"/>
              </a:ext>
            </a:extLst>
          </p:cNvPr>
          <p:cNvSpPr/>
          <p:nvPr/>
        </p:nvSpPr>
        <p:spPr>
          <a:xfrm>
            <a:off x="7337778" y="5685679"/>
            <a:ext cx="2540000" cy="1117600"/>
          </a:xfrm>
          <a:prstGeom prst="cloudCallout">
            <a:avLst>
              <a:gd name="adj1" fmla="val -42611"/>
              <a:gd name="adj2" fmla="val 10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Aim for a minimum of ten sentences.</a:t>
            </a:r>
          </a:p>
        </p:txBody>
      </p:sp>
      <p:sp>
        <p:nvSpPr>
          <p:cNvPr id="12" name="Thought Bubble: Cloud 11">
            <a:extLst>
              <a:ext uri="{FF2B5EF4-FFF2-40B4-BE49-F238E27FC236}">
                <a16:creationId xmlns:a16="http://schemas.microsoft.com/office/drawing/2014/main" id="{818AA2DD-74CC-063D-41EA-BB58C18C2A3A}"/>
              </a:ext>
            </a:extLst>
          </p:cNvPr>
          <p:cNvSpPr/>
          <p:nvPr/>
        </p:nvSpPr>
        <p:spPr>
          <a:xfrm>
            <a:off x="8940800" y="4550312"/>
            <a:ext cx="2957689" cy="1443325"/>
          </a:xfrm>
          <a:prstGeom prst="cloudCallout">
            <a:avLst>
              <a:gd name="adj1" fmla="val -34573"/>
              <a:gd name="adj2" fmla="val 1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REMEMBER YOUR PUNCTUATION!</a:t>
            </a:r>
          </a:p>
        </p:txBody>
      </p:sp>
      <p:pic>
        <p:nvPicPr>
          <p:cNvPr id="14" name="Picture 13">
            <a:extLst>
              <a:ext uri="{FF2B5EF4-FFF2-40B4-BE49-F238E27FC236}">
                <a16:creationId xmlns:a16="http://schemas.microsoft.com/office/drawing/2014/main" id="{2A0295E3-A712-BCC9-D8A5-15DAC117B7B9}"/>
              </a:ext>
            </a:extLst>
          </p:cNvPr>
          <p:cNvPicPr>
            <a:picLocks noChangeAspect="1"/>
          </p:cNvPicPr>
          <p:nvPr/>
        </p:nvPicPr>
        <p:blipFill>
          <a:blip r:embed="rId5"/>
          <a:stretch>
            <a:fillRect/>
          </a:stretch>
        </p:blipFill>
        <p:spPr>
          <a:xfrm>
            <a:off x="485422" y="5787042"/>
            <a:ext cx="6186311" cy="860036"/>
          </a:xfrm>
          <a:prstGeom prst="rect">
            <a:avLst/>
          </a:prstGeom>
        </p:spPr>
      </p:pic>
      <p:sp>
        <p:nvSpPr>
          <p:cNvPr id="15" name="Thought Bubble: Cloud 14">
            <a:extLst>
              <a:ext uri="{FF2B5EF4-FFF2-40B4-BE49-F238E27FC236}">
                <a16:creationId xmlns:a16="http://schemas.microsoft.com/office/drawing/2014/main" id="{5D1BD9CA-536D-D17A-10D6-35D0AC071538}"/>
              </a:ext>
            </a:extLst>
          </p:cNvPr>
          <p:cNvSpPr/>
          <p:nvPr/>
        </p:nvSpPr>
        <p:spPr>
          <a:xfrm>
            <a:off x="9877779" y="361244"/>
            <a:ext cx="2020710" cy="1700131"/>
          </a:xfrm>
          <a:prstGeom prst="cloudCallout">
            <a:avLst>
              <a:gd name="adj1" fmla="val -38151"/>
              <a:gd name="adj2" fmla="val 21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How silly can you be? </a:t>
            </a:r>
          </a:p>
        </p:txBody>
      </p:sp>
    </p:spTree>
    <p:extLst>
      <p:ext uri="{BB962C8B-B14F-4D97-AF65-F5344CB8AC3E}">
        <p14:creationId xmlns:p14="http://schemas.microsoft.com/office/powerpoint/2010/main" val="82740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ABC3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E53AF-D5F6-47F5-A28A-5EF3CB30E907}"/>
              </a:ext>
            </a:extLst>
          </p:cNvPr>
          <p:cNvSpPr txBox="1">
            <a:spLocks/>
          </p:cNvSpPr>
          <p:nvPr/>
        </p:nvSpPr>
        <p:spPr>
          <a:xfrm>
            <a:off x="-1240484" y="86040"/>
            <a:ext cx="5490224" cy="899639"/>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6000" b="0" kern="1200" cap="all" spc="150" baseline="0">
                <a:solidFill>
                  <a:schemeClr val="bg1"/>
                </a:solidFill>
                <a:latin typeface="+mj-lt"/>
                <a:ea typeface="+mj-ea"/>
                <a:cs typeface="+mj-cs"/>
              </a:defRPr>
            </a:lvl1pPr>
          </a:lstStyle>
          <a:p>
            <a:r>
              <a:rPr lang="en-US" dirty="0">
                <a:solidFill>
                  <a:schemeClr val="accent1"/>
                </a:solidFill>
                <a:latin typeface="Segoe UI" panose="020B0502040204020203" pitchFamily="34" charset="0"/>
                <a:cs typeface="Segoe UI" panose="020B0502040204020203" pitchFamily="34" charset="0"/>
              </a:rPr>
              <a:t>Aims: </a:t>
            </a:r>
          </a:p>
        </p:txBody>
      </p:sp>
      <p:sp>
        <p:nvSpPr>
          <p:cNvPr id="3" name="Rectangle 2">
            <a:extLst>
              <a:ext uri="{FF2B5EF4-FFF2-40B4-BE49-F238E27FC236}">
                <a16:creationId xmlns:a16="http://schemas.microsoft.com/office/drawing/2014/main" id="{D0B8D371-142E-421B-B270-1EFEC910E039}"/>
              </a:ext>
            </a:extLst>
          </p:cNvPr>
          <p:cNvSpPr/>
          <p:nvPr/>
        </p:nvSpPr>
        <p:spPr>
          <a:xfrm>
            <a:off x="135293" y="1078102"/>
            <a:ext cx="11413240" cy="6863417"/>
          </a:xfrm>
          <a:prstGeom prst="rect">
            <a:avLst/>
          </a:prstGeom>
          <a:noFill/>
        </p:spPr>
        <p:txBody>
          <a:bodyPr wrap="square" lIns="91440" tIns="45720" rIns="91440" bIns="45720">
            <a:spAutoFit/>
          </a:bodyPr>
          <a:lstStyle/>
          <a:p>
            <a:pPr marL="571500" indent="-571500" algn="ctr">
              <a:buFont typeface="Arial" panose="020B0604020202020204" pitchFamily="34" charset="0"/>
              <a:buChar char="•"/>
            </a:pPr>
            <a:r>
              <a:rPr lang="en-US" sz="4000" dirty="0">
                <a:ln w="0"/>
                <a:latin typeface="Franklin Gothic Medium" panose="020B0603020102020204" pitchFamily="34" charset="0"/>
                <a:cs typeface="Segoe UI" panose="020B0502040204020203" pitchFamily="34" charset="0"/>
              </a:rPr>
              <a:t>Foster writing for pleasure</a:t>
            </a:r>
          </a:p>
          <a:p>
            <a:pPr marL="571500" indent="-571500" algn="ctr">
              <a:buFont typeface="Arial" panose="020B0604020202020204" pitchFamily="34" charset="0"/>
              <a:buChar char="•"/>
            </a:pPr>
            <a:r>
              <a:rPr lang="en-US" sz="4000" dirty="0">
                <a:ln w="0"/>
                <a:latin typeface="Franklin Gothic Medium" panose="020B0603020102020204" pitchFamily="34" charset="0"/>
                <a:cs typeface="Segoe UI" panose="020B0502040204020203" pitchFamily="34" charset="0"/>
              </a:rPr>
              <a:t>Give ideas and purpose for writing at home</a:t>
            </a:r>
          </a:p>
          <a:p>
            <a:pPr marL="571500" indent="-571500" algn="ctr">
              <a:buFont typeface="Arial" panose="020B0604020202020204" pitchFamily="34" charset="0"/>
              <a:buChar char="•"/>
            </a:pPr>
            <a:r>
              <a:rPr lang="en-US" sz="4000" dirty="0">
                <a:ln w="0"/>
                <a:latin typeface="Franklin Gothic Medium" panose="020B0603020102020204" pitchFamily="34" charset="0"/>
                <a:cs typeface="Segoe UI" panose="020B0502040204020203" pitchFamily="34" charset="0"/>
              </a:rPr>
              <a:t>Give suggestions on how you can improve the standard of writing at home (including speaking and listening)</a:t>
            </a:r>
          </a:p>
          <a:p>
            <a:pPr marL="571500" indent="-571500" algn="ctr">
              <a:buFont typeface="Arial" panose="020B0604020202020204" pitchFamily="34" charset="0"/>
              <a:buChar char="•"/>
            </a:pPr>
            <a:r>
              <a:rPr lang="en-US" sz="4000" dirty="0">
                <a:ln w="0"/>
                <a:latin typeface="Franklin Gothic Medium" panose="020B0603020102020204" pitchFamily="34" charset="0"/>
                <a:cs typeface="Segoe UI" panose="020B0502040204020203" pitchFamily="34" charset="0"/>
              </a:rPr>
              <a:t>Guide you on tackling spelling</a:t>
            </a:r>
          </a:p>
          <a:p>
            <a:pPr marL="571500" indent="-571500" algn="ctr">
              <a:buFont typeface="Arial" panose="020B0604020202020204" pitchFamily="34" charset="0"/>
              <a:buChar char="•"/>
            </a:pPr>
            <a:r>
              <a:rPr lang="en-US" sz="4000" dirty="0">
                <a:ln w="0"/>
                <a:latin typeface="Franklin Gothic Medium" panose="020B0603020102020204" pitchFamily="34" charset="0"/>
                <a:cs typeface="Segoe UI" panose="020B0502040204020203" pitchFamily="34" charset="0"/>
              </a:rPr>
              <a:t>Explain the role of grammar and punctuation and how to address it</a:t>
            </a:r>
          </a:p>
          <a:p>
            <a:pPr marL="571500" indent="-571500" algn="ctr">
              <a:buFont typeface="Arial" panose="020B0604020202020204" pitchFamily="34" charset="0"/>
              <a:buChar char="•"/>
            </a:pPr>
            <a:r>
              <a:rPr lang="en-US" sz="4000" dirty="0">
                <a:ln w="0"/>
                <a:latin typeface="Franklin Gothic Medium" panose="020B0603020102020204" pitchFamily="34" charset="0"/>
                <a:cs typeface="Segoe UI" panose="020B0502040204020203" pitchFamily="34" charset="0"/>
              </a:rPr>
              <a:t>Discuss handwriting and presentation.  </a:t>
            </a:r>
          </a:p>
          <a:p>
            <a:pPr marL="571500" indent="-571500" algn="ctr">
              <a:buFont typeface="Arial" panose="020B0604020202020204" pitchFamily="34" charset="0"/>
              <a:buChar char="•"/>
            </a:pPr>
            <a:endParaRPr lang="en-US" sz="4000" dirty="0">
              <a:ln w="0"/>
              <a:solidFill>
                <a:schemeClr val="accent1"/>
              </a:solidFill>
              <a:latin typeface="Franklin Gothic Medium" panose="020B0603020102020204" pitchFamily="34" charset="0"/>
              <a:cs typeface="Segoe UI" panose="020B0502040204020203" pitchFamily="34" charset="0"/>
            </a:endParaRPr>
          </a:p>
          <a:p>
            <a:pPr algn="ctr"/>
            <a:endParaRPr lang="en-US" sz="4000" b="0" cap="none" spc="0" dirty="0">
              <a:ln w="0"/>
              <a:solidFill>
                <a:schemeClr val="accent1"/>
              </a:solidFill>
              <a:latin typeface="Franklin Gothic Medium" panose="020B0603020102020204" pitchFamily="34" charset="0"/>
              <a:cs typeface="Segoe UI" panose="020B0502040204020203" pitchFamily="34" charset="0"/>
            </a:endParaRPr>
          </a:p>
        </p:txBody>
      </p:sp>
      <p:sp>
        <p:nvSpPr>
          <p:cNvPr id="2" name="Title 1" hidden="1">
            <a:extLst>
              <a:ext uri="{FF2B5EF4-FFF2-40B4-BE49-F238E27FC236}">
                <a16:creationId xmlns:a16="http://schemas.microsoft.com/office/drawing/2014/main" id="{AD9FAC9F-7FB8-4F61-A789-4491865AA0B1}"/>
              </a:ext>
            </a:extLst>
          </p:cNvPr>
          <p:cNvSpPr>
            <a:spLocks noGrp="1"/>
          </p:cNvSpPr>
          <p:nvPr>
            <p:ph type="title"/>
          </p:nvPr>
        </p:nvSpPr>
        <p:spPr/>
        <p:txBody>
          <a:bodyPr/>
          <a:lstStyle/>
          <a:p>
            <a:r>
              <a:rPr lang="en-US" dirty="0"/>
              <a:t>Slide 3</a:t>
            </a:r>
          </a:p>
        </p:txBody>
      </p:sp>
    </p:spTree>
    <p:extLst>
      <p:ext uri="{BB962C8B-B14F-4D97-AF65-F5344CB8AC3E}">
        <p14:creationId xmlns:p14="http://schemas.microsoft.com/office/powerpoint/2010/main" val="86784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F11F-E912-5CF2-57A7-F2476AEF9DA1}"/>
              </a:ext>
            </a:extLst>
          </p:cNvPr>
          <p:cNvSpPr>
            <a:spLocks noGrp="1"/>
          </p:cNvSpPr>
          <p:nvPr>
            <p:ph type="title"/>
          </p:nvPr>
        </p:nvSpPr>
        <p:spPr>
          <a:xfrm>
            <a:off x="1202919" y="284176"/>
            <a:ext cx="9784080" cy="1104357"/>
          </a:xfrm>
        </p:spPr>
        <p:txBody>
          <a:bodyPr/>
          <a:lstStyle/>
          <a:p>
            <a:r>
              <a:rPr lang="en-GB" dirty="0">
                <a:solidFill>
                  <a:schemeClr val="tx1"/>
                </a:solidFill>
              </a:rPr>
              <a:t>The writing journey …</a:t>
            </a:r>
          </a:p>
        </p:txBody>
      </p:sp>
      <p:sp>
        <p:nvSpPr>
          <p:cNvPr id="3" name="TextBox 2">
            <a:extLst>
              <a:ext uri="{FF2B5EF4-FFF2-40B4-BE49-F238E27FC236}">
                <a16:creationId xmlns:a16="http://schemas.microsoft.com/office/drawing/2014/main" id="{E42878FD-602E-96D7-C0AF-F088C13CAA7F}"/>
              </a:ext>
            </a:extLst>
          </p:cNvPr>
          <p:cNvSpPr txBox="1"/>
          <p:nvPr/>
        </p:nvSpPr>
        <p:spPr>
          <a:xfrm>
            <a:off x="299155" y="1117567"/>
            <a:ext cx="11373555" cy="2031325"/>
          </a:xfrm>
          <a:prstGeom prst="rect">
            <a:avLst/>
          </a:prstGeom>
          <a:noFill/>
        </p:spPr>
        <p:txBody>
          <a:bodyPr wrap="square" rtlCol="0">
            <a:spAutoFit/>
          </a:bodyPr>
          <a:lstStyle/>
          <a:p>
            <a:r>
              <a:rPr lang="en-GB" dirty="0"/>
              <a:t>Writing is a unique form of communication. Unlike speaking most of our writing is not meant for reading at the time of writing. We learn as we develop that the audience is likely to read it later, sometimes when the person is not present. When we speak we receive immediate responses and feedback. This changes it and often it is more formal than speech. There is often more editing and drafting than we would ever try to do with our speech. </a:t>
            </a:r>
          </a:p>
          <a:p>
            <a:endParaRPr lang="en-GB" dirty="0"/>
          </a:p>
          <a:p>
            <a:r>
              <a:rPr lang="en-GB" dirty="0"/>
              <a:t>Just like with reading where there are two parts to it  - decoding and comprehension. There are two parts to writing – COMPOSITIONAL and TECHNICAL -  that is and the Content and Style and the Grammar and Punctuation. </a:t>
            </a:r>
          </a:p>
        </p:txBody>
      </p:sp>
      <p:sp>
        <p:nvSpPr>
          <p:cNvPr id="4" name="Rectangle 3">
            <a:extLst>
              <a:ext uri="{FF2B5EF4-FFF2-40B4-BE49-F238E27FC236}">
                <a16:creationId xmlns:a16="http://schemas.microsoft.com/office/drawing/2014/main" id="{6F4EC2CB-F090-6E9D-8877-08B416315E67}"/>
              </a:ext>
            </a:extLst>
          </p:cNvPr>
          <p:cNvSpPr/>
          <p:nvPr/>
        </p:nvSpPr>
        <p:spPr>
          <a:xfrm>
            <a:off x="0" y="3679912"/>
            <a:ext cx="12033956" cy="301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5" name="Oval 4">
            <a:extLst>
              <a:ext uri="{FF2B5EF4-FFF2-40B4-BE49-F238E27FC236}">
                <a16:creationId xmlns:a16="http://schemas.microsoft.com/office/drawing/2014/main" id="{89D3D3D8-97EC-0EB6-2738-C6325A8AA1BA}"/>
              </a:ext>
            </a:extLst>
          </p:cNvPr>
          <p:cNvSpPr/>
          <p:nvPr/>
        </p:nvSpPr>
        <p:spPr>
          <a:xfrm>
            <a:off x="-4993" y="4876616"/>
            <a:ext cx="2009422" cy="82408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Write like I speak/talk</a:t>
            </a:r>
          </a:p>
        </p:txBody>
      </p:sp>
      <p:sp>
        <p:nvSpPr>
          <p:cNvPr id="6" name="Oval 5">
            <a:extLst>
              <a:ext uri="{FF2B5EF4-FFF2-40B4-BE49-F238E27FC236}">
                <a16:creationId xmlns:a16="http://schemas.microsoft.com/office/drawing/2014/main" id="{4B341736-F050-5A02-DD64-B7BE4488070C}"/>
              </a:ext>
            </a:extLst>
          </p:cNvPr>
          <p:cNvSpPr/>
          <p:nvPr/>
        </p:nvSpPr>
        <p:spPr>
          <a:xfrm>
            <a:off x="2686756" y="3877739"/>
            <a:ext cx="2404534" cy="82408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spell like it sounds</a:t>
            </a:r>
          </a:p>
        </p:txBody>
      </p:sp>
      <p:sp>
        <p:nvSpPr>
          <p:cNvPr id="7" name="Oval 6">
            <a:extLst>
              <a:ext uri="{FF2B5EF4-FFF2-40B4-BE49-F238E27FC236}">
                <a16:creationId xmlns:a16="http://schemas.microsoft.com/office/drawing/2014/main" id="{5296F6F4-831D-A6D9-38A6-6530111494E6}"/>
              </a:ext>
            </a:extLst>
          </p:cNvPr>
          <p:cNvSpPr/>
          <p:nvPr/>
        </p:nvSpPr>
        <p:spPr>
          <a:xfrm>
            <a:off x="2178757" y="4777704"/>
            <a:ext cx="3059288" cy="82408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Write about ME and what I like and know</a:t>
            </a:r>
          </a:p>
        </p:txBody>
      </p:sp>
      <p:sp>
        <p:nvSpPr>
          <p:cNvPr id="8" name="Oval 7">
            <a:extLst>
              <a:ext uri="{FF2B5EF4-FFF2-40B4-BE49-F238E27FC236}">
                <a16:creationId xmlns:a16="http://schemas.microsoft.com/office/drawing/2014/main" id="{5B2E3B7F-7384-A0AA-29AE-08B140D41D44}"/>
              </a:ext>
            </a:extLst>
          </p:cNvPr>
          <p:cNvSpPr/>
          <p:nvPr/>
        </p:nvSpPr>
        <p:spPr>
          <a:xfrm>
            <a:off x="122008" y="3882105"/>
            <a:ext cx="2161821" cy="81972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imitation/ copying ideas</a:t>
            </a:r>
          </a:p>
        </p:txBody>
      </p:sp>
      <p:sp>
        <p:nvSpPr>
          <p:cNvPr id="9" name="Oval 8">
            <a:extLst>
              <a:ext uri="{FF2B5EF4-FFF2-40B4-BE49-F238E27FC236}">
                <a16:creationId xmlns:a16="http://schemas.microsoft.com/office/drawing/2014/main" id="{2CBCC4C5-EFA8-68B2-BF07-7A5CDE6DB221}"/>
              </a:ext>
            </a:extLst>
          </p:cNvPr>
          <p:cNvSpPr/>
          <p:nvPr/>
        </p:nvSpPr>
        <p:spPr>
          <a:xfrm>
            <a:off x="4721581" y="3845572"/>
            <a:ext cx="2799643" cy="153545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Ideas/ structures  that I meet in my reading begin to influence my writing </a:t>
            </a:r>
          </a:p>
        </p:txBody>
      </p:sp>
      <p:sp>
        <p:nvSpPr>
          <p:cNvPr id="10" name="Oval 9">
            <a:extLst>
              <a:ext uri="{FF2B5EF4-FFF2-40B4-BE49-F238E27FC236}">
                <a16:creationId xmlns:a16="http://schemas.microsoft.com/office/drawing/2014/main" id="{BCC6AFE9-6705-7797-B471-054A211D5808}"/>
              </a:ext>
            </a:extLst>
          </p:cNvPr>
          <p:cNvSpPr/>
          <p:nvPr/>
        </p:nvSpPr>
        <p:spPr>
          <a:xfrm>
            <a:off x="643467" y="5834468"/>
            <a:ext cx="5565422" cy="83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don’t pay much attention to the technicalities it’s all about content. I am unable to edit/ draft effectively. </a:t>
            </a:r>
          </a:p>
        </p:txBody>
      </p:sp>
      <p:sp>
        <p:nvSpPr>
          <p:cNvPr id="11" name="Oval 10">
            <a:extLst>
              <a:ext uri="{FF2B5EF4-FFF2-40B4-BE49-F238E27FC236}">
                <a16:creationId xmlns:a16="http://schemas.microsoft.com/office/drawing/2014/main" id="{5FC946E7-6496-C189-432D-2B278147F1EF}"/>
              </a:ext>
            </a:extLst>
          </p:cNvPr>
          <p:cNvSpPr/>
          <p:nvPr/>
        </p:nvSpPr>
        <p:spPr>
          <a:xfrm>
            <a:off x="5328358" y="5269050"/>
            <a:ext cx="3059288" cy="12465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start to think about the reader and the impact my writing has</a:t>
            </a:r>
          </a:p>
        </p:txBody>
      </p:sp>
      <p:sp>
        <p:nvSpPr>
          <p:cNvPr id="12" name="Oval 11">
            <a:extLst>
              <a:ext uri="{FF2B5EF4-FFF2-40B4-BE49-F238E27FC236}">
                <a16:creationId xmlns:a16="http://schemas.microsoft.com/office/drawing/2014/main" id="{CA3A2066-398A-BC50-8CF1-7041FC58E626}"/>
              </a:ext>
            </a:extLst>
          </p:cNvPr>
          <p:cNvSpPr/>
          <p:nvPr/>
        </p:nvSpPr>
        <p:spPr>
          <a:xfrm>
            <a:off x="7126115" y="3457471"/>
            <a:ext cx="3770489" cy="150711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becoming selective about my choices and I’m deliberately making choices for effect. </a:t>
            </a:r>
          </a:p>
        </p:txBody>
      </p:sp>
      <p:sp>
        <p:nvSpPr>
          <p:cNvPr id="13" name="Oval 12">
            <a:extLst>
              <a:ext uri="{FF2B5EF4-FFF2-40B4-BE49-F238E27FC236}">
                <a16:creationId xmlns:a16="http://schemas.microsoft.com/office/drawing/2014/main" id="{EDCFCECB-D6D2-809E-4365-7039D9AF1EC8}"/>
              </a:ext>
            </a:extLst>
          </p:cNvPr>
          <p:cNvSpPr/>
          <p:nvPr/>
        </p:nvSpPr>
        <p:spPr>
          <a:xfrm>
            <a:off x="7879650" y="4770797"/>
            <a:ext cx="3059288" cy="208720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am automatically thinking about grammatical aspects and how punctuation affects the composition. </a:t>
            </a:r>
          </a:p>
        </p:txBody>
      </p:sp>
      <p:sp>
        <p:nvSpPr>
          <p:cNvPr id="14" name="Oval 13">
            <a:extLst>
              <a:ext uri="{FF2B5EF4-FFF2-40B4-BE49-F238E27FC236}">
                <a16:creationId xmlns:a16="http://schemas.microsoft.com/office/drawing/2014/main" id="{592B1776-ACD3-FC17-330A-1FCAEF4C7915}"/>
              </a:ext>
            </a:extLst>
          </p:cNvPr>
          <p:cNvSpPr/>
          <p:nvPr/>
        </p:nvSpPr>
        <p:spPr>
          <a:xfrm>
            <a:off x="10319460" y="4164576"/>
            <a:ext cx="1806222" cy="17277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can edit/ and rewrite effectively. I want 100% accuracy.</a:t>
            </a:r>
          </a:p>
        </p:txBody>
      </p:sp>
    </p:spTree>
    <p:extLst>
      <p:ext uri="{BB962C8B-B14F-4D97-AF65-F5344CB8AC3E}">
        <p14:creationId xmlns:p14="http://schemas.microsoft.com/office/powerpoint/2010/main" val="67482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61AA-49C3-4BEB-3A1C-67AEA414E036}"/>
              </a:ext>
            </a:extLst>
          </p:cNvPr>
          <p:cNvSpPr>
            <a:spLocks noGrp="1"/>
          </p:cNvSpPr>
          <p:nvPr>
            <p:ph type="title"/>
          </p:nvPr>
        </p:nvSpPr>
        <p:spPr>
          <a:xfrm>
            <a:off x="327378" y="1074398"/>
            <a:ext cx="11187288" cy="1239824"/>
          </a:xfrm>
        </p:spPr>
        <p:txBody>
          <a:bodyPr>
            <a:normAutofit fontScale="90000"/>
          </a:bodyPr>
          <a:lstStyle/>
          <a:p>
            <a:r>
              <a:rPr lang="en-GB" dirty="0">
                <a:solidFill>
                  <a:schemeClr val="accent4">
                    <a:lumMod val="20000"/>
                    <a:lumOff val="80000"/>
                  </a:schemeClr>
                </a:solidFill>
              </a:rPr>
              <a:t>Fostering - Writing for Pleasure? </a:t>
            </a:r>
            <a:br>
              <a:rPr lang="en-GB" dirty="0">
                <a:solidFill>
                  <a:schemeClr val="accent4">
                    <a:lumMod val="20000"/>
                    <a:lumOff val="80000"/>
                  </a:schemeClr>
                </a:solidFill>
              </a:rPr>
            </a:br>
            <a:br>
              <a:rPr lang="en-GB" dirty="0">
                <a:solidFill>
                  <a:schemeClr val="accent4">
                    <a:lumMod val="20000"/>
                    <a:lumOff val="80000"/>
                  </a:schemeClr>
                </a:solidFill>
              </a:rPr>
            </a:br>
            <a:r>
              <a:rPr lang="en-GB" sz="3100" dirty="0">
                <a:solidFill>
                  <a:schemeClr val="accent1">
                    <a:lumMod val="60000"/>
                    <a:lumOff val="40000"/>
                  </a:schemeClr>
                </a:solidFill>
              </a:rPr>
              <a:t>Before you can get good writers you need to get writing</a:t>
            </a:r>
            <a:r>
              <a:rPr lang="en-GB" dirty="0">
                <a:solidFill>
                  <a:schemeClr val="accent4">
                    <a:lumMod val="20000"/>
                    <a:lumOff val="80000"/>
                  </a:schemeClr>
                </a:solidFill>
              </a:rPr>
              <a:t>. </a:t>
            </a:r>
            <a:br>
              <a:rPr lang="en-GB" dirty="0">
                <a:solidFill>
                  <a:schemeClr val="tx1"/>
                </a:solidFill>
              </a:rPr>
            </a:br>
            <a:br>
              <a:rPr lang="en-GB" dirty="0">
                <a:solidFill>
                  <a:schemeClr val="tx1"/>
                </a:solidFill>
              </a:rPr>
            </a:br>
            <a:r>
              <a:rPr lang="en-GB" sz="2200" dirty="0">
                <a:solidFill>
                  <a:schemeClr val="tx1"/>
                </a:solidFill>
              </a:rPr>
              <a:t>My child doesn’t particularly like writing. They struggle with ideas for writing. </a:t>
            </a:r>
            <a:br>
              <a:rPr lang="en-GB" dirty="0">
                <a:solidFill>
                  <a:schemeClr val="tx1"/>
                </a:solidFill>
              </a:rPr>
            </a:br>
            <a:r>
              <a:rPr lang="en-GB" dirty="0">
                <a:solidFill>
                  <a:schemeClr val="tx1"/>
                </a:solidFill>
              </a:rPr>
              <a:t>   </a:t>
            </a:r>
          </a:p>
        </p:txBody>
      </p:sp>
      <p:sp>
        <p:nvSpPr>
          <p:cNvPr id="4" name="TextBox 3">
            <a:extLst>
              <a:ext uri="{FF2B5EF4-FFF2-40B4-BE49-F238E27FC236}">
                <a16:creationId xmlns:a16="http://schemas.microsoft.com/office/drawing/2014/main" id="{FB28F21E-0866-46B2-70A7-5D70492C6508}"/>
              </a:ext>
            </a:extLst>
          </p:cNvPr>
          <p:cNvSpPr txBox="1"/>
          <p:nvPr/>
        </p:nvSpPr>
        <p:spPr>
          <a:xfrm>
            <a:off x="541867" y="2089624"/>
            <a:ext cx="10972799" cy="4124206"/>
          </a:xfrm>
          <a:prstGeom prst="rect">
            <a:avLst/>
          </a:prstGeom>
          <a:noFill/>
        </p:spPr>
        <p:txBody>
          <a:bodyPr wrap="square" rtlCol="0">
            <a:spAutoFit/>
          </a:bodyPr>
          <a:lstStyle/>
          <a:p>
            <a:endParaRPr lang="en-GB" dirty="0"/>
          </a:p>
          <a:p>
            <a:endParaRPr lang="en-GB" dirty="0"/>
          </a:p>
          <a:p>
            <a:r>
              <a:rPr lang="en-GB" dirty="0"/>
              <a:t>New pens, new notebooks/ journals / diaries</a:t>
            </a:r>
          </a:p>
          <a:p>
            <a:r>
              <a:rPr lang="en-GB" dirty="0"/>
              <a:t>Writing on a laptop or iPad</a:t>
            </a:r>
          </a:p>
          <a:p>
            <a:r>
              <a:rPr lang="en-GB" dirty="0"/>
              <a:t>Do they see you writing for pleasure? What kind of writing do they see you doing? </a:t>
            </a:r>
          </a:p>
          <a:p>
            <a:endParaRPr lang="en-GB" dirty="0"/>
          </a:p>
          <a:p>
            <a:r>
              <a:rPr lang="en-GB" dirty="0"/>
              <a:t>Many children need ‘real’ purposes for writing -  letters, emails, blogs, shopping lists, invitations, cards, texts, WhatsApp’s, topic / research books, fact files, biographies, new endings, film/book reviews, diaries, special events. </a:t>
            </a:r>
          </a:p>
          <a:p>
            <a:endParaRPr lang="en-GB" dirty="0"/>
          </a:p>
          <a:p>
            <a:r>
              <a:rPr lang="en-GB" sz="2800" dirty="0">
                <a:solidFill>
                  <a:srgbClr val="FFFF00"/>
                </a:solidFill>
              </a:rPr>
              <a:t>Start small </a:t>
            </a:r>
            <a:r>
              <a:rPr lang="en-GB" dirty="0"/>
              <a:t>– a sentence a day. </a:t>
            </a:r>
          </a:p>
          <a:p>
            <a:r>
              <a:rPr lang="en-GB" dirty="0"/>
              <a:t>Start with their interests – you’ll immediately tap into their expertise. They need to be able to talk confidently before they can write confidently.</a:t>
            </a:r>
          </a:p>
          <a:p>
            <a:r>
              <a:rPr lang="en-GB" dirty="0"/>
              <a:t>Avoid being too critical at the beginning. Celebrate that they are doing any writing at all. Praise! Praise! Praise!</a:t>
            </a:r>
          </a:p>
          <a:p>
            <a:r>
              <a:rPr lang="en-GB" dirty="0"/>
              <a:t>Think CONTENT first – you can always fix up any mistakes later.   </a:t>
            </a:r>
          </a:p>
        </p:txBody>
      </p:sp>
    </p:spTree>
    <p:extLst>
      <p:ext uri="{BB962C8B-B14F-4D97-AF65-F5344CB8AC3E}">
        <p14:creationId xmlns:p14="http://schemas.microsoft.com/office/powerpoint/2010/main" val="129589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alpha val="80000"/>
          </a:schemeClr>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981E862-C9BB-461B-A316-55B47F704B11}"/>
              </a:ext>
            </a:extLst>
          </p:cNvPr>
          <p:cNvSpPr>
            <a:spLocks noGrp="1"/>
          </p:cNvSpPr>
          <p:nvPr>
            <p:ph type="title"/>
          </p:nvPr>
        </p:nvSpPr>
        <p:spPr/>
        <p:txBody>
          <a:bodyPr/>
          <a:lstStyle/>
          <a:p>
            <a:r>
              <a:rPr lang="en-US" dirty="0"/>
              <a:t>Slide 4</a:t>
            </a:r>
          </a:p>
        </p:txBody>
      </p:sp>
      <p:pic>
        <p:nvPicPr>
          <p:cNvPr id="8" name="Picture 7">
            <a:extLst>
              <a:ext uri="{FF2B5EF4-FFF2-40B4-BE49-F238E27FC236}">
                <a16:creationId xmlns:a16="http://schemas.microsoft.com/office/drawing/2014/main" id="{4F5B7968-7FA3-93BE-0572-900C1A550DAA}"/>
              </a:ext>
            </a:extLst>
          </p:cNvPr>
          <p:cNvPicPr>
            <a:picLocks noChangeAspect="1"/>
          </p:cNvPicPr>
          <p:nvPr/>
        </p:nvPicPr>
        <p:blipFill>
          <a:blip r:embed="rId2"/>
          <a:stretch>
            <a:fillRect/>
          </a:stretch>
        </p:blipFill>
        <p:spPr>
          <a:xfrm>
            <a:off x="6938388" y="1799484"/>
            <a:ext cx="3457941" cy="2196045"/>
          </a:xfrm>
          <a:prstGeom prst="rect">
            <a:avLst/>
          </a:prstGeom>
        </p:spPr>
      </p:pic>
      <p:sp>
        <p:nvSpPr>
          <p:cNvPr id="9" name="Thought Bubble: Cloud 8">
            <a:extLst>
              <a:ext uri="{FF2B5EF4-FFF2-40B4-BE49-F238E27FC236}">
                <a16:creationId xmlns:a16="http://schemas.microsoft.com/office/drawing/2014/main" id="{67F199BC-3778-0C7E-9FDF-51CCC3ACBD1C}"/>
              </a:ext>
            </a:extLst>
          </p:cNvPr>
          <p:cNvSpPr/>
          <p:nvPr/>
        </p:nvSpPr>
        <p:spPr>
          <a:xfrm>
            <a:off x="4257118" y="341979"/>
            <a:ext cx="2681270" cy="1193309"/>
          </a:xfrm>
          <a:prstGeom prst="cloudCallout">
            <a:avLst>
              <a:gd name="adj1" fmla="val -41884"/>
              <a:gd name="adj2" fmla="val 16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Coach at the right level </a:t>
            </a:r>
          </a:p>
        </p:txBody>
      </p:sp>
      <p:pic>
        <p:nvPicPr>
          <p:cNvPr id="11" name="Picture 10">
            <a:extLst>
              <a:ext uri="{FF2B5EF4-FFF2-40B4-BE49-F238E27FC236}">
                <a16:creationId xmlns:a16="http://schemas.microsoft.com/office/drawing/2014/main" id="{0F48E6C0-F2EE-1515-B114-3DFE96592FA0}"/>
              </a:ext>
            </a:extLst>
          </p:cNvPr>
          <p:cNvPicPr>
            <a:picLocks noChangeAspect="1"/>
          </p:cNvPicPr>
          <p:nvPr/>
        </p:nvPicPr>
        <p:blipFill>
          <a:blip r:embed="rId3"/>
          <a:stretch>
            <a:fillRect/>
          </a:stretch>
        </p:blipFill>
        <p:spPr>
          <a:xfrm>
            <a:off x="1321537" y="1963992"/>
            <a:ext cx="2821485" cy="2111297"/>
          </a:xfrm>
          <a:prstGeom prst="rect">
            <a:avLst/>
          </a:prstGeom>
        </p:spPr>
      </p:pic>
      <p:sp>
        <p:nvSpPr>
          <p:cNvPr id="14" name="Thought Bubble: Cloud 13">
            <a:extLst>
              <a:ext uri="{FF2B5EF4-FFF2-40B4-BE49-F238E27FC236}">
                <a16:creationId xmlns:a16="http://schemas.microsoft.com/office/drawing/2014/main" id="{D5964110-5CB7-EF5B-83EB-76B3979F3FF7}"/>
              </a:ext>
            </a:extLst>
          </p:cNvPr>
          <p:cNvSpPr/>
          <p:nvPr/>
        </p:nvSpPr>
        <p:spPr>
          <a:xfrm>
            <a:off x="722490" y="4696178"/>
            <a:ext cx="9855200" cy="181984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Just like with learning to become a competent swimmer, there’s a lot to take onboard and think about. Writing is an extremely complex process. We don’t become Olympians over night and some of us will never be authors but we can all become better through the right kind of practice and encouragement.  </a:t>
            </a:r>
          </a:p>
        </p:txBody>
      </p:sp>
    </p:spTree>
    <p:extLst>
      <p:ext uri="{BB962C8B-B14F-4D97-AF65-F5344CB8AC3E}">
        <p14:creationId xmlns:p14="http://schemas.microsoft.com/office/powerpoint/2010/main" val="120535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7B28-8430-57CC-D0F2-B95A3062BAD1}"/>
              </a:ext>
            </a:extLst>
          </p:cNvPr>
          <p:cNvSpPr>
            <a:spLocks noGrp="1"/>
          </p:cNvSpPr>
          <p:nvPr>
            <p:ph type="title"/>
          </p:nvPr>
        </p:nvSpPr>
        <p:spPr>
          <a:xfrm>
            <a:off x="161431" y="53816"/>
            <a:ext cx="9784080" cy="1508760"/>
          </a:xfrm>
        </p:spPr>
        <p:txBody>
          <a:bodyPr/>
          <a:lstStyle/>
          <a:p>
            <a:r>
              <a:rPr lang="en-GB" dirty="0">
                <a:solidFill>
                  <a:schemeClr val="accent1">
                    <a:lumMod val="60000"/>
                    <a:lumOff val="40000"/>
                  </a:schemeClr>
                </a:solidFill>
              </a:rPr>
              <a:t>How do I encourage my child to improve their writing? </a:t>
            </a:r>
          </a:p>
        </p:txBody>
      </p:sp>
      <p:sp>
        <p:nvSpPr>
          <p:cNvPr id="3" name="TextBox 2">
            <a:extLst>
              <a:ext uri="{FF2B5EF4-FFF2-40B4-BE49-F238E27FC236}">
                <a16:creationId xmlns:a16="http://schemas.microsoft.com/office/drawing/2014/main" id="{2303D78E-CE57-6235-E8A6-6FD19B9A0C01}"/>
              </a:ext>
            </a:extLst>
          </p:cNvPr>
          <p:cNvSpPr txBox="1"/>
          <p:nvPr/>
        </p:nvSpPr>
        <p:spPr>
          <a:xfrm>
            <a:off x="135467" y="1317708"/>
            <a:ext cx="9952417" cy="3139321"/>
          </a:xfrm>
          <a:prstGeom prst="rect">
            <a:avLst/>
          </a:prstGeom>
          <a:noFill/>
        </p:spPr>
        <p:txBody>
          <a:bodyPr wrap="square" rtlCol="0">
            <a:spAutoFit/>
          </a:bodyPr>
          <a:lstStyle/>
          <a:p>
            <a:r>
              <a:rPr lang="en-GB" sz="3600" dirty="0"/>
              <a:t>1</a:t>
            </a:r>
            <a:r>
              <a:rPr lang="en-GB" dirty="0"/>
              <a:t>. Vocabulary / talking  -  You will make your child a better writer by spending time talking with them.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
        <p:nvSpPr>
          <p:cNvPr id="8" name="Thought Bubble: Cloud 7">
            <a:extLst>
              <a:ext uri="{FF2B5EF4-FFF2-40B4-BE49-F238E27FC236}">
                <a16:creationId xmlns:a16="http://schemas.microsoft.com/office/drawing/2014/main" id="{9134D4D7-CF64-9427-153C-6E5BFD36CF26}"/>
              </a:ext>
            </a:extLst>
          </p:cNvPr>
          <p:cNvSpPr/>
          <p:nvPr/>
        </p:nvSpPr>
        <p:spPr>
          <a:xfrm>
            <a:off x="2538881" y="1785667"/>
            <a:ext cx="4757530" cy="1695916"/>
          </a:xfrm>
          <a:prstGeom prst="cloudCallout">
            <a:avLst>
              <a:gd name="adj1" fmla="val -34596"/>
              <a:gd name="adj2" fmla="val 11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Task: Choose one of the images. </a:t>
            </a:r>
          </a:p>
        </p:txBody>
      </p:sp>
      <p:pic>
        <p:nvPicPr>
          <p:cNvPr id="10" name="Picture 9">
            <a:extLst>
              <a:ext uri="{FF2B5EF4-FFF2-40B4-BE49-F238E27FC236}">
                <a16:creationId xmlns:a16="http://schemas.microsoft.com/office/drawing/2014/main" id="{CB375057-55B6-40F6-1330-06BAB640ECFC}"/>
              </a:ext>
            </a:extLst>
          </p:cNvPr>
          <p:cNvPicPr>
            <a:picLocks noChangeAspect="1"/>
          </p:cNvPicPr>
          <p:nvPr/>
        </p:nvPicPr>
        <p:blipFill>
          <a:blip r:embed="rId2"/>
          <a:stretch>
            <a:fillRect/>
          </a:stretch>
        </p:blipFill>
        <p:spPr>
          <a:xfrm>
            <a:off x="266625" y="2378422"/>
            <a:ext cx="2391512" cy="2101155"/>
          </a:xfrm>
          <a:prstGeom prst="rect">
            <a:avLst/>
          </a:prstGeom>
        </p:spPr>
      </p:pic>
      <p:sp>
        <p:nvSpPr>
          <p:cNvPr id="11" name="Rectangle: Rounded Corners 10">
            <a:extLst>
              <a:ext uri="{FF2B5EF4-FFF2-40B4-BE49-F238E27FC236}">
                <a16:creationId xmlns:a16="http://schemas.microsoft.com/office/drawing/2014/main" id="{EE164624-29ED-F7A1-B34B-FB539015996D}"/>
              </a:ext>
            </a:extLst>
          </p:cNvPr>
          <p:cNvSpPr/>
          <p:nvPr/>
        </p:nvSpPr>
        <p:spPr>
          <a:xfrm>
            <a:off x="2892027" y="3429000"/>
            <a:ext cx="9164506" cy="3422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Describe what you can see. Use all of your senses – sight, hearing, taste, smell, touch. </a:t>
            </a:r>
          </a:p>
          <a:p>
            <a:pPr algn="ctr"/>
            <a:endParaRPr lang="en-GB" dirty="0"/>
          </a:p>
          <a:p>
            <a:pPr algn="ctr"/>
            <a:r>
              <a:rPr lang="en-GB" b="1" dirty="0"/>
              <a:t>*Can you say that in a full sentence, please. </a:t>
            </a:r>
          </a:p>
          <a:p>
            <a:pPr algn="ctr"/>
            <a:r>
              <a:rPr lang="en-GB" b="1" dirty="0"/>
              <a:t> *Can you tell me more details about it (elaboration/ expansion)?</a:t>
            </a:r>
          </a:p>
          <a:p>
            <a:pPr algn="ctr"/>
            <a:r>
              <a:rPr lang="en-GB" b="1" dirty="0"/>
              <a:t> *Can you imagine that you are looking through a magnifying glass? </a:t>
            </a:r>
          </a:p>
          <a:p>
            <a:pPr algn="ctr"/>
            <a:r>
              <a:rPr lang="en-GB" b="1" dirty="0"/>
              <a:t>*What is it made of ? How does it feel? What does it/they smell/ feel  like?</a:t>
            </a:r>
          </a:p>
          <a:p>
            <a:pPr algn="ctr"/>
            <a:r>
              <a:rPr lang="en-GB" b="1" dirty="0"/>
              <a:t>*What sounds can you hear? </a:t>
            </a:r>
          </a:p>
          <a:p>
            <a:pPr algn="ctr"/>
            <a:r>
              <a:rPr lang="en-GB" dirty="0"/>
              <a:t> Expose children to as much vocabulary as you can. Don’t shy away from complex words – children love them… Be prepared to model. Find out about words together. </a:t>
            </a:r>
          </a:p>
          <a:p>
            <a:pPr algn="ctr"/>
            <a:r>
              <a:rPr lang="en-GB" dirty="0"/>
              <a:t>Discuss shades of meaning and encourage improvements on words e.g. delicious, mouth-watering, delectable, flavoursome. </a:t>
            </a:r>
          </a:p>
          <a:p>
            <a:pPr algn="ctr"/>
            <a:r>
              <a:rPr lang="en-GB" dirty="0"/>
              <a:t>. </a:t>
            </a:r>
          </a:p>
        </p:txBody>
      </p:sp>
      <p:sp>
        <p:nvSpPr>
          <p:cNvPr id="12" name="Thought Bubble: Cloud 11">
            <a:extLst>
              <a:ext uri="{FF2B5EF4-FFF2-40B4-BE49-F238E27FC236}">
                <a16:creationId xmlns:a16="http://schemas.microsoft.com/office/drawing/2014/main" id="{BA099BCC-ECA7-1B44-71D7-1DBB50DA76EE}"/>
              </a:ext>
            </a:extLst>
          </p:cNvPr>
          <p:cNvSpPr/>
          <p:nvPr/>
        </p:nvSpPr>
        <p:spPr>
          <a:xfrm>
            <a:off x="9699825" y="2159491"/>
            <a:ext cx="1743892" cy="948267"/>
          </a:xfrm>
          <a:prstGeom prst="cloudCallout">
            <a:avLst>
              <a:gd name="adj1" fmla="val -38958"/>
              <a:gd name="adj2" fmla="val 7738"/>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bg1">
                    <a:lumMod val="90000"/>
                    <a:lumOff val="10000"/>
                  </a:schemeClr>
                </a:solidFill>
                <a:effectLst>
                  <a:outerShdw blurRad="38100" dist="19050" dir="2700000" algn="tl" rotWithShape="0">
                    <a:schemeClr val="dk1">
                      <a:alpha val="40000"/>
                    </a:schemeClr>
                  </a:outerShdw>
                </a:effectLst>
              </a:rPr>
              <a:t>Activity </a:t>
            </a:r>
          </a:p>
        </p:txBody>
      </p:sp>
      <p:pic>
        <p:nvPicPr>
          <p:cNvPr id="14" name="Picture 13">
            <a:extLst>
              <a:ext uri="{FF2B5EF4-FFF2-40B4-BE49-F238E27FC236}">
                <a16:creationId xmlns:a16="http://schemas.microsoft.com/office/drawing/2014/main" id="{717D6084-9E4D-D56D-0B80-42DBEA9ABB3E}"/>
              </a:ext>
            </a:extLst>
          </p:cNvPr>
          <p:cNvPicPr>
            <a:picLocks noChangeAspect="1"/>
          </p:cNvPicPr>
          <p:nvPr/>
        </p:nvPicPr>
        <p:blipFill rotWithShape="1">
          <a:blip r:embed="rId3"/>
          <a:srcRect l="1" r="4468"/>
          <a:stretch/>
        </p:blipFill>
        <p:spPr>
          <a:xfrm>
            <a:off x="266625" y="4602509"/>
            <a:ext cx="2284664" cy="2101155"/>
          </a:xfrm>
          <a:prstGeom prst="rect">
            <a:avLst/>
          </a:prstGeom>
        </p:spPr>
      </p:pic>
      <p:sp>
        <p:nvSpPr>
          <p:cNvPr id="15" name="TextBox 14">
            <a:extLst>
              <a:ext uri="{FF2B5EF4-FFF2-40B4-BE49-F238E27FC236}">
                <a16:creationId xmlns:a16="http://schemas.microsoft.com/office/drawing/2014/main" id="{3780DB63-CC4A-E7BD-E874-384B64F939BF}"/>
              </a:ext>
            </a:extLst>
          </p:cNvPr>
          <p:cNvSpPr txBox="1"/>
          <p:nvPr/>
        </p:nvSpPr>
        <p:spPr>
          <a:xfrm>
            <a:off x="9332883" y="211629"/>
            <a:ext cx="2238228" cy="369332"/>
          </a:xfrm>
          <a:prstGeom prst="rect">
            <a:avLst/>
          </a:prstGeom>
          <a:noFill/>
        </p:spPr>
        <p:txBody>
          <a:bodyPr wrap="square" rtlCol="0">
            <a:spAutoFit/>
          </a:bodyPr>
          <a:lstStyle/>
          <a:p>
            <a:r>
              <a:rPr lang="en-GB" dirty="0"/>
              <a:t>Fewer than one third</a:t>
            </a:r>
          </a:p>
        </p:txBody>
      </p:sp>
    </p:spTree>
    <p:extLst>
      <p:ext uri="{BB962C8B-B14F-4D97-AF65-F5344CB8AC3E}">
        <p14:creationId xmlns:p14="http://schemas.microsoft.com/office/powerpoint/2010/main" val="135719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08A2-36E2-37DA-62B8-575594B821B7}"/>
              </a:ext>
            </a:extLst>
          </p:cNvPr>
          <p:cNvSpPr>
            <a:spLocks noGrp="1"/>
          </p:cNvSpPr>
          <p:nvPr>
            <p:ph type="title"/>
          </p:nvPr>
        </p:nvSpPr>
        <p:spPr>
          <a:xfrm>
            <a:off x="186919" y="-133513"/>
            <a:ext cx="9784080" cy="1508760"/>
          </a:xfrm>
        </p:spPr>
        <p:txBody>
          <a:bodyPr/>
          <a:lstStyle/>
          <a:p>
            <a:r>
              <a:rPr lang="en-GB" dirty="0">
                <a:solidFill>
                  <a:schemeClr val="tx1"/>
                </a:solidFill>
              </a:rPr>
              <a:t>Improving! Where  to start? </a:t>
            </a:r>
            <a:r>
              <a:rPr lang="en-GB" dirty="0"/>
              <a:t>to start? </a:t>
            </a:r>
          </a:p>
        </p:txBody>
      </p:sp>
      <p:sp>
        <p:nvSpPr>
          <p:cNvPr id="4" name="TextBox 3">
            <a:extLst>
              <a:ext uri="{FF2B5EF4-FFF2-40B4-BE49-F238E27FC236}">
                <a16:creationId xmlns:a16="http://schemas.microsoft.com/office/drawing/2014/main" id="{A064476F-5C8C-9ABE-3CA0-3CD53404A5DB}"/>
              </a:ext>
            </a:extLst>
          </p:cNvPr>
          <p:cNvSpPr txBox="1"/>
          <p:nvPr/>
        </p:nvSpPr>
        <p:spPr>
          <a:xfrm>
            <a:off x="0" y="696159"/>
            <a:ext cx="11806828" cy="1538883"/>
          </a:xfrm>
          <a:prstGeom prst="rect">
            <a:avLst/>
          </a:prstGeom>
          <a:noFill/>
        </p:spPr>
        <p:txBody>
          <a:bodyPr wrap="square">
            <a:spAutoFit/>
          </a:bodyPr>
          <a:lstStyle/>
          <a:p>
            <a:r>
              <a:rPr lang="en-GB" sz="4000" dirty="0"/>
              <a:t>2 Sentence Doctor Activities -  </a:t>
            </a:r>
            <a:r>
              <a:rPr lang="en-GB" dirty="0"/>
              <a:t>We rarely ask for children to write the first thing that comes into their heads or to write about something that is outside their experience/ interest – usually tasks relate to something that is familiar or important to them.  One of the beauties of writing is often you can let your imaginations run away with you and there’s no right or wrong response. </a:t>
            </a:r>
          </a:p>
        </p:txBody>
      </p:sp>
      <p:sp>
        <p:nvSpPr>
          <p:cNvPr id="5" name="TextBox 4">
            <a:extLst>
              <a:ext uri="{FF2B5EF4-FFF2-40B4-BE49-F238E27FC236}">
                <a16:creationId xmlns:a16="http://schemas.microsoft.com/office/drawing/2014/main" id="{61F5F655-AAA4-14C8-EF52-CC89619D8CE6}"/>
              </a:ext>
            </a:extLst>
          </p:cNvPr>
          <p:cNvSpPr txBox="1"/>
          <p:nvPr/>
        </p:nvSpPr>
        <p:spPr>
          <a:xfrm>
            <a:off x="4500945" y="2165268"/>
            <a:ext cx="10543823" cy="923330"/>
          </a:xfrm>
          <a:prstGeom prst="rect">
            <a:avLst/>
          </a:prstGeom>
          <a:noFill/>
        </p:spPr>
        <p:txBody>
          <a:bodyPr wrap="square" rtlCol="0">
            <a:spAutoFit/>
          </a:bodyPr>
          <a:lstStyle/>
          <a:p>
            <a:r>
              <a:rPr lang="en-GB" b="1" dirty="0">
                <a:solidFill>
                  <a:schemeClr val="accent1">
                    <a:lumMod val="40000"/>
                    <a:lumOff val="60000"/>
                  </a:schemeClr>
                </a:solidFill>
              </a:rPr>
              <a:t>Look at the children’s silly sentences.  Enjoy them. Take turns reading them. </a:t>
            </a:r>
          </a:p>
          <a:p>
            <a:endParaRPr lang="en-GB" b="1" dirty="0">
              <a:solidFill>
                <a:schemeClr val="accent1">
                  <a:lumMod val="40000"/>
                  <a:lumOff val="60000"/>
                </a:schemeClr>
              </a:solidFill>
            </a:endParaRPr>
          </a:p>
          <a:p>
            <a:r>
              <a:rPr lang="en-GB" b="1" dirty="0">
                <a:solidFill>
                  <a:schemeClr val="accent1">
                    <a:lumMod val="40000"/>
                    <a:lumOff val="60000"/>
                  </a:schemeClr>
                </a:solidFill>
              </a:rPr>
              <a:t>Now work on them age-appropriately and improve them using the blocks</a:t>
            </a:r>
            <a:r>
              <a:rPr lang="en-GB" dirty="0"/>
              <a:t>. </a:t>
            </a:r>
          </a:p>
        </p:txBody>
      </p:sp>
      <p:sp>
        <p:nvSpPr>
          <p:cNvPr id="6" name="Rectangle: Rounded Corners 5">
            <a:extLst>
              <a:ext uri="{FF2B5EF4-FFF2-40B4-BE49-F238E27FC236}">
                <a16:creationId xmlns:a16="http://schemas.microsoft.com/office/drawing/2014/main" id="{45FCF88D-02C3-883D-7E6E-86D1FA94BA24}"/>
              </a:ext>
            </a:extLst>
          </p:cNvPr>
          <p:cNvSpPr/>
          <p:nvPr/>
        </p:nvSpPr>
        <p:spPr>
          <a:xfrm>
            <a:off x="278773" y="3053207"/>
            <a:ext cx="1648178" cy="1878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an adjective or describing word </a:t>
            </a:r>
          </a:p>
        </p:txBody>
      </p:sp>
      <p:sp>
        <p:nvSpPr>
          <p:cNvPr id="7" name="Rectangle 6">
            <a:extLst>
              <a:ext uri="{FF2B5EF4-FFF2-40B4-BE49-F238E27FC236}">
                <a16:creationId xmlns:a16="http://schemas.microsoft.com/office/drawing/2014/main" id="{F254C41C-0B5F-2A36-C4A7-5D8AD8E822FA}"/>
              </a:ext>
            </a:extLst>
          </p:cNvPr>
          <p:cNvSpPr/>
          <p:nvPr/>
        </p:nvSpPr>
        <p:spPr>
          <a:xfrm>
            <a:off x="2569917" y="3088598"/>
            <a:ext cx="1648178" cy="187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a conjunction and an extra clause </a:t>
            </a:r>
          </a:p>
        </p:txBody>
      </p:sp>
      <p:sp>
        <p:nvSpPr>
          <p:cNvPr id="8" name="Rectangle: Rounded Corners 7">
            <a:extLst>
              <a:ext uri="{FF2B5EF4-FFF2-40B4-BE49-F238E27FC236}">
                <a16:creationId xmlns:a16="http://schemas.microsoft.com/office/drawing/2014/main" id="{3DAC3662-47B6-D341-9ABE-2CCDFED0DDBA}"/>
              </a:ext>
            </a:extLst>
          </p:cNvPr>
          <p:cNvSpPr/>
          <p:nvPr/>
        </p:nvSpPr>
        <p:spPr>
          <a:xfrm>
            <a:off x="4842804" y="3040882"/>
            <a:ext cx="1863708" cy="1878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a better word/ synonym </a:t>
            </a:r>
          </a:p>
        </p:txBody>
      </p:sp>
      <p:sp>
        <p:nvSpPr>
          <p:cNvPr id="9" name="Rectangle 8">
            <a:extLst>
              <a:ext uri="{FF2B5EF4-FFF2-40B4-BE49-F238E27FC236}">
                <a16:creationId xmlns:a16="http://schemas.microsoft.com/office/drawing/2014/main" id="{D92345E0-B9CC-385F-17A4-6A72107858AA}"/>
              </a:ext>
            </a:extLst>
          </p:cNvPr>
          <p:cNvSpPr/>
          <p:nvPr/>
        </p:nvSpPr>
        <p:spPr>
          <a:xfrm>
            <a:off x="7389500" y="3078587"/>
            <a:ext cx="1694375" cy="180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an adverb this is a word that tells us more about the verb. </a:t>
            </a:r>
          </a:p>
        </p:txBody>
      </p:sp>
      <p:sp>
        <p:nvSpPr>
          <p:cNvPr id="10" name="Rectangle 9">
            <a:extLst>
              <a:ext uri="{FF2B5EF4-FFF2-40B4-BE49-F238E27FC236}">
                <a16:creationId xmlns:a16="http://schemas.microsoft.com/office/drawing/2014/main" id="{F3D6DD75-152E-6CF2-1C01-973C3BDB49E2}"/>
              </a:ext>
            </a:extLst>
          </p:cNvPr>
          <p:cNvSpPr/>
          <p:nvPr/>
        </p:nvSpPr>
        <p:spPr>
          <a:xfrm>
            <a:off x="9766863" y="3040882"/>
            <a:ext cx="2032000" cy="180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 that capitals are in the right place and the sentence has end of sentence punctuation. </a:t>
            </a:r>
          </a:p>
        </p:txBody>
      </p:sp>
      <p:sp>
        <p:nvSpPr>
          <p:cNvPr id="11" name="Isosceles Triangle 10">
            <a:extLst>
              <a:ext uri="{FF2B5EF4-FFF2-40B4-BE49-F238E27FC236}">
                <a16:creationId xmlns:a16="http://schemas.microsoft.com/office/drawing/2014/main" id="{0C6715AC-1ACF-01E9-D277-36CE675ECF3F}"/>
              </a:ext>
            </a:extLst>
          </p:cNvPr>
          <p:cNvSpPr/>
          <p:nvPr/>
        </p:nvSpPr>
        <p:spPr>
          <a:xfrm>
            <a:off x="-337362" y="5009021"/>
            <a:ext cx="2172459" cy="1795421"/>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Expand a noun phrase</a:t>
            </a:r>
          </a:p>
        </p:txBody>
      </p:sp>
      <p:sp>
        <p:nvSpPr>
          <p:cNvPr id="12" name="Isosceles Triangle 11">
            <a:extLst>
              <a:ext uri="{FF2B5EF4-FFF2-40B4-BE49-F238E27FC236}">
                <a16:creationId xmlns:a16="http://schemas.microsoft.com/office/drawing/2014/main" id="{6BD36257-4300-3D18-DC09-85EF6DBBAEAA}"/>
              </a:ext>
            </a:extLst>
          </p:cNvPr>
          <p:cNvSpPr/>
          <p:nvPr/>
        </p:nvSpPr>
        <p:spPr>
          <a:xfrm>
            <a:off x="1149689" y="5009021"/>
            <a:ext cx="3351256" cy="1760030"/>
          </a:xfrm>
          <a:prstGeom prst="triangle">
            <a:avLst/>
          </a:prstGeom>
          <a:solidFill>
            <a:srgbClr val="7AB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a relative pronoun and a relative clause</a:t>
            </a:r>
          </a:p>
        </p:txBody>
      </p:sp>
      <p:sp>
        <p:nvSpPr>
          <p:cNvPr id="13" name="Isosceles Triangle 12">
            <a:extLst>
              <a:ext uri="{FF2B5EF4-FFF2-40B4-BE49-F238E27FC236}">
                <a16:creationId xmlns:a16="http://schemas.microsoft.com/office/drawing/2014/main" id="{2EC03AC5-E013-50A5-F7DB-1386AAC18EE5}"/>
              </a:ext>
            </a:extLst>
          </p:cNvPr>
          <p:cNvSpPr/>
          <p:nvPr/>
        </p:nvSpPr>
        <p:spPr>
          <a:xfrm>
            <a:off x="3642608" y="4419895"/>
            <a:ext cx="4411134" cy="2349156"/>
          </a:xfrm>
          <a:prstGeom prst="triangle">
            <a:avLst/>
          </a:prstGeom>
          <a:solidFill>
            <a:srgbClr val="7AB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some figurative language – simile, metaphor, personification  </a:t>
            </a:r>
          </a:p>
        </p:txBody>
      </p:sp>
      <p:sp>
        <p:nvSpPr>
          <p:cNvPr id="14" name="Isosceles Triangle 13">
            <a:extLst>
              <a:ext uri="{FF2B5EF4-FFF2-40B4-BE49-F238E27FC236}">
                <a16:creationId xmlns:a16="http://schemas.microsoft.com/office/drawing/2014/main" id="{939AB11E-10BD-B16A-1D75-C7A2D827C3D7}"/>
              </a:ext>
            </a:extLst>
          </p:cNvPr>
          <p:cNvSpPr/>
          <p:nvPr/>
        </p:nvSpPr>
        <p:spPr>
          <a:xfrm>
            <a:off x="7379355" y="4136957"/>
            <a:ext cx="3690566" cy="2667485"/>
          </a:xfrm>
          <a:prstGeom prst="triangle">
            <a:avLst>
              <a:gd name="adj"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 the structure of the sentence. Start with a verb or adverb. </a:t>
            </a:r>
          </a:p>
        </p:txBody>
      </p:sp>
      <p:sp>
        <p:nvSpPr>
          <p:cNvPr id="15" name="Isosceles Triangle 14">
            <a:extLst>
              <a:ext uri="{FF2B5EF4-FFF2-40B4-BE49-F238E27FC236}">
                <a16:creationId xmlns:a16="http://schemas.microsoft.com/office/drawing/2014/main" id="{B8742173-4605-EEA6-EFF7-BBC41AB49CDD}"/>
              </a:ext>
            </a:extLst>
          </p:cNvPr>
          <p:cNvSpPr/>
          <p:nvPr/>
        </p:nvSpPr>
        <p:spPr>
          <a:xfrm>
            <a:off x="9779784" y="4843495"/>
            <a:ext cx="2774995" cy="2014505"/>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Show some advanced punctuation</a:t>
            </a:r>
          </a:p>
        </p:txBody>
      </p:sp>
    </p:spTree>
    <p:extLst>
      <p:ext uri="{BB962C8B-B14F-4D97-AF65-F5344CB8AC3E}">
        <p14:creationId xmlns:p14="http://schemas.microsoft.com/office/powerpoint/2010/main" val="409456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F0B9-4A10-40C0-8F66-0E58A3970A68}"/>
              </a:ext>
            </a:extLst>
          </p:cNvPr>
          <p:cNvSpPr txBox="1">
            <a:spLocks/>
          </p:cNvSpPr>
          <p:nvPr/>
        </p:nvSpPr>
        <p:spPr>
          <a:xfrm>
            <a:off x="285750" y="517948"/>
            <a:ext cx="5875340" cy="999702"/>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6000" b="0" kern="1200" cap="all" spc="150" baseline="0">
                <a:solidFill>
                  <a:schemeClr val="bg1"/>
                </a:solidFill>
                <a:latin typeface="+mj-lt"/>
                <a:ea typeface="+mj-ea"/>
                <a:cs typeface="+mj-cs"/>
              </a:defRPr>
            </a:lvl1pPr>
          </a:lstStyle>
          <a:p>
            <a:endParaRPr lang="en-US" dirty="0">
              <a:solidFill>
                <a:schemeClr val="accent1"/>
              </a:solidFill>
              <a:latin typeface="Segoe UI" panose="020B0502040204020203" pitchFamily="34" charset="0"/>
              <a:cs typeface="Segoe UI" panose="020B0502040204020203" pitchFamily="34" charset="0"/>
            </a:endParaRPr>
          </a:p>
        </p:txBody>
      </p:sp>
      <p:sp>
        <p:nvSpPr>
          <p:cNvPr id="4" name="Title 3" hidden="1">
            <a:extLst>
              <a:ext uri="{FF2B5EF4-FFF2-40B4-BE49-F238E27FC236}">
                <a16:creationId xmlns:a16="http://schemas.microsoft.com/office/drawing/2014/main" id="{19F88BA3-6D77-4C74-B056-69F79082CDE5}"/>
              </a:ext>
            </a:extLst>
          </p:cNvPr>
          <p:cNvSpPr>
            <a:spLocks noGrp="1"/>
          </p:cNvSpPr>
          <p:nvPr>
            <p:ph type="title"/>
          </p:nvPr>
        </p:nvSpPr>
        <p:spPr/>
        <p:txBody>
          <a:bodyPr/>
          <a:lstStyle/>
          <a:p>
            <a:r>
              <a:rPr lang="en-US" dirty="0"/>
              <a:t>Slide 5</a:t>
            </a:r>
          </a:p>
        </p:txBody>
      </p:sp>
      <p:pic>
        <p:nvPicPr>
          <p:cNvPr id="5" name="Picture 4">
            <a:extLst>
              <a:ext uri="{FF2B5EF4-FFF2-40B4-BE49-F238E27FC236}">
                <a16:creationId xmlns:a16="http://schemas.microsoft.com/office/drawing/2014/main" id="{205AE68C-2247-EFEB-B0D1-E2D1091916C2}"/>
              </a:ext>
            </a:extLst>
          </p:cNvPr>
          <p:cNvPicPr>
            <a:picLocks noChangeAspect="1"/>
          </p:cNvPicPr>
          <p:nvPr/>
        </p:nvPicPr>
        <p:blipFill>
          <a:blip r:embed="rId3"/>
          <a:stretch>
            <a:fillRect/>
          </a:stretch>
        </p:blipFill>
        <p:spPr>
          <a:xfrm>
            <a:off x="450704" y="658039"/>
            <a:ext cx="6181880" cy="859611"/>
          </a:xfrm>
          <a:prstGeom prst="rect">
            <a:avLst/>
          </a:prstGeom>
        </p:spPr>
      </p:pic>
      <p:sp>
        <p:nvSpPr>
          <p:cNvPr id="6" name="TextBox 5">
            <a:extLst>
              <a:ext uri="{FF2B5EF4-FFF2-40B4-BE49-F238E27FC236}">
                <a16:creationId xmlns:a16="http://schemas.microsoft.com/office/drawing/2014/main" id="{D019DAD9-E7BD-9878-5121-DA174EE26DE5}"/>
              </a:ext>
            </a:extLst>
          </p:cNvPr>
          <p:cNvSpPr txBox="1"/>
          <p:nvPr/>
        </p:nvSpPr>
        <p:spPr>
          <a:xfrm>
            <a:off x="993913" y="2126974"/>
            <a:ext cx="9720470" cy="2308324"/>
          </a:xfrm>
          <a:prstGeom prst="rect">
            <a:avLst/>
          </a:prstGeom>
          <a:noFill/>
        </p:spPr>
        <p:txBody>
          <a:bodyPr wrap="square" rtlCol="0">
            <a:spAutoFit/>
          </a:bodyPr>
          <a:lstStyle/>
          <a:p>
            <a:r>
              <a:rPr lang="en-GB" sz="3600" dirty="0"/>
              <a:t>One strange summer of my youth, a bizarre, magical lioness strode majestically towards the beach, to read the ancient book of spells that she had guarded for centuries</a:t>
            </a:r>
            <a:r>
              <a:rPr lang="en-GB" dirty="0"/>
              <a:t>. </a:t>
            </a:r>
          </a:p>
        </p:txBody>
      </p:sp>
      <p:pic>
        <p:nvPicPr>
          <p:cNvPr id="8" name="Picture 7">
            <a:extLst>
              <a:ext uri="{FF2B5EF4-FFF2-40B4-BE49-F238E27FC236}">
                <a16:creationId xmlns:a16="http://schemas.microsoft.com/office/drawing/2014/main" id="{87503572-C3D4-4288-1FD7-5864480AAA90}"/>
              </a:ext>
            </a:extLst>
          </p:cNvPr>
          <p:cNvPicPr>
            <a:picLocks noChangeAspect="1"/>
          </p:cNvPicPr>
          <p:nvPr/>
        </p:nvPicPr>
        <p:blipFill>
          <a:blip r:embed="rId4"/>
          <a:stretch>
            <a:fillRect/>
          </a:stretch>
        </p:blipFill>
        <p:spPr>
          <a:xfrm>
            <a:off x="9810656" y="3985590"/>
            <a:ext cx="1720720" cy="2686739"/>
          </a:xfrm>
          <a:prstGeom prst="rect">
            <a:avLst/>
          </a:prstGeom>
        </p:spPr>
      </p:pic>
    </p:spTree>
    <p:extLst>
      <p:ext uri="{BB962C8B-B14F-4D97-AF65-F5344CB8AC3E}">
        <p14:creationId xmlns:p14="http://schemas.microsoft.com/office/powerpoint/2010/main" val="1862337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F11977135_Playground rules presentation_RVA_v3.potx" id="{07413DCF-3AC5-4C70-87BD-941AEA8469DA}" vid="{4E9FF052-B545-4DF9-BE6D-6A74F8F6A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2.xml><?xml version="1.0" encoding="utf-8"?>
<ds:datastoreItem xmlns:ds="http://schemas.openxmlformats.org/officeDocument/2006/customXml" ds:itemID="{2A9B77A0-8658-45E5-8D19-24559500539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8AC8BD7-946A-4C17-A395-21CB0265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 review of playground rules</Template>
  <TotalTime>323</TotalTime>
  <Words>1872</Words>
  <Application>Microsoft Office PowerPoint</Application>
  <PresentationFormat>Widescreen</PresentationFormat>
  <Paragraphs>156</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Corbel</vt:lpstr>
      <vt:lpstr>Franklin Gothic Medium</vt:lpstr>
      <vt:lpstr>Segoe UI</vt:lpstr>
      <vt:lpstr>Wingdings</vt:lpstr>
      <vt:lpstr>Banded</vt:lpstr>
      <vt:lpstr>Slide 1</vt:lpstr>
      <vt:lpstr>SILLY SENTENCES ACTIVITY</vt:lpstr>
      <vt:lpstr>Slide 3</vt:lpstr>
      <vt:lpstr>The writing journey …</vt:lpstr>
      <vt:lpstr>Fostering - Writing for Pleasure?   Before you can get good writers you need to get writing.   My child doesn’t particularly like writing. They struggle with ideas for writing.     </vt:lpstr>
      <vt:lpstr>Slide 4</vt:lpstr>
      <vt:lpstr>How do I encourage my child to improve their writing? </vt:lpstr>
      <vt:lpstr>Improving! Where  to start? to start? </vt:lpstr>
      <vt:lpstr>Slide 5</vt:lpstr>
      <vt:lpstr>Tapping into their Reading…</vt:lpstr>
      <vt:lpstr>Slide 6</vt:lpstr>
      <vt:lpstr>Slide 7</vt:lpstr>
      <vt:lpstr>PowerPoint Presentation</vt:lpstr>
      <vt:lpstr>SPAG OR GAPS ??? WHAT’S THE POINT? </vt:lpstr>
      <vt:lpstr>Handwriting and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Ruth Elstone</dc:creator>
  <cp:lastModifiedBy>Ruth Elstone</cp:lastModifiedBy>
  <cp:revision>11</cp:revision>
  <dcterms:created xsi:type="dcterms:W3CDTF">2022-05-16T15:11:08Z</dcterms:created>
  <dcterms:modified xsi:type="dcterms:W3CDTF">2022-05-16T20:37:24Z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