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6" r:id="rId4"/>
    <p:sldId id="270" r:id="rId5"/>
    <p:sldId id="275" r:id="rId6"/>
    <p:sldId id="271" r:id="rId7"/>
    <p:sldId id="272" r:id="rId8"/>
    <p:sldId id="273" r:id="rId9"/>
    <p:sldId id="274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90"/>
  </p:normalViewPr>
  <p:slideViewPr>
    <p:cSldViewPr snapToGrid="0" snapToObjects="1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E2D6E-A66E-6540-9A25-48865C9F5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32766-E0DC-1547-BAF0-BDA4AE9CD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4B06F-0597-9C46-BC62-3A9BDFCB4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EA39D-8657-034D-9C93-7E6A78348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19A80-FFC2-B94F-9A2B-5BD154541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4D7AD-3627-4B4E-B993-48B27C58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4D3F8-FC8B-A04F-8E34-757E91FEA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3FC7E-E22A-A444-9584-5106CD94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94CC4-0CAA-2B40-AF66-84C8D93F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4DFC1-2F2C-B74E-8900-0443D64D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2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856B6-1921-F246-A88C-EB112F24E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44950-7BDF-8048-B335-D1354F6EE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D1270-91F8-A345-B22C-D9A4B6046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64E8F-FDA6-EC4E-B697-654AAF81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D3664-9C47-0047-9619-8B06A8434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B32C2-C8D1-7E48-B6EA-BD7DF05BA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C7954-5517-B941-886F-D5664D83C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88FE5-6F02-3540-97ED-B160B95F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97B00-4498-4843-8887-95320EEE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72313-7A47-3342-8085-5CF73F6D8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8730-88D2-A14E-AC8F-73C97B7BD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87333-0033-9F4F-92D6-D24345069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D6052-50EB-6D41-8037-B74C7758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AF3E6-D0D8-9645-92AA-E12DB978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B2B7D-BB97-054F-B9E8-21775E52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6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86F3-CE71-D744-BE11-6AA769846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5E761-E7CA-4F44-B362-A98ACEB29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C9E73D-4312-0C4D-A7BA-E3ECB61E2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604E6-ED79-ED40-92AB-E35E34C6A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9B83E-B1F8-D048-B389-5DEA04DEB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39F0D-3DD3-1D4C-9166-B385508DE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9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6261C-7146-9D4B-ADD4-1D4C8549F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20D3B-9C7A-5C47-A940-D4F7265D5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CA804-D113-C94A-BE71-FC1C67335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9D8E21-3C13-DD45-983C-1D4545AC8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59300D-F3EB-ED4C-9CAA-D0625D619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68EA33-3218-9B43-AB0E-0C462202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DC7556-A4EA-A540-8D9F-89B176C25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8C734-3315-DA48-97D4-EAFDB380C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5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C889D-779B-FF4C-9E3C-116ADD006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66369A-DC20-D24E-B68C-02EEA1D9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9D1818-5F22-3C43-939F-3CFE7251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A3190-3A02-314D-86BA-C00DA08B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D7A923-BA7E-9B45-A5BF-62935AD1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1957C-9215-FB47-8D90-DF667016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21471-A86E-544B-9773-9AE89DEAF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5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84085-81BB-5743-BE02-C69C24E7B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33594-F7C7-7C4D-8D7C-17F59F907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DF3788-B2C9-C34D-B2E9-9A26F72B3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E478A-F82F-C342-BF86-67FB9B612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C8230-A341-F24D-B441-02C9B3D31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D0153-9361-A245-88AA-E246F3CF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0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190C4-78F3-C942-B243-A858BE66A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194216-B97A-CD48-86E0-2D631C3A7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036D6-A832-A04C-9E96-E79913D65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CB422-956D-3A48-A197-7E0B5A6CF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18554-395B-C548-8421-3EB191E2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74A5A-0814-8D42-9C4E-5396D869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5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2B1ED-A457-2945-BB70-BBD85BBBB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E096A-A04E-3B40-9587-6DE29F2EC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0B787-088B-D342-AA59-398441561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F53FB-0AE2-F846-987D-47D160133D9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0C72B-A318-0C4D-9065-344CCDED3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D17CA-466E-484D-8030-DFEE3E720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5ED35-C1C5-2942-8F46-D47D705FD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1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2291-C24A-3E49-AB46-8651257127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dirty="0">
                <a:latin typeface="Kinetic Letters" panose="02000000000000000000" pitchFamily="2" charset="0"/>
              </a:rPr>
              <a:t>Welcome to Year 6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82EBEC-A571-784D-9C66-4C46F9A59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Kinetic Letters" panose="02000000000000000000" pitchFamily="2" charset="0"/>
              </a:rPr>
              <a:t>What to expect this year</a:t>
            </a:r>
          </a:p>
        </p:txBody>
      </p:sp>
    </p:spTree>
    <p:extLst>
      <p:ext uri="{BB962C8B-B14F-4D97-AF65-F5344CB8AC3E}">
        <p14:creationId xmlns:p14="http://schemas.microsoft.com/office/powerpoint/2010/main" val="930292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BC99-C72B-CC4F-A6FF-074D4FA46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Kinetic Letters" panose="02000000000000000000" pitchFamily="2" charset="0"/>
              </a:rPr>
              <a:t>Leavers’ events &amp;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1A7B-3C06-7642-9B48-78CB49D35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Kinetic Letters" panose="02000000000000000000" pitchFamily="2" charset="0"/>
              </a:rPr>
              <a:t>Leavers’ assembly</a:t>
            </a:r>
          </a:p>
          <a:p>
            <a:r>
              <a:rPr lang="en-US" sz="6000" dirty="0">
                <a:latin typeface="Kinetic Letters" panose="02000000000000000000" pitchFamily="2" charset="0"/>
              </a:rPr>
              <a:t>Prom</a:t>
            </a:r>
          </a:p>
          <a:p>
            <a:r>
              <a:rPr lang="en-US" sz="6000" dirty="0">
                <a:latin typeface="Kinetic Letters" panose="02000000000000000000" pitchFamily="2" charset="0"/>
              </a:rPr>
              <a:t>Year Books</a:t>
            </a:r>
          </a:p>
          <a:p>
            <a:r>
              <a:rPr lang="en-US" sz="6000" dirty="0">
                <a:latin typeface="Kinetic Letters" panose="02000000000000000000" pitchFamily="2" charset="0"/>
              </a:rPr>
              <a:t>Leaver’s Hoodies</a:t>
            </a:r>
          </a:p>
        </p:txBody>
      </p:sp>
    </p:spTree>
    <p:extLst>
      <p:ext uri="{BB962C8B-B14F-4D97-AF65-F5344CB8AC3E}">
        <p14:creationId xmlns:p14="http://schemas.microsoft.com/office/powerpoint/2010/main" val="396464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BC99-C72B-CC4F-A6FF-074D4FA46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Kinetic Letters" panose="02000000000000000000" pitchFamily="2" charset="0"/>
              </a:rPr>
              <a:t>General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1A7B-3C06-7642-9B48-78CB49D35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267"/>
            <a:ext cx="5257800" cy="5036608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Kinetic Letters" panose="02000000000000000000" pitchFamily="2" charset="0"/>
              </a:rPr>
              <a:t>Role models</a:t>
            </a:r>
          </a:p>
          <a:p>
            <a:r>
              <a:rPr lang="en-US" sz="5000" dirty="0">
                <a:latin typeface="Kinetic Letters" panose="02000000000000000000" pitchFamily="2" charset="0"/>
              </a:rPr>
              <a:t>Chums</a:t>
            </a:r>
          </a:p>
          <a:p>
            <a:r>
              <a:rPr lang="en-US" sz="5000" dirty="0" err="1">
                <a:latin typeface="Kinetic Letters" panose="02000000000000000000" pitchFamily="2" charset="0"/>
              </a:rPr>
              <a:t>Behaviour</a:t>
            </a:r>
            <a:endParaRPr lang="en-US" sz="5000" dirty="0">
              <a:latin typeface="Kinetic Letters" panose="02000000000000000000" pitchFamily="2" charset="0"/>
            </a:endParaRPr>
          </a:p>
          <a:p>
            <a:r>
              <a:rPr lang="en-US" sz="5000" dirty="0">
                <a:latin typeface="Kinetic Letters" panose="02000000000000000000" pitchFamily="2" charset="0"/>
              </a:rPr>
              <a:t>Work ethic </a:t>
            </a:r>
          </a:p>
          <a:p>
            <a:r>
              <a:rPr lang="en-US" sz="5000" dirty="0">
                <a:latin typeface="Kinetic Letters" panose="02000000000000000000" pitchFamily="2" charset="0"/>
              </a:rPr>
              <a:t>Character strengths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04FF05-49C2-36E1-2846-6DE924714793}"/>
              </a:ext>
            </a:extLst>
          </p:cNvPr>
          <p:cNvSpPr txBox="1">
            <a:spLocks/>
          </p:cNvSpPr>
          <p:nvPr/>
        </p:nvSpPr>
        <p:spPr>
          <a:xfrm>
            <a:off x="6096000" y="1456267"/>
            <a:ext cx="5257800" cy="5036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000" dirty="0">
                <a:latin typeface="Kinetic Letters" panose="02000000000000000000" pitchFamily="2" charset="0"/>
              </a:rPr>
              <a:t>Attendance</a:t>
            </a:r>
          </a:p>
          <a:p>
            <a:r>
              <a:rPr lang="en-US" sz="5000" dirty="0">
                <a:latin typeface="Kinetic Letters" panose="02000000000000000000" pitchFamily="2" charset="0"/>
              </a:rPr>
              <a:t>Homework</a:t>
            </a:r>
          </a:p>
          <a:p>
            <a:r>
              <a:rPr lang="en-US" sz="5000" dirty="0">
                <a:latin typeface="Kinetic Letters" panose="02000000000000000000" pitchFamily="2" charset="0"/>
              </a:rPr>
              <a:t>Reading</a:t>
            </a:r>
          </a:p>
          <a:p>
            <a:r>
              <a:rPr lang="en-US" sz="5000" dirty="0">
                <a:latin typeface="Kinetic Letters" panose="02000000000000000000" pitchFamily="2" charset="0"/>
              </a:rPr>
              <a:t>Online </a:t>
            </a:r>
            <a:r>
              <a:rPr lang="en-US" sz="5000" dirty="0" err="1">
                <a:latin typeface="Kinetic Letters" panose="02000000000000000000" pitchFamily="2" charset="0"/>
              </a:rPr>
              <a:t>behaviour</a:t>
            </a:r>
            <a:r>
              <a:rPr lang="en-US" sz="5000" dirty="0">
                <a:latin typeface="Kinetic Letters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788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3C689-DC1F-D1F1-A0FA-9518BB867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Work ethic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A7797-9E98-FBA8-D0E5-B34D27A31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4500" dirty="0">
                <a:latin typeface="Kinetic Letters" panose="02000000000000000000" pitchFamily="50" charset="0"/>
              </a:rPr>
              <a:t>Getting Year 6’s ready for the expectations of secondary school, to ensure a smooth transition to Year 7.</a:t>
            </a:r>
          </a:p>
          <a:p>
            <a:pPr marL="0" indent="0">
              <a:buNone/>
            </a:pPr>
            <a:r>
              <a:rPr lang="en-GB" sz="4500" dirty="0">
                <a:latin typeface="Kinetic Letters" panose="02000000000000000000" pitchFamily="50" charset="0"/>
              </a:rPr>
              <a:t>They are asked to make sure that they are responsible for their learning, this includes behaviour and learning in class as well as being responsible for homework.</a:t>
            </a:r>
          </a:p>
          <a:p>
            <a:pPr marL="0" indent="0">
              <a:buNone/>
            </a:pPr>
            <a:r>
              <a:rPr lang="en-GB" sz="4500" dirty="0">
                <a:latin typeface="Kinetic Letters" panose="02000000000000000000" pitchFamily="50" charset="0"/>
              </a:rPr>
              <a:t>Children are encouraged to use a range of strategies in class to help their learning, for example taking notes.</a:t>
            </a:r>
          </a:p>
          <a:p>
            <a:pPr marL="0" indent="0">
              <a:buNone/>
            </a:pPr>
            <a:r>
              <a:rPr lang="en-GB" sz="4500" dirty="0">
                <a:latin typeface="Kinetic Letters" panose="02000000000000000000" pitchFamily="50" charset="0"/>
              </a:rPr>
              <a:t>KS2 SATs are a test of their learning across Years 3-6, not just what they are learning this year!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39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3DF58-2B95-681F-B74F-7A1E6871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C9D8C-246A-8263-0EDC-A38AD7E38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6500" u="sng" dirty="0">
                <a:latin typeface="Kinetic Letters" panose="02000000000000000000" pitchFamily="50" charset="0"/>
              </a:rPr>
              <a:t>Alternate weeks:</a:t>
            </a:r>
          </a:p>
          <a:p>
            <a:pPr marL="0" indent="0">
              <a:buNone/>
            </a:pPr>
            <a:r>
              <a:rPr lang="en-GB" sz="6500" b="1" dirty="0">
                <a:latin typeface="Kinetic Letters" panose="02000000000000000000" pitchFamily="50" charset="0"/>
              </a:rPr>
              <a:t>Week 1</a:t>
            </a:r>
            <a:r>
              <a:rPr lang="en-GB" sz="6500" dirty="0">
                <a:latin typeface="Kinetic Letters" panose="02000000000000000000" pitchFamily="50" charset="0"/>
              </a:rPr>
              <a:t>: Mathletics </a:t>
            </a:r>
          </a:p>
          <a:p>
            <a:pPr marL="0" indent="0">
              <a:buNone/>
            </a:pPr>
            <a:r>
              <a:rPr lang="en-GB" sz="6500" b="1" dirty="0">
                <a:latin typeface="Kinetic Letters" panose="02000000000000000000" pitchFamily="50" charset="0"/>
              </a:rPr>
              <a:t>Week 2</a:t>
            </a:r>
            <a:r>
              <a:rPr lang="en-GB" sz="6500" dirty="0">
                <a:latin typeface="Kinetic Letters" panose="02000000000000000000" pitchFamily="50" charset="0"/>
              </a:rPr>
              <a:t>: English workbooks</a:t>
            </a:r>
          </a:p>
          <a:p>
            <a:pPr marL="0" indent="0">
              <a:buNone/>
            </a:pPr>
            <a:r>
              <a:rPr lang="en-GB" sz="6500" u="sng" dirty="0">
                <a:latin typeface="Kinetic Letters" panose="02000000000000000000" pitchFamily="50" charset="0"/>
              </a:rPr>
              <a:t>Every Week:</a:t>
            </a:r>
          </a:p>
          <a:p>
            <a:pPr marL="0" indent="0">
              <a:buNone/>
            </a:pPr>
            <a:r>
              <a:rPr lang="en-GB" sz="6500" dirty="0">
                <a:latin typeface="Kinetic Letters" panose="02000000000000000000" pitchFamily="50" charset="0"/>
              </a:rPr>
              <a:t>Times Table Rockstars 15 minutes </a:t>
            </a:r>
          </a:p>
          <a:p>
            <a:pPr marL="0" indent="0">
              <a:buNone/>
            </a:pPr>
            <a:r>
              <a:rPr lang="en-GB" sz="6500" dirty="0">
                <a:latin typeface="Kinetic Letters" panose="02000000000000000000" pitchFamily="50" charset="0"/>
              </a:rPr>
              <a:t>Reading at least 5 times across the week</a:t>
            </a:r>
          </a:p>
        </p:txBody>
      </p:sp>
    </p:spTree>
    <p:extLst>
      <p:ext uri="{BB962C8B-B14F-4D97-AF65-F5344CB8AC3E}">
        <p14:creationId xmlns:p14="http://schemas.microsoft.com/office/powerpoint/2010/main" val="3446966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19E94-4333-ED03-C7E2-02A31D915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4DB38-72C0-D676-0312-DA60D8326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Online Behaviour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4CBDF-9C0C-D6F7-CD39-55622EDD7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6500" dirty="0">
                <a:latin typeface="Kinetic Letters" panose="02000000000000000000" pitchFamily="50" charset="0"/>
              </a:rPr>
              <a:t>We expect that all children are considerate of their online behaviour outside of school.</a:t>
            </a:r>
          </a:p>
          <a:p>
            <a:pPr marL="0" indent="0">
              <a:buNone/>
            </a:pPr>
            <a:r>
              <a:rPr lang="en-GB" sz="6500" dirty="0">
                <a:latin typeface="Kinetic Letters" panose="02000000000000000000" pitchFamily="50" charset="0"/>
              </a:rPr>
              <a:t>We encourage communication with class teachers if there is something that is worrying your child concerning online behaviour and will deal with this in line with our behaviour policy.</a:t>
            </a:r>
          </a:p>
          <a:p>
            <a:pPr marL="0" indent="0">
              <a:buNone/>
            </a:pPr>
            <a:r>
              <a:rPr lang="en-GB" sz="6500" dirty="0">
                <a:solidFill>
                  <a:srgbClr val="0070C0"/>
                </a:solidFill>
                <a:latin typeface="Kinetic Letters" panose="02000000000000000000" pitchFamily="50" charset="0"/>
              </a:rPr>
              <a:t>Acceptable use policy</a:t>
            </a:r>
          </a:p>
        </p:txBody>
      </p:sp>
    </p:spTree>
    <p:extLst>
      <p:ext uri="{BB962C8B-B14F-4D97-AF65-F5344CB8AC3E}">
        <p14:creationId xmlns:p14="http://schemas.microsoft.com/office/powerpoint/2010/main" val="342690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B10BA-DE7C-259D-C795-29FB08902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SATs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B492C-5B6F-6497-055C-CFC9EA113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267"/>
            <a:ext cx="10515600" cy="5036608"/>
          </a:xfrm>
        </p:spPr>
        <p:txBody>
          <a:bodyPr>
            <a:normAutofit lnSpcReduction="10000"/>
          </a:bodyPr>
          <a:lstStyle/>
          <a:p>
            <a:pPr marL="457200" lvl="0" indent="-342900">
              <a:lnSpc>
                <a:spcPct val="115000"/>
              </a:lnSpc>
              <a:spcBef>
                <a:spcPts val="0"/>
              </a:spcBef>
              <a:buSzPts val="1800"/>
              <a:buFont typeface="Nunito"/>
              <a:buChar char="●"/>
            </a:pPr>
            <a:r>
              <a:rPr lang="en-GB" dirty="0">
                <a:latin typeface="Kinetic Letters" panose="02000000000000000000" pitchFamily="50" charset="0"/>
              </a:rPr>
              <a:t>SATs are the Standardised Assessment Tests that are given to children at the end of Key Stage 2. </a:t>
            </a: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SzPts val="1800"/>
              <a:buFont typeface="Nunito"/>
              <a:buChar char="●"/>
            </a:pPr>
            <a:r>
              <a:rPr lang="en-GB" dirty="0">
                <a:latin typeface="Kinetic Letters" panose="02000000000000000000" pitchFamily="50" charset="0"/>
              </a:rPr>
              <a:t>The SATs take place over four days, starting on </a:t>
            </a:r>
            <a:r>
              <a:rPr lang="en-GB" dirty="0">
                <a:solidFill>
                  <a:srgbClr val="283593"/>
                </a:solidFill>
                <a:latin typeface="Kinetic Letters" panose="02000000000000000000" pitchFamily="50" charset="0"/>
              </a:rPr>
              <a:t>Monday 11</a:t>
            </a:r>
            <a:r>
              <a:rPr lang="en-GB" baseline="30000" dirty="0">
                <a:solidFill>
                  <a:srgbClr val="283593"/>
                </a:solidFill>
                <a:latin typeface="Kinetic Letters" panose="02000000000000000000" pitchFamily="50" charset="0"/>
              </a:rPr>
              <a:t>th</a:t>
            </a:r>
            <a:r>
              <a:rPr lang="en-GB" dirty="0">
                <a:solidFill>
                  <a:srgbClr val="283593"/>
                </a:solidFill>
                <a:latin typeface="Kinetic Letters" panose="02000000000000000000" pitchFamily="50" charset="0"/>
              </a:rPr>
              <a:t> May </a:t>
            </a:r>
            <a:r>
              <a:rPr lang="en-GB" dirty="0">
                <a:latin typeface="Kinetic Letters" panose="02000000000000000000" pitchFamily="50" charset="0"/>
              </a:rPr>
              <a:t>ending on </a:t>
            </a:r>
            <a:r>
              <a:rPr lang="en-GB" dirty="0">
                <a:solidFill>
                  <a:srgbClr val="283593"/>
                </a:solidFill>
                <a:latin typeface="Kinetic Letters" panose="02000000000000000000" pitchFamily="50" charset="0"/>
              </a:rPr>
              <a:t>Thursday 14</a:t>
            </a:r>
            <a:r>
              <a:rPr lang="en-GB" baseline="30000" dirty="0">
                <a:solidFill>
                  <a:srgbClr val="283593"/>
                </a:solidFill>
                <a:latin typeface="Kinetic Letters" panose="02000000000000000000" pitchFamily="50" charset="0"/>
              </a:rPr>
              <a:t>th</a:t>
            </a:r>
            <a:r>
              <a:rPr lang="en-GB" dirty="0">
                <a:solidFill>
                  <a:srgbClr val="283593"/>
                </a:solidFill>
                <a:latin typeface="Kinetic Letters" panose="02000000000000000000" pitchFamily="50" charset="0"/>
              </a:rPr>
              <a:t> May.</a:t>
            </a:r>
            <a:endParaRPr lang="en-GB" dirty="0">
              <a:latin typeface="Kinetic Letters" panose="02000000000000000000" pitchFamily="50" charset="0"/>
            </a:endParaRP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SzPts val="1800"/>
              <a:buFont typeface="Nunito"/>
              <a:buChar char="●"/>
            </a:pPr>
            <a:r>
              <a:rPr lang="en-GB" dirty="0">
                <a:latin typeface="Kinetic Letters" panose="02000000000000000000" pitchFamily="50" charset="0"/>
              </a:rPr>
              <a:t>The SATs papers consist of:</a:t>
            </a:r>
          </a:p>
          <a:p>
            <a:pPr marL="914400" lvl="1" indent="-317500">
              <a:lnSpc>
                <a:spcPct val="100000"/>
              </a:lnSpc>
              <a:spcBef>
                <a:spcPts val="0"/>
              </a:spcBef>
              <a:buSzPts val="1400"/>
              <a:buChar char="○"/>
            </a:pP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Grammar, punctuation and spelling (paper 1: GPS) – Monday 11</a:t>
            </a:r>
            <a:r>
              <a:rPr lang="en-GB" sz="2800" baseline="300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th</a:t>
            </a: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 May</a:t>
            </a:r>
            <a:endParaRPr lang="en-GB" sz="2800" dirty="0">
              <a:latin typeface="Kinetic Letters" panose="02000000000000000000" pitchFamily="50" charset="0"/>
            </a:endParaRPr>
          </a:p>
          <a:p>
            <a:pPr marL="914400" lvl="1" indent="-317500">
              <a:lnSpc>
                <a:spcPct val="100000"/>
              </a:lnSpc>
              <a:spcBef>
                <a:spcPts val="0"/>
              </a:spcBef>
              <a:buSzPts val="1400"/>
              <a:buChar char="○"/>
            </a:pP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Grammar, punctuation and spelling (paper 2: Spelling) – Monday 11</a:t>
            </a:r>
            <a:r>
              <a:rPr lang="en-GB" sz="2800" baseline="300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th</a:t>
            </a: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 May</a:t>
            </a:r>
            <a:endParaRPr lang="en-GB" sz="2800" dirty="0">
              <a:latin typeface="Kinetic Letters" panose="02000000000000000000" pitchFamily="50" charset="0"/>
            </a:endParaRPr>
          </a:p>
          <a:p>
            <a:pPr marL="914400" lvl="1" indent="-317500">
              <a:lnSpc>
                <a:spcPct val="100000"/>
              </a:lnSpc>
              <a:spcBef>
                <a:spcPts val="0"/>
              </a:spcBef>
              <a:buSzPts val="1400"/>
              <a:buChar char="○"/>
            </a:pP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Reading – Tuesday 12</a:t>
            </a:r>
            <a:r>
              <a:rPr lang="en-GB" sz="2800" baseline="300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th</a:t>
            </a: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 May</a:t>
            </a:r>
            <a:endParaRPr lang="en-GB" sz="2800" dirty="0">
              <a:latin typeface="Kinetic Letters" panose="02000000000000000000" pitchFamily="50" charset="0"/>
            </a:endParaRPr>
          </a:p>
          <a:p>
            <a:pPr marL="914400" lvl="1" indent="-317500">
              <a:lnSpc>
                <a:spcPct val="100000"/>
              </a:lnSpc>
              <a:spcBef>
                <a:spcPts val="0"/>
              </a:spcBef>
              <a:buSzPts val="1400"/>
              <a:buChar char="○"/>
            </a:pP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Maths (paper 1: Arithmetic) – Wednesday 13</a:t>
            </a:r>
            <a:r>
              <a:rPr lang="en-GB" sz="2800" baseline="300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th</a:t>
            </a: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 May </a:t>
            </a:r>
            <a:endParaRPr lang="en-GB" sz="2800" dirty="0">
              <a:latin typeface="Kinetic Letters" panose="02000000000000000000" pitchFamily="50" charset="0"/>
            </a:endParaRPr>
          </a:p>
          <a:p>
            <a:pPr marL="914400" lvl="1" indent="-317500">
              <a:lnSpc>
                <a:spcPct val="100000"/>
              </a:lnSpc>
              <a:spcBef>
                <a:spcPts val="0"/>
              </a:spcBef>
              <a:buSzPts val="1400"/>
              <a:buChar char="○"/>
            </a:pP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Maths (paper 2: Reasoning) – Wednesday 13</a:t>
            </a:r>
            <a:r>
              <a:rPr lang="en-GB" sz="2800" baseline="300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th</a:t>
            </a: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 May </a:t>
            </a:r>
            <a:endParaRPr lang="en-GB" sz="2800" dirty="0">
              <a:latin typeface="Kinetic Letters" panose="02000000000000000000" pitchFamily="50" charset="0"/>
            </a:endParaRPr>
          </a:p>
          <a:p>
            <a:pPr marL="914400" lvl="1" indent="-317500">
              <a:lnSpc>
                <a:spcPct val="100000"/>
              </a:lnSpc>
              <a:spcBef>
                <a:spcPts val="0"/>
              </a:spcBef>
              <a:buSzPts val="1400"/>
              <a:buChar char="○"/>
            </a:pP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Maths (paper 3: Reasoning) – Thursday 14</a:t>
            </a:r>
            <a:r>
              <a:rPr lang="en-GB" sz="2800" baseline="300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th</a:t>
            </a:r>
            <a:r>
              <a:rPr lang="en-GB" sz="2800" dirty="0">
                <a:solidFill>
                  <a:srgbClr val="283593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 May</a:t>
            </a:r>
            <a:endParaRPr lang="en-GB" sz="2800" dirty="0">
              <a:latin typeface="Kinetic Letters" panose="02000000000000000000" pitchFamily="50" charset="0"/>
            </a:endParaRPr>
          </a:p>
          <a:p>
            <a:pPr marL="457200" lvl="0" indent="-342900">
              <a:lnSpc>
                <a:spcPct val="115000"/>
              </a:lnSpc>
              <a:spcBef>
                <a:spcPts val="0"/>
              </a:spcBef>
              <a:buClr>
                <a:srgbClr val="595959"/>
              </a:buClr>
              <a:buSzPts val="1800"/>
              <a:buFont typeface="Nunito"/>
              <a:buChar char="●"/>
            </a:pPr>
            <a:r>
              <a:rPr lang="en-GB" dirty="0">
                <a:solidFill>
                  <a:srgbClr val="000000"/>
                </a:solidFill>
                <a:latin typeface="Kinetic Letters" panose="02000000000000000000" pitchFamily="50" charset="0"/>
                <a:ea typeface="Arial"/>
                <a:cs typeface="Arial"/>
                <a:sym typeface="Arial"/>
              </a:rPr>
              <a:t>Writing is assessed using evidence collected throughout Year 6. There is no Year 6 SATs writing test. </a:t>
            </a:r>
            <a:endParaRPr lang="en-GB" dirty="0">
              <a:latin typeface="Kinetic Letter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38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B2C01-A550-82A5-E885-03BD4211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Specific arrangements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211B5-627C-42CF-6074-617E50FA7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>
                <a:latin typeface="Kinetic Letters" panose="02000000000000000000" pitchFamily="50" charset="0"/>
              </a:rPr>
              <a:t>Children with additional needs, those who have similar support as part of day-to-day learning in school, may be allotted specific arrangements. These can include:</a:t>
            </a:r>
          </a:p>
          <a:p>
            <a:r>
              <a:rPr lang="en-GB" sz="4000" dirty="0">
                <a:latin typeface="Kinetic Letters" panose="02000000000000000000" pitchFamily="50" charset="0"/>
              </a:rPr>
              <a:t>Additional time</a:t>
            </a:r>
          </a:p>
          <a:p>
            <a:r>
              <a:rPr lang="en-GB" sz="4000" dirty="0">
                <a:latin typeface="Kinetic Letters" panose="02000000000000000000" pitchFamily="50" charset="0"/>
              </a:rPr>
              <a:t>Modified papers</a:t>
            </a:r>
          </a:p>
          <a:p>
            <a:r>
              <a:rPr lang="en-GB" sz="4000" dirty="0">
                <a:latin typeface="Kinetic Letters" panose="02000000000000000000" pitchFamily="50" charset="0"/>
              </a:rPr>
              <a:t>Scribes</a:t>
            </a:r>
          </a:p>
          <a:p>
            <a:r>
              <a:rPr lang="en-GB" sz="4000" dirty="0">
                <a:latin typeface="Kinetic Letters" panose="02000000000000000000" pitchFamily="50" charset="0"/>
              </a:rPr>
              <a:t>Adult reader</a:t>
            </a:r>
          </a:p>
          <a:p>
            <a:r>
              <a:rPr lang="en-GB" sz="4000" dirty="0">
                <a:latin typeface="Kinetic Letters" panose="02000000000000000000" pitchFamily="50" charset="0"/>
              </a:rPr>
              <a:t>Prompts / rest breaks</a:t>
            </a:r>
          </a:p>
        </p:txBody>
      </p:sp>
    </p:spTree>
    <p:extLst>
      <p:ext uri="{BB962C8B-B14F-4D97-AF65-F5344CB8AC3E}">
        <p14:creationId xmlns:p14="http://schemas.microsoft.com/office/powerpoint/2010/main" val="18668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02177-2725-8CBE-ABE9-76E9FBEF6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9AD3C-B7E9-59CA-ADDB-63B5F9D3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867"/>
            <a:ext cx="10515600" cy="4935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000" dirty="0">
                <a:latin typeface="Kinetic Letters" panose="02000000000000000000" pitchFamily="50" charset="0"/>
              </a:rPr>
              <a:t>Tests are marked externally. For each test there are three scores:</a:t>
            </a:r>
          </a:p>
          <a:p>
            <a:pPr>
              <a:buFontTx/>
              <a:buChar char="-"/>
            </a:pPr>
            <a:r>
              <a:rPr lang="en-GB" sz="4000" dirty="0">
                <a:latin typeface="Kinetic Letters" panose="02000000000000000000" pitchFamily="50" charset="0"/>
              </a:rPr>
              <a:t>A raw score (marks)</a:t>
            </a:r>
          </a:p>
          <a:p>
            <a:pPr>
              <a:buFontTx/>
              <a:buChar char="-"/>
            </a:pPr>
            <a:r>
              <a:rPr lang="en-GB" sz="4000" dirty="0">
                <a:latin typeface="Kinetic Letters" panose="02000000000000000000" pitchFamily="50" charset="0"/>
              </a:rPr>
              <a:t>A scaled score </a:t>
            </a:r>
          </a:p>
          <a:p>
            <a:pPr>
              <a:buFontTx/>
              <a:buChar char="-"/>
            </a:pPr>
            <a:r>
              <a:rPr lang="en-GB" sz="4000" dirty="0">
                <a:latin typeface="Kinetic Letters" panose="02000000000000000000" pitchFamily="50" charset="0"/>
              </a:rPr>
              <a:t>A judgement on if the National Standard has been met.</a:t>
            </a:r>
          </a:p>
          <a:p>
            <a:pPr marL="0" indent="0">
              <a:buNone/>
            </a:pPr>
            <a:endParaRPr lang="en-GB" sz="4000" dirty="0">
              <a:latin typeface="Kinetic Letters" panose="02000000000000000000" pitchFamily="50" charset="0"/>
            </a:endParaRPr>
          </a:p>
          <a:p>
            <a:pPr marL="0" indent="0">
              <a:buNone/>
            </a:pPr>
            <a:r>
              <a:rPr lang="en-GB" sz="4000" dirty="0">
                <a:latin typeface="Kinetic Letters" panose="02000000000000000000" pitchFamily="50" charset="0"/>
              </a:rPr>
              <a:t>Scaled scores range from 80 – 120</a:t>
            </a:r>
          </a:p>
          <a:p>
            <a:pPr marL="0" indent="0">
              <a:buNone/>
            </a:pPr>
            <a:r>
              <a:rPr lang="en-GB" sz="4000" dirty="0">
                <a:latin typeface="Kinetic Letters" panose="02000000000000000000" pitchFamily="50" charset="0"/>
              </a:rPr>
              <a:t>A score of 100 or more shows that your child has met the national standard.</a:t>
            </a:r>
          </a:p>
          <a:p>
            <a:pPr marL="0" indent="0">
              <a:buNone/>
            </a:pPr>
            <a:r>
              <a:rPr lang="en-GB" sz="4000" dirty="0">
                <a:latin typeface="Kinetic Letters" panose="02000000000000000000" pitchFamily="50" charset="0"/>
              </a:rPr>
              <a:t>Results are sent to parents with end of year reports.</a:t>
            </a:r>
          </a:p>
        </p:txBody>
      </p:sp>
    </p:spTree>
    <p:extLst>
      <p:ext uri="{BB962C8B-B14F-4D97-AF65-F5344CB8AC3E}">
        <p14:creationId xmlns:p14="http://schemas.microsoft.com/office/powerpoint/2010/main" val="2197397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DC4B0-CE5F-033C-61D4-6EE76C721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latin typeface="Kinetic Letters" panose="02000000000000000000" pitchFamily="50" charset="0"/>
              </a:rPr>
              <a:t>Scaled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21633-E4B9-E358-9F98-9C8AFEC80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700" y="5296910"/>
            <a:ext cx="10515600" cy="132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>
                <a:latin typeface="Kinetic Letters" panose="02000000000000000000" pitchFamily="50" charset="0"/>
              </a:rPr>
              <a:t>Greater depth does not exist in any of the tests, the only time a child may be assessed as Greater Depth is in writing.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8012572-C747-D616-9327-8FAFD7498E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738014"/>
              </p:ext>
            </p:extLst>
          </p:nvPr>
        </p:nvGraphicFramePr>
        <p:xfrm>
          <a:off x="901698" y="1443665"/>
          <a:ext cx="10388601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717">
                  <a:extLst>
                    <a:ext uri="{9D8B030D-6E8A-4147-A177-3AD203B41FA5}">
                      <a16:colId xmlns:a16="http://schemas.microsoft.com/office/drawing/2014/main" val="56965319"/>
                    </a:ext>
                  </a:extLst>
                </a:gridCol>
                <a:gridCol w="5352006">
                  <a:extLst>
                    <a:ext uri="{9D8B030D-6E8A-4147-A177-3AD203B41FA5}">
                      <a16:colId xmlns:a16="http://schemas.microsoft.com/office/drawing/2014/main" val="3208199728"/>
                    </a:ext>
                  </a:extLst>
                </a:gridCol>
                <a:gridCol w="2197878">
                  <a:extLst>
                    <a:ext uri="{9D8B030D-6E8A-4147-A177-3AD203B41FA5}">
                      <a16:colId xmlns:a16="http://schemas.microsoft.com/office/drawing/2014/main" val="976234809"/>
                    </a:ext>
                  </a:extLst>
                </a:gridCol>
              </a:tblGrid>
              <a:tr h="627556"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Scaled Score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Means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675022"/>
                  </a:ext>
                </a:extLst>
              </a:tr>
              <a:tr h="627556"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80 – 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Not met National Standard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167383"/>
                  </a:ext>
                </a:extLst>
              </a:tr>
              <a:tr h="627556"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Met National Standard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970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101-119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Met or exceeded National Standard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494572"/>
                  </a:ext>
                </a:extLst>
              </a:tr>
              <a:tr h="627556"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Highest possible scaled score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solidFill>
                            <a:schemeClr val="tx1"/>
                          </a:solidFill>
                          <a:latin typeface="Kinetic Letters" panose="02000000000000000000" pitchFamily="50" charset="0"/>
                        </a:rPr>
                        <a:t>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142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847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BPS ppt" id="{9F038FB5-F288-D14C-8CBA-B3B03B444AB7}" vid="{AC396F1C-EA86-4D46-B763-3F80DFE3F1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BPS ppt</Template>
  <TotalTime>255</TotalTime>
  <Words>508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Kinetic Letters</vt:lpstr>
      <vt:lpstr>Nunito</vt:lpstr>
      <vt:lpstr>Office Theme</vt:lpstr>
      <vt:lpstr>Welcome to Year 6 </vt:lpstr>
      <vt:lpstr>General expectations</vt:lpstr>
      <vt:lpstr>Work ethic</vt:lpstr>
      <vt:lpstr>Homework</vt:lpstr>
      <vt:lpstr>Online Behaviour</vt:lpstr>
      <vt:lpstr>SATs</vt:lpstr>
      <vt:lpstr>Specific arrangements</vt:lpstr>
      <vt:lpstr>Results</vt:lpstr>
      <vt:lpstr>Scaled Scores</vt:lpstr>
      <vt:lpstr>Leavers’ events &amp; activities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Teacher</dc:creator>
  <cp:lastModifiedBy>Stephanie Rice</cp:lastModifiedBy>
  <cp:revision>16</cp:revision>
  <dcterms:created xsi:type="dcterms:W3CDTF">2019-09-09T08:24:30Z</dcterms:created>
  <dcterms:modified xsi:type="dcterms:W3CDTF">2025-10-01T18:12:44Z</dcterms:modified>
</cp:coreProperties>
</file>