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91" r:id="rId3"/>
    <p:sldId id="258" r:id="rId4"/>
    <p:sldId id="262" r:id="rId5"/>
    <p:sldId id="292" r:id="rId6"/>
    <p:sldId id="293" r:id="rId7"/>
    <p:sldId id="294" r:id="rId8"/>
    <p:sldId id="265" r:id="rId9"/>
    <p:sldId id="296" r:id="rId10"/>
    <p:sldId id="272" r:id="rId11"/>
    <p:sldId id="273" r:id="rId12"/>
    <p:sldId id="295"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9" autoAdjust="0"/>
    <p:restoredTop sz="81944"/>
  </p:normalViewPr>
  <p:slideViewPr>
    <p:cSldViewPr snapToGrid="0">
      <p:cViewPr varScale="1">
        <p:scale>
          <a:sx n="63" d="100"/>
          <a:sy n="63" d="100"/>
        </p:scale>
        <p:origin x="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661278-D6C1-4BAC-98E7-0A7028DF502D}" type="datetimeFigureOut">
              <a:rPr lang="en-GB" smtClean="0"/>
              <a:t>28/02/2024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C11453E-6A5B-4372-80E0-BCA35911ADE2}" type="slidenum">
              <a:rPr lang="en-GB" smtClean="0"/>
              <a:t>‹#›</a:t>
            </a:fld>
            <a:endParaRPr lang="en-GB"/>
          </a:p>
        </p:txBody>
      </p:sp>
    </p:spTree>
    <p:extLst>
      <p:ext uri="{BB962C8B-B14F-4D97-AF65-F5344CB8AC3E}">
        <p14:creationId xmlns:p14="http://schemas.microsoft.com/office/powerpoint/2010/main" val="57283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meeting about reading at Boughton Primary School</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a:t>
            </a:fld>
            <a:endParaRPr lang="en-GB"/>
          </a:p>
        </p:txBody>
      </p:sp>
    </p:spTree>
    <p:extLst>
      <p:ext uri="{BB962C8B-B14F-4D97-AF65-F5344CB8AC3E}">
        <p14:creationId xmlns:p14="http://schemas.microsoft.com/office/powerpoint/2010/main" val="240918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can be vocabulary or comprehension based. </a:t>
            </a:r>
          </a:p>
        </p:txBody>
      </p:sp>
      <p:sp>
        <p:nvSpPr>
          <p:cNvPr id="4" name="Slide Number Placeholder 3"/>
          <p:cNvSpPr>
            <a:spLocks noGrp="1"/>
          </p:cNvSpPr>
          <p:nvPr>
            <p:ph type="sldNum" sz="quarter" idx="5"/>
          </p:nvPr>
        </p:nvSpPr>
        <p:spPr/>
        <p:txBody>
          <a:bodyPr/>
          <a:lstStyle/>
          <a:p>
            <a:fld id="{8C11453E-6A5B-4372-80E0-BCA35911ADE2}" type="slidenum">
              <a:rPr lang="en-GB" smtClean="0"/>
              <a:t>11</a:t>
            </a:fld>
            <a:endParaRPr lang="en-GB"/>
          </a:p>
        </p:txBody>
      </p:sp>
    </p:spTree>
    <p:extLst>
      <p:ext uri="{BB962C8B-B14F-4D97-AF65-F5344CB8AC3E}">
        <p14:creationId xmlns:p14="http://schemas.microsoft.com/office/powerpoint/2010/main" val="360075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quotes about the importance of both reading and being read to. This is the most important skill that children will develop during their primary school education.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2</a:t>
            </a:fld>
            <a:endParaRPr lang="en-GB"/>
          </a:p>
        </p:txBody>
      </p:sp>
    </p:spTree>
    <p:extLst>
      <p:ext uri="{BB962C8B-B14F-4D97-AF65-F5344CB8AC3E}">
        <p14:creationId xmlns:p14="http://schemas.microsoft.com/office/powerpoint/2010/main" val="262671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teaching of phonics enables children to begin to read through learning sounds and then blending these together to form words. </a:t>
            </a:r>
          </a:p>
          <a:p>
            <a:r>
              <a:rPr lang="en-US" dirty="0"/>
              <a:t>Reading from an early age is important as research shows that if children are not secure and fluent readers by Year 2, it is very difficult to then develop a love of reading going forward. </a:t>
            </a:r>
          </a:p>
          <a:p>
            <a:r>
              <a:rPr lang="en-US" dirty="0"/>
              <a:t>In order to get children fluent in reading, their phonic knowledge must be embedded. </a:t>
            </a:r>
          </a:p>
        </p:txBody>
      </p:sp>
      <p:sp>
        <p:nvSpPr>
          <p:cNvPr id="4" name="Slide Number Placeholder 3"/>
          <p:cNvSpPr>
            <a:spLocks noGrp="1"/>
          </p:cNvSpPr>
          <p:nvPr>
            <p:ph type="sldNum" sz="quarter" idx="5"/>
          </p:nvPr>
        </p:nvSpPr>
        <p:spPr/>
        <p:txBody>
          <a:bodyPr/>
          <a:lstStyle/>
          <a:p>
            <a:fld id="{8C11453E-6A5B-4372-80E0-BCA35911ADE2}" type="slidenum">
              <a:rPr lang="en-GB" smtClean="0"/>
              <a:t>3</a:t>
            </a:fld>
            <a:endParaRPr lang="en-GB"/>
          </a:p>
        </p:txBody>
      </p:sp>
    </p:spTree>
    <p:extLst>
      <p:ext uri="{BB962C8B-B14F-4D97-AF65-F5344CB8AC3E}">
        <p14:creationId xmlns:p14="http://schemas.microsoft.com/office/powerpoint/2010/main" val="146556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4</a:t>
            </a:fld>
            <a:endParaRPr lang="en-GB"/>
          </a:p>
        </p:txBody>
      </p:sp>
    </p:spTree>
    <p:extLst>
      <p:ext uri="{BB962C8B-B14F-4D97-AF65-F5344CB8AC3E}">
        <p14:creationId xmlns:p14="http://schemas.microsoft.com/office/powerpoint/2010/main" val="21415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has published a reading framework</a:t>
            </a:r>
            <a:r>
              <a:rPr lang="en-US" baseline="0" dirty="0"/>
              <a:t> which states…</a:t>
            </a:r>
          </a:p>
          <a:p>
            <a:endParaRPr lang="en-US" baseline="0" dirty="0"/>
          </a:p>
          <a:p>
            <a:r>
              <a:rPr lang="en-US" baseline="0" dirty="0"/>
              <a:t>For a child to be fluent, phonic knowledge is important. </a:t>
            </a:r>
          </a:p>
          <a:p>
            <a:r>
              <a:rPr lang="en-US" baseline="0" dirty="0"/>
              <a:t>When a child is fluent, we can focus on understanding and comprehension. </a:t>
            </a:r>
          </a:p>
          <a:p>
            <a:r>
              <a:rPr lang="en-US" baseline="0" dirty="0"/>
              <a:t>When comprehension is secure, the child will enjoy what they read. </a:t>
            </a:r>
          </a:p>
          <a:p>
            <a:endParaRPr lang="en-US" baseline="0" dirty="0"/>
          </a:p>
          <a:p>
            <a:r>
              <a:rPr lang="en-US" baseline="0" dirty="0"/>
              <a:t>Secure phonics and fluency all reduce cognitive load. </a:t>
            </a:r>
            <a:endParaRPr lang="en-GB" dirty="0"/>
          </a:p>
        </p:txBody>
      </p:sp>
      <p:sp>
        <p:nvSpPr>
          <p:cNvPr id="4" name="Slide Number Placeholder 3"/>
          <p:cNvSpPr>
            <a:spLocks noGrp="1"/>
          </p:cNvSpPr>
          <p:nvPr>
            <p:ph type="sldNum" sz="quarter" idx="10"/>
          </p:nvPr>
        </p:nvSpPr>
        <p:spPr/>
        <p:txBody>
          <a:bodyPr/>
          <a:lstStyle/>
          <a:p>
            <a:fld id="{8C11453E-6A5B-4372-80E0-BCA35911ADE2}" type="slidenum">
              <a:rPr lang="en-GB" smtClean="0"/>
              <a:t>5</a:t>
            </a:fld>
            <a:endParaRPr lang="en-GB"/>
          </a:p>
        </p:txBody>
      </p:sp>
    </p:spTree>
    <p:extLst>
      <p:ext uri="{BB962C8B-B14F-4D97-AF65-F5344CB8AC3E}">
        <p14:creationId xmlns:p14="http://schemas.microsoft.com/office/powerpoint/2010/main" val="42691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Model as teachers. Pretend to be a child. </a:t>
            </a:r>
          </a:p>
          <a:p>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7</a:t>
            </a:fld>
            <a:endParaRPr lang="en-GB"/>
          </a:p>
        </p:txBody>
      </p:sp>
    </p:spTree>
    <p:extLst>
      <p:ext uri="{BB962C8B-B14F-4D97-AF65-F5344CB8AC3E}">
        <p14:creationId xmlns:p14="http://schemas.microsoft.com/office/powerpoint/2010/main" val="328011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as teachers. Pretend to be a child. </a:t>
            </a:r>
          </a:p>
        </p:txBody>
      </p:sp>
      <p:sp>
        <p:nvSpPr>
          <p:cNvPr id="4" name="Slide Number Placeholder 3"/>
          <p:cNvSpPr>
            <a:spLocks noGrp="1"/>
          </p:cNvSpPr>
          <p:nvPr>
            <p:ph type="sldNum" sz="quarter" idx="5"/>
          </p:nvPr>
        </p:nvSpPr>
        <p:spPr/>
        <p:txBody>
          <a:bodyPr/>
          <a:lstStyle/>
          <a:p>
            <a:fld id="{8C11453E-6A5B-4372-80E0-BCA35911ADE2}" type="slidenum">
              <a:rPr lang="en-GB" smtClean="0"/>
              <a:t>8</a:t>
            </a:fld>
            <a:endParaRPr lang="en-GB"/>
          </a:p>
        </p:txBody>
      </p:sp>
    </p:spTree>
    <p:extLst>
      <p:ext uri="{BB962C8B-B14F-4D97-AF65-F5344CB8AC3E}">
        <p14:creationId xmlns:p14="http://schemas.microsoft.com/office/powerpoint/2010/main" val="285588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taken out</a:t>
            </a:r>
            <a:r>
              <a:rPr lang="en-US" baseline="0" dirty="0"/>
              <a:t> for KS1’s PPT if wanted. </a:t>
            </a:r>
          </a:p>
          <a:p>
            <a:endParaRPr lang="en-US" baseline="0" dirty="0"/>
          </a:p>
          <a:p>
            <a:r>
              <a:rPr lang="en-US" baseline="0" dirty="0"/>
              <a:t>These are the comprehension skills we focus on when we are teaching our reading lessons. All KS2 children are familiar with these. </a:t>
            </a:r>
          </a:p>
          <a:p>
            <a:r>
              <a:rPr lang="en-US" baseline="0" dirty="0"/>
              <a:t>Give parents examples of questions they could ask their child on each skill. </a:t>
            </a:r>
          </a:p>
          <a:p>
            <a:r>
              <a:rPr lang="en-US" baseline="0" dirty="0"/>
              <a:t>These do appear in our reading records and can be ticked off or highlighted when asked. </a:t>
            </a:r>
          </a:p>
          <a:p>
            <a:r>
              <a:rPr lang="en-US" baseline="0" dirty="0"/>
              <a:t>Older KS2 children need to be listened to often and lots of questions should be asked to help their understanding and this will also mirror into their tests. </a:t>
            </a:r>
          </a:p>
          <a:p>
            <a:endParaRPr lang="en-US" baseline="0" dirty="0"/>
          </a:p>
          <a:p>
            <a:r>
              <a:rPr lang="en-US" baseline="0" dirty="0"/>
              <a:t>What can you do to help?</a:t>
            </a:r>
          </a:p>
          <a:p>
            <a:pPr marL="171450" indent="-171450">
              <a:buFontTx/>
              <a:buChar char="-"/>
            </a:pPr>
            <a:r>
              <a:rPr lang="en-US" baseline="0" dirty="0"/>
              <a:t>Comprehension of the world will develop comprehension in reading.</a:t>
            </a:r>
          </a:p>
          <a:p>
            <a:pPr marL="171450" indent="-171450">
              <a:buFontTx/>
              <a:buChar char="-"/>
            </a:pPr>
            <a:r>
              <a:rPr lang="en-US" baseline="0" dirty="0"/>
              <a:t>Ways to develop comprehension –</a:t>
            </a:r>
          </a:p>
          <a:p>
            <a:pPr marL="171450" indent="-171450">
              <a:buFontTx/>
              <a:buChar char="-"/>
            </a:pPr>
            <a:r>
              <a:rPr lang="en-US" baseline="0" dirty="0"/>
              <a:t>Talk at home...a lot and about everything</a:t>
            </a:r>
          </a:p>
          <a:p>
            <a:pPr marL="171450" indent="-171450">
              <a:buFontTx/>
              <a:buChar char="-"/>
            </a:pPr>
            <a:r>
              <a:rPr lang="en-US" baseline="0" dirty="0"/>
              <a:t>Develop cultural capital by going out (this does not need to cost anything)</a:t>
            </a:r>
          </a:p>
          <a:p>
            <a:pPr marL="171450" indent="-171450">
              <a:buFontTx/>
              <a:buChar char="-"/>
            </a:pPr>
            <a:r>
              <a:rPr lang="en-US" baseline="0" dirty="0"/>
              <a:t>Reading together and discussing the book (VIPERS)</a:t>
            </a:r>
          </a:p>
        </p:txBody>
      </p:sp>
      <p:sp>
        <p:nvSpPr>
          <p:cNvPr id="4" name="Slide Number Placeholder 3"/>
          <p:cNvSpPr>
            <a:spLocks noGrp="1"/>
          </p:cNvSpPr>
          <p:nvPr>
            <p:ph type="sldNum" sz="quarter" idx="10"/>
          </p:nvPr>
        </p:nvSpPr>
        <p:spPr/>
        <p:txBody>
          <a:bodyPr/>
          <a:lstStyle/>
          <a:p>
            <a:fld id="{8C11453E-6A5B-4372-80E0-BCA35911ADE2}" type="slidenum">
              <a:rPr lang="en-GB" smtClean="0"/>
              <a:t>9</a:t>
            </a:fld>
            <a:endParaRPr lang="en-GB"/>
          </a:p>
        </p:txBody>
      </p:sp>
    </p:spTree>
    <p:extLst>
      <p:ext uri="{BB962C8B-B14F-4D97-AF65-F5344CB8AC3E}">
        <p14:creationId xmlns:p14="http://schemas.microsoft.com/office/powerpoint/2010/main" val="179942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useful to help children get into the habit of reading a sentence before reading the sentence again without having to decode it. Children should be supported in remembering what they have just read. If this is something that they find difficult you may choose to focus on one book and read this more than twice to support fluency.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10</a:t>
            </a:fld>
            <a:endParaRPr lang="en-GB"/>
          </a:p>
        </p:txBody>
      </p:sp>
    </p:spTree>
    <p:extLst>
      <p:ext uri="{BB962C8B-B14F-4D97-AF65-F5344CB8AC3E}">
        <p14:creationId xmlns:p14="http://schemas.microsoft.com/office/powerpoint/2010/main" val="3795962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2330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02295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0290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104587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9535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32184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37631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73276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09275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2675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07E8B-5C74-4B58-BF6D-B49DF6A2047D}" type="datetimeFigureOut">
              <a:rPr lang="en-GB" smtClean="0"/>
              <a:pPr/>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49653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07E8B-5C74-4B58-BF6D-B49DF6A2047D}" type="datetimeFigureOut">
              <a:rPr lang="en-GB" smtClean="0"/>
              <a:pPr/>
              <a:t>28/02/2024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83015-3E1B-4EE1-AA2F-449D168DCB70}" type="slidenum">
              <a:rPr lang="en-GB" smtClean="0"/>
              <a:pPr/>
              <a:t>‹#›</a:t>
            </a:fld>
            <a:endParaRPr lang="en-GB"/>
          </a:p>
        </p:txBody>
      </p:sp>
    </p:spTree>
    <p:extLst>
      <p:ext uri="{BB962C8B-B14F-4D97-AF65-F5344CB8AC3E}">
        <p14:creationId xmlns:p14="http://schemas.microsoft.com/office/powerpoint/2010/main" val="416970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60FA16-53C8-2890-0C84-32FEBC14CC86}"/>
              </a:ext>
            </a:extLst>
          </p:cNvPr>
          <p:cNvSpPr/>
          <p:nvPr/>
        </p:nvSpPr>
        <p:spPr>
          <a:xfrm>
            <a:off x="620563" y="688721"/>
            <a:ext cx="10950882" cy="3093154"/>
          </a:xfrm>
          <a:prstGeom prst="rect">
            <a:avLst/>
          </a:prstGeom>
          <a:noFill/>
        </p:spPr>
        <p:txBody>
          <a:bodyPr wrap="none" lIns="91440" tIns="45720" rIns="91440" bIns="45720">
            <a:spAutoFit/>
          </a:bodyPr>
          <a:lstStyle/>
          <a:p>
            <a:pPr algn="ctr"/>
            <a:r>
              <a:rPr lang="en-US" sz="8000" b="0" cap="none" spc="0" dirty="0">
                <a:ln w="0"/>
                <a:effectLst>
                  <a:outerShdw blurRad="38100" dist="25400" dir="5400000" algn="ctr" rotWithShape="0">
                    <a:srgbClr val="6E747A">
                      <a:alpha val="43000"/>
                    </a:srgbClr>
                  </a:outerShdw>
                </a:effectLst>
                <a:latin typeface="Kinetic Letters" panose="02000000000000000000" pitchFamily="2" charset="0"/>
              </a:rPr>
              <a:t>Reading at</a:t>
            </a:r>
          </a:p>
          <a:p>
            <a:pPr algn="ctr"/>
            <a:r>
              <a:rPr lang="en-US" sz="8000" b="0" cap="none" spc="0" dirty="0">
                <a:ln w="0"/>
                <a:effectLst>
                  <a:outerShdw blurRad="38100" dist="25400" dir="5400000" algn="ctr" rotWithShape="0">
                    <a:srgbClr val="6E747A">
                      <a:alpha val="43000"/>
                    </a:srgbClr>
                  </a:outerShdw>
                </a:effectLst>
                <a:latin typeface="Kinetic Letters" panose="02000000000000000000" pitchFamily="2" charset="0"/>
              </a:rPr>
              <a:t> </a:t>
            </a:r>
            <a:r>
              <a:rPr lang="en-US" sz="11500" b="0" cap="none" spc="0" dirty="0">
                <a:ln w="0"/>
                <a:effectLst>
                  <a:outerShdw blurRad="38100" dist="25400" dir="5400000" algn="ctr" rotWithShape="0">
                    <a:srgbClr val="6E747A">
                      <a:alpha val="43000"/>
                    </a:srgbClr>
                  </a:outerShdw>
                </a:effectLst>
                <a:latin typeface="Kinetic Letters" panose="02000000000000000000" pitchFamily="2" charset="0"/>
              </a:rPr>
              <a:t>Boughton Primary School</a:t>
            </a:r>
          </a:p>
        </p:txBody>
      </p:sp>
    </p:spTree>
    <p:extLst>
      <p:ext uri="{BB962C8B-B14F-4D97-AF65-F5344CB8AC3E}">
        <p14:creationId xmlns:p14="http://schemas.microsoft.com/office/powerpoint/2010/main" val="126278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3C1E36-2371-43E1-2ADA-CE1E994EEF2A}"/>
              </a:ext>
            </a:extLst>
          </p:cNvPr>
          <p:cNvSpPr/>
          <p:nvPr/>
        </p:nvSpPr>
        <p:spPr>
          <a:xfrm>
            <a:off x="186721" y="5427406"/>
            <a:ext cx="6469718" cy="138910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514F945-9691-947F-8042-8D80A503C988}"/>
              </a:ext>
            </a:extLst>
          </p:cNvPr>
          <p:cNvSpPr/>
          <p:nvPr/>
        </p:nvSpPr>
        <p:spPr>
          <a:xfrm>
            <a:off x="2865631" y="106148"/>
            <a:ext cx="6028125" cy="1569660"/>
          </a:xfrm>
          <a:prstGeom prst="rect">
            <a:avLst/>
          </a:prstGeom>
          <a:noFill/>
        </p:spPr>
        <p:txBody>
          <a:bodyPr wrap="none" lIns="91440" tIns="45720" rIns="91440" bIns="45720">
            <a:spAutoFit/>
          </a:bodyPr>
          <a:lstStyle/>
          <a:p>
            <a:pPr algn="ctr"/>
            <a:r>
              <a:rPr lang="en-US" sz="9600" b="0" cap="none" spc="0" dirty="0">
                <a:ln w="0"/>
                <a:effectLst>
                  <a:outerShdw blurRad="38100" dist="25400" dir="5400000" algn="ctr" rotWithShape="0">
                    <a:srgbClr val="6E747A">
                      <a:alpha val="43000"/>
                    </a:srgbClr>
                  </a:outerShdw>
                </a:effectLst>
                <a:latin typeface="Kinetic Letters" panose="02000000000000000000" pitchFamily="2" charset="0"/>
              </a:rPr>
              <a:t>Reading at home</a:t>
            </a:r>
          </a:p>
        </p:txBody>
      </p:sp>
      <p:sp>
        <p:nvSpPr>
          <p:cNvPr id="4" name="Rectangle 3">
            <a:extLst>
              <a:ext uri="{FF2B5EF4-FFF2-40B4-BE49-F238E27FC236}">
                <a16:creationId xmlns:a16="http://schemas.microsoft.com/office/drawing/2014/main" id="{1853BB21-C0F8-825E-2A16-3D7D42298E51}"/>
              </a:ext>
            </a:extLst>
          </p:cNvPr>
          <p:cNvSpPr/>
          <p:nvPr/>
        </p:nvSpPr>
        <p:spPr>
          <a:xfrm>
            <a:off x="2896447" y="1561323"/>
            <a:ext cx="6163162" cy="1107996"/>
          </a:xfrm>
          <a:prstGeom prst="rect">
            <a:avLst/>
          </a:prstGeom>
          <a:noFill/>
        </p:spPr>
        <p:txBody>
          <a:bodyPr wrap="none" lIns="91440" tIns="45720" rIns="91440" bIns="45720">
            <a:spAutoFit/>
          </a:bodyPr>
          <a:lstStyle/>
          <a:p>
            <a:pPr algn="ctr"/>
            <a:r>
              <a:rPr lang="en-US" sz="6600" b="0" cap="none" spc="0" dirty="0">
                <a:ln w="0"/>
                <a:effectLst>
                  <a:outerShdw blurRad="38100" dist="25400" dir="5400000" algn="ctr" rotWithShape="0">
                    <a:srgbClr val="6E747A">
                      <a:alpha val="43000"/>
                    </a:srgbClr>
                  </a:outerShdw>
                </a:effectLst>
                <a:latin typeface="Kinetic Letters" panose="02000000000000000000" pitchFamily="2" charset="0"/>
              </a:rPr>
              <a:t>Your child’s reading book</a:t>
            </a:r>
          </a:p>
        </p:txBody>
      </p:sp>
      <p:pic>
        <p:nvPicPr>
          <p:cNvPr id="3" name="Picture 2">
            <a:extLst>
              <a:ext uri="{FF2B5EF4-FFF2-40B4-BE49-F238E27FC236}">
                <a16:creationId xmlns:a16="http://schemas.microsoft.com/office/drawing/2014/main" id="{B44046DB-6A1E-2BFE-A914-410D8584960B}"/>
              </a:ext>
            </a:extLst>
          </p:cNvPr>
          <p:cNvPicPr>
            <a:picLocks noChangeAspect="1"/>
          </p:cNvPicPr>
          <p:nvPr/>
        </p:nvPicPr>
        <p:blipFill>
          <a:blip r:embed="rId3"/>
          <a:stretch>
            <a:fillRect/>
          </a:stretch>
        </p:blipFill>
        <p:spPr>
          <a:xfrm>
            <a:off x="9580969" y="534237"/>
            <a:ext cx="2552700" cy="1790700"/>
          </a:xfrm>
          <a:prstGeom prst="rect">
            <a:avLst/>
          </a:prstGeom>
        </p:spPr>
      </p:pic>
      <p:pic>
        <p:nvPicPr>
          <p:cNvPr id="5" name="Picture 4">
            <a:extLst>
              <a:ext uri="{FF2B5EF4-FFF2-40B4-BE49-F238E27FC236}">
                <a16:creationId xmlns:a16="http://schemas.microsoft.com/office/drawing/2014/main" id="{F42B23F7-9A9E-35F3-13F8-2B960CFCE22B}"/>
              </a:ext>
            </a:extLst>
          </p:cNvPr>
          <p:cNvPicPr>
            <a:picLocks noChangeAspect="1"/>
          </p:cNvPicPr>
          <p:nvPr/>
        </p:nvPicPr>
        <p:blipFill>
          <a:blip r:embed="rId4"/>
          <a:stretch>
            <a:fillRect/>
          </a:stretch>
        </p:blipFill>
        <p:spPr>
          <a:xfrm>
            <a:off x="186721" y="417970"/>
            <a:ext cx="2143125" cy="2143125"/>
          </a:xfrm>
          <a:prstGeom prst="rect">
            <a:avLst/>
          </a:prstGeom>
        </p:spPr>
      </p:pic>
      <p:sp>
        <p:nvSpPr>
          <p:cNvPr id="6" name="TextBox 5">
            <a:extLst>
              <a:ext uri="{FF2B5EF4-FFF2-40B4-BE49-F238E27FC236}">
                <a16:creationId xmlns:a16="http://schemas.microsoft.com/office/drawing/2014/main" id="{9DD58F5C-1F3E-68AB-F472-5CA34FB57496}"/>
              </a:ext>
            </a:extLst>
          </p:cNvPr>
          <p:cNvSpPr txBox="1"/>
          <p:nvPr/>
        </p:nvSpPr>
        <p:spPr>
          <a:xfrm>
            <a:off x="317550" y="2415310"/>
            <a:ext cx="11320956" cy="3046988"/>
          </a:xfrm>
          <a:prstGeom prst="rect">
            <a:avLst/>
          </a:prstGeom>
          <a:noFill/>
        </p:spPr>
        <p:txBody>
          <a:bodyPr wrap="square" rtlCol="0">
            <a:spAutoFit/>
          </a:bodyPr>
          <a:lstStyle/>
          <a:p>
            <a:r>
              <a:rPr lang="en-US" sz="2400" dirty="0">
                <a:latin typeface="Kinetic Letters" panose="02000000000000000000" pitchFamily="2" charset="0"/>
              </a:rPr>
              <a:t>Children will be bringing home one or two books a week. Whilst working on their phonics skills the books will be phonetically</a:t>
            </a:r>
          </a:p>
          <a:p>
            <a:r>
              <a:rPr lang="en-US" sz="2400" dirty="0">
                <a:latin typeface="Kinetic Letters" panose="02000000000000000000" pitchFamily="2" charset="0"/>
              </a:rPr>
              <a:t>decodable and reflect what the children have learnt so far in phonics. </a:t>
            </a:r>
          </a:p>
          <a:p>
            <a:endParaRPr lang="en-US" sz="2400" dirty="0">
              <a:latin typeface="Kinetic Letters" panose="02000000000000000000" pitchFamily="2" charset="0"/>
            </a:endParaRPr>
          </a:p>
          <a:p>
            <a:r>
              <a:rPr lang="en-US" sz="2400" dirty="0">
                <a:latin typeface="Kinetic Letters" panose="02000000000000000000" pitchFamily="2" charset="0"/>
              </a:rPr>
              <a:t>When the children have gained more confidence, they will bring home books that include new vocabulary and language structures. </a:t>
            </a:r>
          </a:p>
          <a:p>
            <a:endParaRPr lang="en-US" sz="2400" dirty="0">
              <a:latin typeface="Kinetic Letters" panose="02000000000000000000" pitchFamily="2" charset="0"/>
            </a:endParaRPr>
          </a:p>
          <a:p>
            <a:r>
              <a:rPr lang="en-US" sz="2400" dirty="0">
                <a:latin typeface="Kinetic Letters" panose="02000000000000000000" pitchFamily="2" charset="0"/>
              </a:rPr>
              <a:t>Different books allow the children to access a wider variety of texts including non-fiction and work on their </a:t>
            </a:r>
          </a:p>
          <a:p>
            <a:r>
              <a:rPr lang="en-US" sz="2400" dirty="0">
                <a:latin typeface="Kinetic Letters" panose="02000000000000000000" pitchFamily="2" charset="0"/>
              </a:rPr>
              <a:t>comprehension skills as well as their decoding.  </a:t>
            </a:r>
            <a:endParaRPr lang="en-GB" sz="2400" dirty="0">
              <a:latin typeface="Kinetic Letters" panose="02000000000000000000" pitchFamily="2" charset="0"/>
            </a:endParaRPr>
          </a:p>
        </p:txBody>
      </p:sp>
      <p:sp>
        <p:nvSpPr>
          <p:cNvPr id="9" name="TextBox 8">
            <a:extLst>
              <a:ext uri="{FF2B5EF4-FFF2-40B4-BE49-F238E27FC236}">
                <a16:creationId xmlns:a16="http://schemas.microsoft.com/office/drawing/2014/main" id="{3751B602-FC52-DF9A-EC8E-C8E7968572EF}"/>
              </a:ext>
            </a:extLst>
          </p:cNvPr>
          <p:cNvSpPr txBox="1"/>
          <p:nvPr/>
        </p:nvSpPr>
        <p:spPr>
          <a:xfrm>
            <a:off x="373580" y="5614128"/>
            <a:ext cx="6096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inetic Letters" panose="02000000000000000000" pitchFamily="2" charset="0"/>
              </a:rPr>
              <a:t>Reading each book at least twice will support </a:t>
            </a:r>
            <a:r>
              <a:rPr lang="en-US" sz="2000" dirty="0">
                <a:solidFill>
                  <a:prstClr val="black"/>
                </a:solidFill>
                <a:latin typeface="Kinetic Letters" panose="02000000000000000000" pitchFamily="2" charset="0"/>
              </a:rPr>
              <a:t>your</a:t>
            </a:r>
            <a:r>
              <a:rPr kumimoji="0" lang="en-US" sz="2000" b="0" i="0" u="none" strike="noStrike" kern="1200" cap="none" spc="0" normalizeH="0" baseline="0" noProof="0" dirty="0">
                <a:ln>
                  <a:noFill/>
                </a:ln>
                <a:solidFill>
                  <a:prstClr val="black"/>
                </a:solidFill>
                <a:effectLst/>
                <a:uLnTx/>
                <a:uFillTx/>
                <a:latin typeface="Kinetic Letters" panose="02000000000000000000" pitchFamily="2" charset="0"/>
              </a:rPr>
              <a:t> child in decoding and </a:t>
            </a:r>
            <a:r>
              <a:rPr kumimoji="0" lang="en-US" sz="2000" b="0" i="0" u="none" strike="noStrike" kern="1200" cap="none" spc="0" normalizeH="0" baseline="0" noProof="0" dirty="0" err="1">
                <a:ln>
                  <a:noFill/>
                </a:ln>
                <a:solidFill>
                  <a:prstClr val="black"/>
                </a:solidFill>
                <a:effectLst/>
                <a:uLnTx/>
                <a:uFillTx/>
                <a:latin typeface="Kinetic Letters" panose="02000000000000000000" pitchFamily="2" charset="0"/>
              </a:rPr>
              <a:t>recognising</a:t>
            </a:r>
            <a:r>
              <a:rPr kumimoji="0" lang="en-US" sz="2000" b="0" i="0" u="none" strike="noStrike" kern="1200" cap="none" spc="0" normalizeH="0" baseline="0" noProof="0" dirty="0">
                <a:ln>
                  <a:noFill/>
                </a:ln>
                <a:solidFill>
                  <a:prstClr val="black"/>
                </a:solidFill>
                <a:effectLst/>
                <a:uLnTx/>
                <a:uFillTx/>
                <a:latin typeface="Kinetic Letters" panose="02000000000000000000" pitchFamily="2" charset="0"/>
              </a:rPr>
              <a:t> words in their initial read and then re-reading with more understanding and fluency. </a:t>
            </a:r>
          </a:p>
        </p:txBody>
      </p:sp>
    </p:spTree>
    <p:extLst>
      <p:ext uri="{BB962C8B-B14F-4D97-AF65-F5344CB8AC3E}">
        <p14:creationId xmlns:p14="http://schemas.microsoft.com/office/powerpoint/2010/main" val="95824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14F945-9691-947F-8042-8D80A503C988}"/>
              </a:ext>
            </a:extLst>
          </p:cNvPr>
          <p:cNvSpPr/>
          <p:nvPr/>
        </p:nvSpPr>
        <p:spPr>
          <a:xfrm>
            <a:off x="2865631" y="106148"/>
            <a:ext cx="6028125" cy="1569660"/>
          </a:xfrm>
          <a:prstGeom prst="rect">
            <a:avLst/>
          </a:prstGeom>
          <a:noFill/>
        </p:spPr>
        <p:txBody>
          <a:bodyPr wrap="none" lIns="91440" tIns="45720" rIns="91440" bIns="45720">
            <a:spAutoFit/>
          </a:bodyPr>
          <a:lstStyle/>
          <a:p>
            <a:pPr algn="ctr"/>
            <a:r>
              <a:rPr lang="en-US" sz="9600" b="0" cap="none" spc="0" dirty="0">
                <a:ln w="0"/>
                <a:effectLst>
                  <a:outerShdw blurRad="38100" dist="25400" dir="5400000" algn="ctr" rotWithShape="0">
                    <a:srgbClr val="6E747A">
                      <a:alpha val="43000"/>
                    </a:srgbClr>
                  </a:outerShdw>
                </a:effectLst>
                <a:latin typeface="Kinetic Letters" panose="02000000000000000000" pitchFamily="2" charset="0"/>
              </a:rPr>
              <a:t>Reading at home</a:t>
            </a:r>
          </a:p>
        </p:txBody>
      </p:sp>
      <p:pic>
        <p:nvPicPr>
          <p:cNvPr id="3" name="Picture 2">
            <a:extLst>
              <a:ext uri="{FF2B5EF4-FFF2-40B4-BE49-F238E27FC236}">
                <a16:creationId xmlns:a16="http://schemas.microsoft.com/office/drawing/2014/main" id="{B44046DB-6A1E-2BFE-A914-410D8584960B}"/>
              </a:ext>
            </a:extLst>
          </p:cNvPr>
          <p:cNvPicPr>
            <a:picLocks noChangeAspect="1"/>
          </p:cNvPicPr>
          <p:nvPr/>
        </p:nvPicPr>
        <p:blipFill>
          <a:blip r:embed="rId3"/>
          <a:stretch>
            <a:fillRect/>
          </a:stretch>
        </p:blipFill>
        <p:spPr>
          <a:xfrm>
            <a:off x="9580969" y="534237"/>
            <a:ext cx="2552700" cy="1790700"/>
          </a:xfrm>
          <a:prstGeom prst="rect">
            <a:avLst/>
          </a:prstGeom>
        </p:spPr>
      </p:pic>
      <p:pic>
        <p:nvPicPr>
          <p:cNvPr id="5" name="Picture 4">
            <a:extLst>
              <a:ext uri="{FF2B5EF4-FFF2-40B4-BE49-F238E27FC236}">
                <a16:creationId xmlns:a16="http://schemas.microsoft.com/office/drawing/2014/main" id="{F42B23F7-9A9E-35F3-13F8-2B960CFCE22B}"/>
              </a:ext>
            </a:extLst>
          </p:cNvPr>
          <p:cNvPicPr>
            <a:picLocks noChangeAspect="1"/>
          </p:cNvPicPr>
          <p:nvPr/>
        </p:nvPicPr>
        <p:blipFill>
          <a:blip r:embed="rId4"/>
          <a:stretch>
            <a:fillRect/>
          </a:stretch>
        </p:blipFill>
        <p:spPr>
          <a:xfrm>
            <a:off x="186721" y="417970"/>
            <a:ext cx="2143125" cy="2143125"/>
          </a:xfrm>
          <a:prstGeom prst="rect">
            <a:avLst/>
          </a:prstGeom>
        </p:spPr>
      </p:pic>
      <p:sp>
        <p:nvSpPr>
          <p:cNvPr id="6" name="TextBox 5">
            <a:extLst>
              <a:ext uri="{FF2B5EF4-FFF2-40B4-BE49-F238E27FC236}">
                <a16:creationId xmlns:a16="http://schemas.microsoft.com/office/drawing/2014/main" id="{9DD58F5C-1F3E-68AB-F472-5CA34FB57496}"/>
              </a:ext>
            </a:extLst>
          </p:cNvPr>
          <p:cNvSpPr txBox="1"/>
          <p:nvPr/>
        </p:nvSpPr>
        <p:spPr>
          <a:xfrm>
            <a:off x="197645" y="2561095"/>
            <a:ext cx="11826715" cy="4708981"/>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inetic Letters" panose="02000000000000000000" pitchFamily="2" charset="0"/>
              </a:rPr>
              <a:t>Help your child to enjoy reading by also sharing books/ non-fiction/ magazines that interest them.</a:t>
            </a:r>
          </a:p>
          <a:p>
            <a:pPr marL="342900" indent="-342900">
              <a:buFont typeface="Arial" panose="020B0604020202020204" pitchFamily="34" charset="0"/>
              <a:buChar char="•"/>
            </a:pPr>
            <a:endParaRPr lang="en-US" sz="2800" dirty="0">
              <a:latin typeface="Kinetic Letters" panose="02000000000000000000" pitchFamily="2" charset="0"/>
            </a:endParaRPr>
          </a:p>
          <a:p>
            <a:pPr marL="342900" indent="-342900">
              <a:buFont typeface="Arial" panose="020B0604020202020204" pitchFamily="34" charset="0"/>
              <a:buChar char="•"/>
            </a:pPr>
            <a:r>
              <a:rPr lang="en-US" sz="2800" dirty="0">
                <a:latin typeface="Kinetic Letters" panose="02000000000000000000" pitchFamily="2" charset="0"/>
              </a:rPr>
              <a:t>Reading doesn’t need to be for a long time. Short bursts may be better for a child who is reluctant. </a:t>
            </a:r>
          </a:p>
          <a:p>
            <a:pPr marL="342900" indent="-342900">
              <a:buFont typeface="Arial" panose="020B0604020202020204" pitchFamily="34" charset="0"/>
              <a:buChar char="•"/>
            </a:pPr>
            <a:endParaRPr lang="en-US" sz="2800" dirty="0">
              <a:latin typeface="Kinetic Letters" panose="02000000000000000000" pitchFamily="2" charset="0"/>
            </a:endParaRPr>
          </a:p>
          <a:p>
            <a:pPr marL="342900" indent="-342900">
              <a:buFont typeface="Arial" panose="020B0604020202020204" pitchFamily="34" charset="0"/>
              <a:buChar char="•"/>
            </a:pPr>
            <a:r>
              <a:rPr lang="en-US" sz="2800" dirty="0">
                <a:latin typeface="Kinetic Letters" panose="02000000000000000000" pitchFamily="2" charset="0"/>
              </a:rPr>
              <a:t>Choral or echo reading can take the pressure off your child if they don’t feel confident. </a:t>
            </a:r>
          </a:p>
          <a:p>
            <a:pPr marL="342900" indent="-342900">
              <a:buFont typeface="Arial" panose="020B0604020202020204" pitchFamily="34" charset="0"/>
              <a:buChar char="•"/>
            </a:pPr>
            <a:endParaRPr lang="en-US" sz="2800" dirty="0">
              <a:latin typeface="Kinetic Letters" panose="02000000000000000000" pitchFamily="2" charset="0"/>
            </a:endParaRPr>
          </a:p>
          <a:p>
            <a:pPr marL="342900" indent="-342900">
              <a:buFont typeface="Arial" panose="020B0604020202020204" pitchFamily="34" charset="0"/>
              <a:buChar char="•"/>
            </a:pPr>
            <a:r>
              <a:rPr lang="en-US" sz="2800" dirty="0">
                <a:latin typeface="Kinetic Letters" panose="02000000000000000000" pitchFamily="2" charset="0"/>
              </a:rPr>
              <a:t>Give your child lots of positive encouragement. </a:t>
            </a:r>
          </a:p>
          <a:p>
            <a:pPr marL="342900" indent="-342900">
              <a:buFont typeface="Arial" panose="020B0604020202020204" pitchFamily="34" charset="0"/>
              <a:buChar char="•"/>
            </a:pPr>
            <a:endParaRPr lang="en-US" sz="2800" dirty="0">
              <a:latin typeface="Kinetic Letters" panose="02000000000000000000" pitchFamily="2" charset="0"/>
            </a:endParaRPr>
          </a:p>
          <a:p>
            <a:pPr marL="342900" indent="-342900">
              <a:buFont typeface="Arial" panose="020B0604020202020204" pitchFamily="34" charset="0"/>
              <a:buChar char="•"/>
            </a:pPr>
            <a:r>
              <a:rPr lang="en-US" sz="2800" dirty="0">
                <a:latin typeface="Kinetic Letters" panose="02000000000000000000" pitchFamily="2" charset="0"/>
              </a:rPr>
              <a:t>Ask your child questions about the books they are reading. </a:t>
            </a:r>
          </a:p>
          <a:p>
            <a:pPr marL="342900" indent="-342900">
              <a:buFont typeface="Arial" panose="020B0604020202020204" pitchFamily="34" charset="0"/>
              <a:buChar char="•"/>
            </a:pPr>
            <a:endParaRPr lang="en-US" sz="2800" dirty="0">
              <a:latin typeface="Kinetic Letters" panose="02000000000000000000" pitchFamily="2" charset="0"/>
            </a:endParaRPr>
          </a:p>
          <a:p>
            <a:endParaRPr lang="en-GB" sz="2000" dirty="0"/>
          </a:p>
        </p:txBody>
      </p:sp>
    </p:spTree>
    <p:extLst>
      <p:ext uri="{BB962C8B-B14F-4D97-AF65-F5344CB8AC3E}">
        <p14:creationId xmlns:p14="http://schemas.microsoft.com/office/powerpoint/2010/main" val="373954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07B191F-29BF-154A-8CF5-9ECC92FE9A06}"/>
              </a:ext>
            </a:extLst>
          </p:cNvPr>
          <p:cNvSpPr>
            <a:spLocks noGrp="1"/>
          </p:cNvSpPr>
          <p:nvPr>
            <p:ph type="subTitle" idx="1"/>
          </p:nvPr>
        </p:nvSpPr>
        <p:spPr/>
        <p:txBody>
          <a:bodyPr>
            <a:normAutofit/>
          </a:bodyPr>
          <a:lstStyle/>
          <a:p>
            <a:r>
              <a:rPr lang="en-US" sz="4800" dirty="0">
                <a:solidFill>
                  <a:schemeClr val="tx2"/>
                </a:solidFill>
                <a:latin typeface="Kinetic Letters" panose="02000000000000000000" pitchFamily="2" charset="0"/>
              </a:rPr>
              <a:t>Any questions?</a:t>
            </a:r>
          </a:p>
        </p:txBody>
      </p:sp>
      <p:sp>
        <p:nvSpPr>
          <p:cNvPr id="4" name="Title 3">
            <a:extLst>
              <a:ext uri="{FF2B5EF4-FFF2-40B4-BE49-F238E27FC236}">
                <a16:creationId xmlns:a16="http://schemas.microsoft.com/office/drawing/2014/main" id="{210023EA-7559-5C47-9E3E-4679D684D3E2}"/>
              </a:ext>
            </a:extLst>
          </p:cNvPr>
          <p:cNvSpPr>
            <a:spLocks noGrp="1"/>
          </p:cNvSpPr>
          <p:nvPr>
            <p:ph type="ctrTitle"/>
          </p:nvPr>
        </p:nvSpPr>
        <p:spPr>
          <a:xfrm>
            <a:off x="914400" y="954768"/>
            <a:ext cx="10363200" cy="1470025"/>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6600" b="0" kern="1200" cap="none" spc="0" dirty="0">
                <a:ln w="0"/>
                <a:solidFill>
                  <a:schemeClr val="tx2"/>
                </a:solidFill>
                <a:effectLst>
                  <a:outerShdw blurRad="38100" dist="25400" dir="5400000" algn="ctr" rotWithShape="0">
                    <a:srgbClr val="6E747A">
                      <a:alpha val="43000"/>
                    </a:srgbClr>
                  </a:outerShdw>
                </a:effectLst>
                <a:latin typeface="Kinetic Letters" panose="02000000000000000000" pitchFamily="2" charset="0"/>
                <a:ea typeface="+mj-ea"/>
                <a:cs typeface="+mj-cs"/>
              </a:rPr>
              <a:t>Thank you for your time and support. </a:t>
            </a:r>
          </a:p>
        </p:txBody>
      </p:sp>
    </p:spTree>
    <p:extLst>
      <p:ext uri="{BB962C8B-B14F-4D97-AF65-F5344CB8AC3E}">
        <p14:creationId xmlns:p14="http://schemas.microsoft.com/office/powerpoint/2010/main" val="287919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0E5362-E00D-0252-C0E0-A45ACBB62A53}"/>
              </a:ext>
            </a:extLst>
          </p:cNvPr>
          <p:cNvSpPr/>
          <p:nvPr/>
        </p:nvSpPr>
        <p:spPr>
          <a:xfrm>
            <a:off x="2610238" y="3435870"/>
            <a:ext cx="9217968" cy="191538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EABC38B-8984-22A5-0DD1-F25E54882C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19" b="91429" l="6667" r="94167">
                        <a14:foregroundMark x1="90833" y1="65714" x2="90833" y2="65714"/>
                        <a14:foregroundMark x1="94167" y1="61429" x2="94167" y2="61429"/>
                        <a14:foregroundMark x1="7083" y1="60000" x2="7083" y2="60000"/>
                        <a14:foregroundMark x1="49167" y1="8095" x2="49167" y2="8095"/>
                        <a14:foregroundMark x1="59583" y1="91429" x2="59583" y2="91429"/>
                        <a14:foregroundMark x1="93750" y1="79048" x2="93750" y2="79048"/>
                        <a14:foregroundMark x1="22917" y1="18571" x2="22917" y2="18571"/>
                      </a14:backgroundRemoval>
                    </a14:imgEffect>
                  </a14:imgLayer>
                </a14:imgProps>
              </a:ext>
            </a:extLst>
          </a:blip>
          <a:stretch>
            <a:fillRect/>
          </a:stretch>
        </p:blipFill>
        <p:spPr>
          <a:xfrm>
            <a:off x="-90002" y="4512543"/>
            <a:ext cx="2700240" cy="2362710"/>
          </a:xfrm>
          <a:prstGeom prst="rect">
            <a:avLst/>
          </a:prstGeom>
        </p:spPr>
      </p:pic>
      <p:sp>
        <p:nvSpPr>
          <p:cNvPr id="13" name="Rectangle 12">
            <a:extLst>
              <a:ext uri="{FF2B5EF4-FFF2-40B4-BE49-F238E27FC236}">
                <a16:creationId xmlns:a16="http://schemas.microsoft.com/office/drawing/2014/main" id="{7F3824D3-913B-5AA0-C15C-958CE462D39C}"/>
              </a:ext>
            </a:extLst>
          </p:cNvPr>
          <p:cNvSpPr/>
          <p:nvPr/>
        </p:nvSpPr>
        <p:spPr>
          <a:xfrm>
            <a:off x="687354" y="1683811"/>
            <a:ext cx="11140852" cy="149981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4D6DCFF-5092-F3AB-D585-B667948A83A4}"/>
              </a:ext>
            </a:extLst>
          </p:cNvPr>
          <p:cNvSpPr/>
          <p:nvPr/>
        </p:nvSpPr>
        <p:spPr>
          <a:xfrm>
            <a:off x="687354" y="373626"/>
            <a:ext cx="11050555" cy="99305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0DD3998-7AED-918D-6964-5A9770939643}"/>
              </a:ext>
            </a:extLst>
          </p:cNvPr>
          <p:cNvSpPr txBox="1"/>
          <p:nvPr/>
        </p:nvSpPr>
        <p:spPr>
          <a:xfrm>
            <a:off x="687353" y="380535"/>
            <a:ext cx="11050555" cy="1077218"/>
          </a:xfrm>
          <a:prstGeom prst="rect">
            <a:avLst/>
          </a:prstGeom>
          <a:noFill/>
        </p:spPr>
        <p:txBody>
          <a:bodyPr wrap="square">
            <a:spAutoFit/>
          </a:bodyPr>
          <a:lstStyle/>
          <a:p>
            <a:r>
              <a:rPr lang="en-GB" sz="3200" b="0" i="0" dirty="0">
                <a:solidFill>
                  <a:srgbClr val="374151"/>
                </a:solidFill>
                <a:effectLst/>
                <a:latin typeface="Kinetic Letters" panose="02000000000000000000" pitchFamily="2" charset="0"/>
              </a:rPr>
              <a:t>Reading is not merely the acquisition of words on a page; it is the gateway to a world of knowledge, imagination, and cognitive growth.</a:t>
            </a:r>
            <a:endParaRPr lang="en-GB" sz="3200" dirty="0">
              <a:latin typeface="Kinetic Letters" panose="02000000000000000000" pitchFamily="2" charset="0"/>
            </a:endParaRPr>
          </a:p>
        </p:txBody>
      </p:sp>
      <p:sp>
        <p:nvSpPr>
          <p:cNvPr id="6" name="TextBox 5">
            <a:extLst>
              <a:ext uri="{FF2B5EF4-FFF2-40B4-BE49-F238E27FC236}">
                <a16:creationId xmlns:a16="http://schemas.microsoft.com/office/drawing/2014/main" id="{EFB4E5FE-9AAD-AEFD-4BD8-96F54039FDB5}"/>
              </a:ext>
            </a:extLst>
          </p:cNvPr>
          <p:cNvSpPr txBox="1"/>
          <p:nvPr/>
        </p:nvSpPr>
        <p:spPr>
          <a:xfrm>
            <a:off x="687354" y="1758556"/>
            <a:ext cx="11322308" cy="1384995"/>
          </a:xfrm>
          <a:prstGeom prst="rect">
            <a:avLst/>
          </a:prstGeom>
          <a:noFill/>
        </p:spPr>
        <p:txBody>
          <a:bodyPr wrap="square">
            <a:spAutoFit/>
          </a:bodyPr>
          <a:lstStyle/>
          <a:p>
            <a:r>
              <a:rPr lang="en-US" sz="2800" b="0" i="0" dirty="0">
                <a:solidFill>
                  <a:srgbClr val="374151"/>
                </a:solidFill>
                <a:effectLst/>
                <a:latin typeface="Kinetic Letters" panose="02000000000000000000" pitchFamily="2" charset="0"/>
              </a:rPr>
              <a:t>Reading stimulates the brain, fostering critical thinking skills, problem-solving abilities, and creativity. It is an active mental process that engages multiple regions of the brain and contributes to overall cognitive development. </a:t>
            </a:r>
            <a:endParaRPr lang="en-GB" sz="2800" dirty="0">
              <a:latin typeface="Kinetic Letters" panose="02000000000000000000" pitchFamily="2" charset="0"/>
            </a:endParaRPr>
          </a:p>
        </p:txBody>
      </p:sp>
      <p:sp>
        <p:nvSpPr>
          <p:cNvPr id="10" name="TextBox 9">
            <a:extLst>
              <a:ext uri="{FF2B5EF4-FFF2-40B4-BE49-F238E27FC236}">
                <a16:creationId xmlns:a16="http://schemas.microsoft.com/office/drawing/2014/main" id="{51F36A1C-B6C2-0B90-CBF8-2ABE9B7C6564}"/>
              </a:ext>
            </a:extLst>
          </p:cNvPr>
          <p:cNvSpPr txBox="1"/>
          <p:nvPr/>
        </p:nvSpPr>
        <p:spPr>
          <a:xfrm>
            <a:off x="2792128" y="3258373"/>
            <a:ext cx="8854188" cy="2092881"/>
          </a:xfrm>
          <a:prstGeom prst="rect">
            <a:avLst/>
          </a:prstGeom>
          <a:noFill/>
        </p:spPr>
        <p:txBody>
          <a:bodyPr wrap="square">
            <a:spAutoFit/>
          </a:bodyPr>
          <a:lstStyle/>
          <a:p>
            <a:endParaRPr lang="en-US" b="0" i="0" dirty="0">
              <a:solidFill>
                <a:srgbClr val="374151"/>
              </a:solidFill>
              <a:effectLst/>
            </a:endParaRPr>
          </a:p>
          <a:p>
            <a:r>
              <a:rPr lang="en-US" sz="2800" b="0" i="0" dirty="0">
                <a:solidFill>
                  <a:srgbClr val="374151"/>
                </a:solidFill>
                <a:effectLst/>
                <a:latin typeface="Kinetic Letters" panose="02000000000000000000" pitchFamily="2" charset="0"/>
              </a:rPr>
              <a:t>Through literature, children encounter characters from diverse backgrounds and experiences. This exposure cultivates empathy and a deeper understanding of the world, contributing to the development of socially aware and compassionate individuals. </a:t>
            </a:r>
            <a:endParaRPr lang="en-GB" sz="2800" dirty="0">
              <a:latin typeface="Kinetic Letters" panose="02000000000000000000" pitchFamily="2" charset="0"/>
            </a:endParaRPr>
          </a:p>
        </p:txBody>
      </p:sp>
    </p:spTree>
    <p:extLst>
      <p:ext uri="{BB962C8B-B14F-4D97-AF65-F5344CB8AC3E}">
        <p14:creationId xmlns:p14="http://schemas.microsoft.com/office/powerpoint/2010/main" val="10141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910D40-9C21-229F-9F80-6E65FBE8F880}"/>
              </a:ext>
            </a:extLst>
          </p:cNvPr>
          <p:cNvSpPr/>
          <p:nvPr/>
        </p:nvSpPr>
        <p:spPr>
          <a:xfrm>
            <a:off x="3363334" y="253630"/>
            <a:ext cx="4777775" cy="1200329"/>
          </a:xfrm>
          <a:prstGeom prst="rect">
            <a:avLst/>
          </a:prstGeom>
          <a:noFill/>
        </p:spPr>
        <p:txBody>
          <a:bodyPr wrap="square" lIns="91440" tIns="45720" rIns="91440" bIns="45720">
            <a:spAutoFit/>
          </a:bodyPr>
          <a:lstStyle/>
          <a:p>
            <a:pPr algn="ctr"/>
            <a:r>
              <a:rPr lang="en-US" sz="7200" b="0" cap="none" spc="0" dirty="0">
                <a:ln w="0"/>
                <a:effectLst>
                  <a:outerShdw blurRad="38100" dist="25400" dir="5400000" algn="ctr" rotWithShape="0">
                    <a:srgbClr val="6E747A">
                      <a:alpha val="43000"/>
                    </a:srgbClr>
                  </a:outerShdw>
                </a:effectLst>
                <a:latin typeface="Kinetic Letters" panose="02000000000000000000" pitchFamily="2" charset="0"/>
              </a:rPr>
              <a:t>Phonics</a:t>
            </a:r>
          </a:p>
        </p:txBody>
      </p:sp>
      <p:pic>
        <p:nvPicPr>
          <p:cNvPr id="3" name="Picture 2">
            <a:extLst>
              <a:ext uri="{FF2B5EF4-FFF2-40B4-BE49-F238E27FC236}">
                <a16:creationId xmlns:a16="http://schemas.microsoft.com/office/drawing/2014/main" id="{14F09922-CCE5-CE43-A39D-2D97FB1010C5}"/>
              </a:ext>
            </a:extLst>
          </p:cNvPr>
          <p:cNvPicPr>
            <a:picLocks noChangeAspect="1"/>
          </p:cNvPicPr>
          <p:nvPr/>
        </p:nvPicPr>
        <p:blipFill>
          <a:blip r:embed="rId3"/>
          <a:stretch>
            <a:fillRect/>
          </a:stretch>
        </p:blipFill>
        <p:spPr>
          <a:xfrm>
            <a:off x="2032000" y="1453959"/>
            <a:ext cx="8128000" cy="4572000"/>
          </a:xfrm>
          <a:prstGeom prst="rect">
            <a:avLst/>
          </a:prstGeom>
        </p:spPr>
      </p:pic>
    </p:spTree>
    <p:extLst>
      <p:ext uri="{BB962C8B-B14F-4D97-AF65-F5344CB8AC3E}">
        <p14:creationId xmlns:p14="http://schemas.microsoft.com/office/powerpoint/2010/main" val="271720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F80BA3-FE86-23E8-B073-6A436C8F6A44}"/>
              </a:ext>
            </a:extLst>
          </p:cNvPr>
          <p:cNvSpPr/>
          <p:nvPr/>
        </p:nvSpPr>
        <p:spPr>
          <a:xfrm>
            <a:off x="3066741" y="332290"/>
            <a:ext cx="6392840" cy="1107996"/>
          </a:xfrm>
          <a:prstGeom prst="rect">
            <a:avLst/>
          </a:prstGeom>
          <a:noFill/>
        </p:spPr>
        <p:txBody>
          <a:bodyPr wrap="none" lIns="91440" tIns="45720" rIns="91440" bIns="45720">
            <a:spAutoFit/>
          </a:bodyPr>
          <a:lstStyle/>
          <a:p>
            <a:pPr algn="ctr"/>
            <a:r>
              <a:rPr lang="en-US" sz="6600" b="0" cap="none" spc="0" dirty="0">
                <a:ln w="0"/>
                <a:effectLst>
                  <a:outerShdw blurRad="38100" dist="25400" dir="5400000" algn="ctr" rotWithShape="0">
                    <a:srgbClr val="6E747A">
                      <a:alpha val="43000"/>
                    </a:srgbClr>
                  </a:outerShdw>
                </a:effectLst>
                <a:latin typeface="Kinetic Letters" panose="02000000000000000000" pitchFamily="2" charset="0"/>
              </a:rPr>
              <a:t>Reading across the school</a:t>
            </a:r>
          </a:p>
        </p:txBody>
      </p:sp>
      <p:sp>
        <p:nvSpPr>
          <p:cNvPr id="3" name="TextBox 2">
            <a:extLst>
              <a:ext uri="{FF2B5EF4-FFF2-40B4-BE49-F238E27FC236}">
                <a16:creationId xmlns:a16="http://schemas.microsoft.com/office/drawing/2014/main" id="{18020835-0E49-F67E-3A9C-331747F0CE2E}"/>
              </a:ext>
            </a:extLst>
          </p:cNvPr>
          <p:cNvSpPr txBox="1"/>
          <p:nvPr/>
        </p:nvSpPr>
        <p:spPr>
          <a:xfrm>
            <a:off x="402114" y="1772173"/>
            <a:ext cx="8055445" cy="5078313"/>
          </a:xfrm>
          <a:prstGeom prst="rect">
            <a:avLst/>
          </a:prstGeom>
          <a:noFill/>
        </p:spPr>
        <p:txBody>
          <a:bodyPr wrap="square" rtlCol="0">
            <a:spAutoFit/>
          </a:bodyPr>
          <a:lstStyle/>
          <a:p>
            <a:r>
              <a:rPr lang="en-US" sz="3600" dirty="0">
                <a:latin typeface="Kinetic Letters" panose="02000000000000000000" pitchFamily="2" charset="0"/>
              </a:rPr>
              <a:t>We prompt reading in a variety of ways from Reception through to Year 6. </a:t>
            </a:r>
          </a:p>
          <a:p>
            <a:pPr marL="571500" indent="-571500">
              <a:buFontTx/>
              <a:buChar char="-"/>
            </a:pPr>
            <a:r>
              <a:rPr lang="en-US" sz="3600" dirty="0">
                <a:latin typeface="Kinetic Letters" panose="02000000000000000000" pitchFamily="2" charset="0"/>
              </a:rPr>
              <a:t>1:1 reading </a:t>
            </a:r>
          </a:p>
          <a:p>
            <a:pPr marL="571500" indent="-571500">
              <a:buFontTx/>
              <a:buChar char="-"/>
            </a:pPr>
            <a:r>
              <a:rPr lang="en-US" sz="3600" dirty="0">
                <a:latin typeface="Kinetic Letters" panose="02000000000000000000" pitchFamily="2" charset="0"/>
              </a:rPr>
              <a:t>Reading lessons as a whole class </a:t>
            </a:r>
          </a:p>
          <a:p>
            <a:pPr marL="571500" indent="-571500">
              <a:buFontTx/>
              <a:buChar char="-"/>
            </a:pPr>
            <a:r>
              <a:rPr lang="en-US" sz="3600" dirty="0">
                <a:latin typeface="Kinetic Letters" panose="02000000000000000000" pitchFamily="2" charset="0"/>
              </a:rPr>
              <a:t>Reading lessons in small groups </a:t>
            </a:r>
          </a:p>
          <a:p>
            <a:pPr marL="571500" indent="-571500">
              <a:buFontTx/>
              <a:buChar char="-"/>
            </a:pPr>
            <a:r>
              <a:rPr lang="en-US" sz="3600" dirty="0">
                <a:latin typeface="Kinetic Letters" panose="02000000000000000000" pitchFamily="2" charset="0"/>
              </a:rPr>
              <a:t>Teachers reading to their classes daily </a:t>
            </a:r>
          </a:p>
          <a:p>
            <a:pPr marL="571500" indent="-571500">
              <a:buFontTx/>
              <a:buChar char="-"/>
            </a:pPr>
            <a:r>
              <a:rPr lang="en-US" sz="3600" dirty="0">
                <a:latin typeface="Kinetic Letters" panose="02000000000000000000" pitchFamily="2" charset="0"/>
              </a:rPr>
              <a:t>Daily phonics sessions </a:t>
            </a:r>
          </a:p>
          <a:p>
            <a:pPr marL="571500" indent="-571500">
              <a:buFontTx/>
              <a:buChar char="-"/>
            </a:pPr>
            <a:endParaRPr lang="en-US" sz="3600" dirty="0">
              <a:latin typeface="Kinetic Letters" panose="02000000000000000000" pitchFamily="2" charset="0"/>
            </a:endParaRPr>
          </a:p>
          <a:p>
            <a:endParaRPr lang="en-US" sz="3600" dirty="0">
              <a:latin typeface="Kinetic Letters" panose="02000000000000000000" pitchFamily="2" charset="0"/>
            </a:endParaRPr>
          </a:p>
        </p:txBody>
      </p:sp>
      <p:pic>
        <p:nvPicPr>
          <p:cNvPr id="8" name="Picture 7" descr="http://somdparents.com/wp-content/uploads/2016/07/kids-books2-1024x640.jpg">
            <a:extLst>
              <a:ext uri="{FF2B5EF4-FFF2-40B4-BE49-F238E27FC236}">
                <a16:creationId xmlns:a16="http://schemas.microsoft.com/office/drawing/2014/main" id="{EB45430E-2A9D-074F-B43C-760F3D78FD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664" y="3832503"/>
            <a:ext cx="4345295" cy="30254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atic4.businessinsider.com/image/58f8fc770ba0b81c008b4e03-2000">
            <a:extLst>
              <a:ext uri="{FF2B5EF4-FFF2-40B4-BE49-F238E27FC236}">
                <a16:creationId xmlns:a16="http://schemas.microsoft.com/office/drawing/2014/main" id="{4052440E-4732-D446-8846-DA08FB7977D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820665" y="1806357"/>
            <a:ext cx="4371336" cy="217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1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2251-4A1E-2C48-AC90-48E777F02A55}"/>
              </a:ext>
            </a:extLst>
          </p:cNvPr>
          <p:cNvSpPr>
            <a:spLocks noGrp="1"/>
          </p:cNvSpPr>
          <p:nvPr>
            <p:ph type="title"/>
          </p:nvPr>
        </p:nvSpPr>
        <p:spPr/>
        <p:txBody>
          <a:bodyPr>
            <a:normAutofit/>
          </a:bodyPr>
          <a:lstStyle/>
          <a:p>
            <a:r>
              <a:rPr lang="en-US" sz="6000" dirty="0">
                <a:latin typeface="Kinetic Letters" panose="02000000000000000000" pitchFamily="2" charset="0"/>
              </a:rPr>
              <a:t>Reading framework 2023</a:t>
            </a:r>
          </a:p>
        </p:txBody>
      </p:sp>
      <p:sp>
        <p:nvSpPr>
          <p:cNvPr id="3" name="Content Placeholder 2">
            <a:extLst>
              <a:ext uri="{FF2B5EF4-FFF2-40B4-BE49-F238E27FC236}">
                <a16:creationId xmlns:a16="http://schemas.microsoft.com/office/drawing/2014/main" id="{D8CE0CCE-D300-9144-8D5B-A360E61C308A}"/>
              </a:ext>
            </a:extLst>
          </p:cNvPr>
          <p:cNvSpPr>
            <a:spLocks noGrp="1"/>
          </p:cNvSpPr>
          <p:nvPr>
            <p:ph idx="1"/>
          </p:nvPr>
        </p:nvSpPr>
        <p:spPr>
          <a:xfrm>
            <a:off x="609600" y="1259841"/>
            <a:ext cx="10972800" cy="5303520"/>
          </a:xfrm>
        </p:spPr>
        <p:txBody>
          <a:bodyPr>
            <a:normAutofit/>
          </a:bodyPr>
          <a:lstStyle/>
          <a:p>
            <a:r>
              <a:rPr lang="en-GB" sz="4000" dirty="0">
                <a:latin typeface="Kinetic Letters" panose="02000000000000000000" pitchFamily="2" charset="0"/>
              </a:rPr>
              <a:t>As pupils gain fluency, their motivation increases: they start to enjoy reading more and are willing to do more of it. </a:t>
            </a:r>
          </a:p>
          <a:p>
            <a:r>
              <a:rPr lang="en-GB" sz="4000" dirty="0">
                <a:latin typeface="Kinetic Letters" panose="02000000000000000000" pitchFamily="2" charset="0"/>
              </a:rPr>
              <a:t>Pupils do not pass through a magic barrier and suddenly become fluent. There is no point in pupils reading speedily if the words they read are wrong – for example, if they read ‘place’ for ‘palace’. Equally, accuracy on its own is not useful, unless they can read at a sufficient rate to support comprehension. Both accuracy and speed are essential. </a:t>
            </a:r>
          </a:p>
          <a:p>
            <a:endParaRPr lang="en-US" sz="4000" dirty="0"/>
          </a:p>
        </p:txBody>
      </p:sp>
    </p:spTree>
    <p:extLst>
      <p:ext uri="{BB962C8B-B14F-4D97-AF65-F5344CB8AC3E}">
        <p14:creationId xmlns:p14="http://schemas.microsoft.com/office/powerpoint/2010/main" val="413164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9820-7F1A-C044-98E2-1328A8550108}"/>
              </a:ext>
            </a:extLst>
          </p:cNvPr>
          <p:cNvSpPr>
            <a:spLocks noGrp="1"/>
          </p:cNvSpPr>
          <p:nvPr>
            <p:ph type="title"/>
          </p:nvPr>
        </p:nvSpPr>
        <p:spPr>
          <a:xfrm>
            <a:off x="609600" y="274638"/>
            <a:ext cx="10972800" cy="1533842"/>
          </a:xfrm>
        </p:spPr>
        <p:txBody>
          <a:bodyPr>
            <a:normAutofit fontScale="90000"/>
          </a:bodyPr>
          <a:lstStyle/>
          <a:p>
            <a:r>
              <a:rPr lang="en-US" sz="5400" dirty="0">
                <a:latin typeface="Kinetic Letters" panose="02000000000000000000" pitchFamily="2" charset="0"/>
              </a:rPr>
              <a:t>What can you do to help your child improve their fluency?</a:t>
            </a:r>
          </a:p>
        </p:txBody>
      </p:sp>
      <p:sp>
        <p:nvSpPr>
          <p:cNvPr id="3" name="Content Placeholder 2">
            <a:extLst>
              <a:ext uri="{FF2B5EF4-FFF2-40B4-BE49-F238E27FC236}">
                <a16:creationId xmlns:a16="http://schemas.microsoft.com/office/drawing/2014/main" id="{CE8D7D5E-D4C3-AF45-B26D-28545502016B}"/>
              </a:ext>
            </a:extLst>
          </p:cNvPr>
          <p:cNvSpPr>
            <a:spLocks noGrp="1"/>
          </p:cNvSpPr>
          <p:nvPr>
            <p:ph idx="1"/>
          </p:nvPr>
        </p:nvSpPr>
        <p:spPr/>
        <p:txBody>
          <a:bodyPr>
            <a:normAutofit/>
          </a:bodyPr>
          <a:lstStyle/>
          <a:p>
            <a:r>
              <a:rPr lang="en-US" sz="4800" dirty="0">
                <a:latin typeface="Kinetic Letters" panose="02000000000000000000" pitchFamily="2" charset="0"/>
              </a:rPr>
              <a:t>Reading at home at least 5 times a week</a:t>
            </a:r>
          </a:p>
          <a:p>
            <a:r>
              <a:rPr lang="en-US" sz="4800" dirty="0">
                <a:latin typeface="Kinetic Letters" panose="02000000000000000000" pitchFamily="2" charset="0"/>
              </a:rPr>
              <a:t>Echo reading </a:t>
            </a:r>
          </a:p>
          <a:p>
            <a:r>
              <a:rPr lang="en-US" sz="4800" dirty="0">
                <a:latin typeface="Kinetic Letters" panose="02000000000000000000" pitchFamily="2" charset="0"/>
              </a:rPr>
              <a:t>Choral reading </a:t>
            </a:r>
          </a:p>
          <a:p>
            <a:r>
              <a:rPr lang="en-US" sz="4800" dirty="0">
                <a:latin typeface="Kinetic Letters" panose="02000000000000000000" pitchFamily="2" charset="0"/>
              </a:rPr>
              <a:t>Re-reading familiar texts with your child</a:t>
            </a:r>
          </a:p>
          <a:p>
            <a:r>
              <a:rPr lang="en-US" sz="4800" dirty="0">
                <a:latin typeface="Kinetic Letters" panose="02000000000000000000" pitchFamily="2" charset="0"/>
              </a:rPr>
              <a:t>Asking your child questions about the book they have read</a:t>
            </a:r>
          </a:p>
        </p:txBody>
      </p:sp>
    </p:spTree>
    <p:extLst>
      <p:ext uri="{BB962C8B-B14F-4D97-AF65-F5344CB8AC3E}">
        <p14:creationId xmlns:p14="http://schemas.microsoft.com/office/powerpoint/2010/main" val="251900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5FB17-9E4C-7F65-E707-7A5B9248B305}"/>
              </a:ext>
            </a:extLst>
          </p:cNvPr>
          <p:cNvSpPr/>
          <p:nvPr/>
        </p:nvSpPr>
        <p:spPr>
          <a:xfrm>
            <a:off x="3853767" y="92102"/>
            <a:ext cx="4164923" cy="1107996"/>
          </a:xfrm>
          <a:prstGeom prst="rect">
            <a:avLst/>
          </a:prstGeom>
          <a:noFill/>
        </p:spPr>
        <p:txBody>
          <a:bodyPr wrap="none" lIns="91440" tIns="45720" rIns="91440" bIns="45720">
            <a:spAutoFit/>
          </a:bodyPr>
          <a:lstStyle/>
          <a:p>
            <a:pPr algn="ctr"/>
            <a:r>
              <a:rPr lang="en-US" sz="6600" b="0" cap="none" spc="0" dirty="0">
                <a:ln w="0"/>
                <a:solidFill>
                  <a:schemeClr val="accent1"/>
                </a:solidFill>
                <a:effectLst>
                  <a:outerShdw blurRad="38100" dist="25400" dir="5400000" algn="ctr" rotWithShape="0">
                    <a:srgbClr val="6E747A">
                      <a:alpha val="43000"/>
                    </a:srgbClr>
                  </a:outerShdw>
                </a:effectLst>
                <a:latin typeface="Kinetic Letters" panose="02000000000000000000" pitchFamily="2" charset="0"/>
              </a:rPr>
              <a:t>Building fluency</a:t>
            </a:r>
          </a:p>
        </p:txBody>
      </p:sp>
      <p:sp>
        <p:nvSpPr>
          <p:cNvPr id="3" name="Rectangle 2">
            <a:extLst>
              <a:ext uri="{FF2B5EF4-FFF2-40B4-BE49-F238E27FC236}">
                <a16:creationId xmlns:a16="http://schemas.microsoft.com/office/drawing/2014/main" id="{B5DBB02F-1A7E-2CCE-A074-94F99EC03F95}"/>
              </a:ext>
            </a:extLst>
          </p:cNvPr>
          <p:cNvSpPr/>
          <p:nvPr/>
        </p:nvSpPr>
        <p:spPr>
          <a:xfrm>
            <a:off x="2359179" y="929950"/>
            <a:ext cx="7154098" cy="18620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dirty="0">
                <a:ln w="0"/>
                <a:solidFill>
                  <a:srgbClr val="4472C4"/>
                </a:solidFill>
                <a:effectLst>
                  <a:outerShdw blurRad="38100" dist="25400" dir="5400000" algn="ctr" rotWithShape="0">
                    <a:srgbClr val="6E747A">
                      <a:alpha val="43000"/>
                    </a:srgbClr>
                  </a:outerShdw>
                </a:effectLst>
                <a:latin typeface="Kinetic Letters" panose="02000000000000000000" pitchFamily="2" charset="0"/>
              </a:rPr>
              <a:t>Choral</a:t>
            </a:r>
            <a:r>
              <a:rPr kumimoji="0" lang="en-US" sz="115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Kinetic Letters" panose="02000000000000000000" pitchFamily="2" charset="0"/>
              </a:rPr>
              <a:t> reading</a:t>
            </a:r>
          </a:p>
        </p:txBody>
      </p:sp>
      <p:sp>
        <p:nvSpPr>
          <p:cNvPr id="5" name="Rectangle 4">
            <a:extLst>
              <a:ext uri="{FF2B5EF4-FFF2-40B4-BE49-F238E27FC236}">
                <a16:creationId xmlns:a16="http://schemas.microsoft.com/office/drawing/2014/main" id="{A8D9DCBA-EF1D-B94D-9915-F6A63C5F77C4}"/>
              </a:ext>
            </a:extLst>
          </p:cNvPr>
          <p:cNvSpPr/>
          <p:nvPr/>
        </p:nvSpPr>
        <p:spPr>
          <a:xfrm>
            <a:off x="1" y="2352573"/>
            <a:ext cx="5918200" cy="317009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Kinetic Letters" panose="02000000000000000000" pitchFamily="2" charset="0"/>
              </a:rPr>
              <a:t>Choral reading is when you read the book together. You may read one line and your child reads the next. This way you are modelling fluency and expression throughout the book.</a:t>
            </a:r>
          </a:p>
        </p:txBody>
      </p:sp>
      <p:pic>
        <p:nvPicPr>
          <p:cNvPr id="7" name="Picture 6">
            <a:extLst>
              <a:ext uri="{FF2B5EF4-FFF2-40B4-BE49-F238E27FC236}">
                <a16:creationId xmlns:a16="http://schemas.microsoft.com/office/drawing/2014/main" id="{8EA3F57B-3123-D748-8DD5-7A602B955964}"/>
              </a:ext>
            </a:extLst>
          </p:cNvPr>
          <p:cNvPicPr>
            <a:picLocks noChangeAspect="1"/>
          </p:cNvPicPr>
          <p:nvPr/>
        </p:nvPicPr>
        <p:blipFill>
          <a:blip r:embed="rId3"/>
          <a:stretch>
            <a:fillRect/>
          </a:stretch>
        </p:blipFill>
        <p:spPr>
          <a:xfrm>
            <a:off x="5918201" y="2424516"/>
            <a:ext cx="6273799" cy="4433484"/>
          </a:xfrm>
          <a:prstGeom prst="rect">
            <a:avLst/>
          </a:prstGeom>
        </p:spPr>
      </p:pic>
      <p:sp>
        <p:nvSpPr>
          <p:cNvPr id="8" name="TextBox 7">
            <a:extLst>
              <a:ext uri="{FF2B5EF4-FFF2-40B4-BE49-F238E27FC236}">
                <a16:creationId xmlns:a16="http://schemas.microsoft.com/office/drawing/2014/main" id="{4A3364B7-8800-8E4A-B7E4-A9D87836D3CF}"/>
              </a:ext>
            </a:extLst>
          </p:cNvPr>
          <p:cNvSpPr txBox="1"/>
          <p:nvPr/>
        </p:nvSpPr>
        <p:spPr>
          <a:xfrm>
            <a:off x="1710718" y="5836393"/>
            <a:ext cx="2427972" cy="707886"/>
          </a:xfrm>
          <a:prstGeom prst="rect">
            <a:avLst/>
          </a:prstGeom>
          <a:noFill/>
        </p:spPr>
        <p:txBody>
          <a:bodyPr wrap="none" rtlCol="0">
            <a:spAutoFit/>
          </a:bodyPr>
          <a:lstStyle/>
          <a:p>
            <a:r>
              <a:rPr lang="en-US" sz="4000" dirty="0">
                <a:solidFill>
                  <a:srgbClr val="0070C0"/>
                </a:solidFill>
                <a:latin typeface="Kinetic Letters" panose="02000000000000000000" pitchFamily="2" charset="0"/>
              </a:rPr>
              <a:t>For example…</a:t>
            </a:r>
          </a:p>
        </p:txBody>
      </p:sp>
    </p:spTree>
    <p:extLst>
      <p:ext uri="{BB962C8B-B14F-4D97-AF65-F5344CB8AC3E}">
        <p14:creationId xmlns:p14="http://schemas.microsoft.com/office/powerpoint/2010/main" val="103321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5FB17-9E4C-7F65-E707-7A5B9248B305}"/>
              </a:ext>
            </a:extLst>
          </p:cNvPr>
          <p:cNvSpPr/>
          <p:nvPr/>
        </p:nvSpPr>
        <p:spPr>
          <a:xfrm>
            <a:off x="3823952" y="0"/>
            <a:ext cx="4527201" cy="1200329"/>
          </a:xfrm>
          <a:prstGeom prst="rect">
            <a:avLst/>
          </a:prstGeom>
          <a:noFill/>
        </p:spPr>
        <p:txBody>
          <a:bodyPr wrap="non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latin typeface="Kinetic Letters" panose="02000000000000000000" pitchFamily="2" charset="0"/>
              </a:rPr>
              <a:t>Building fluency</a:t>
            </a:r>
          </a:p>
        </p:txBody>
      </p:sp>
      <p:sp>
        <p:nvSpPr>
          <p:cNvPr id="3" name="Rectangle 2">
            <a:extLst>
              <a:ext uri="{FF2B5EF4-FFF2-40B4-BE49-F238E27FC236}">
                <a16:creationId xmlns:a16="http://schemas.microsoft.com/office/drawing/2014/main" id="{B5DBB02F-1A7E-2CCE-A074-94F99EC03F95}"/>
              </a:ext>
            </a:extLst>
          </p:cNvPr>
          <p:cNvSpPr/>
          <p:nvPr/>
        </p:nvSpPr>
        <p:spPr>
          <a:xfrm>
            <a:off x="2402721" y="923330"/>
            <a:ext cx="7154098" cy="18620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Kinetic Letters" panose="02000000000000000000" pitchFamily="2" charset="0"/>
              </a:rPr>
              <a:t>Echo reading</a:t>
            </a:r>
          </a:p>
        </p:txBody>
      </p:sp>
      <p:sp>
        <p:nvSpPr>
          <p:cNvPr id="4" name="TextBox 3">
            <a:extLst>
              <a:ext uri="{FF2B5EF4-FFF2-40B4-BE49-F238E27FC236}">
                <a16:creationId xmlns:a16="http://schemas.microsoft.com/office/drawing/2014/main" id="{6752C42C-5DDC-077E-7EF6-A208F130F5FE}"/>
              </a:ext>
            </a:extLst>
          </p:cNvPr>
          <p:cNvSpPr txBox="1"/>
          <p:nvPr/>
        </p:nvSpPr>
        <p:spPr>
          <a:xfrm>
            <a:off x="385033" y="2677304"/>
            <a:ext cx="5594737" cy="3046988"/>
          </a:xfrm>
          <a:prstGeom prst="rect">
            <a:avLst/>
          </a:prstGeom>
          <a:noFill/>
        </p:spPr>
        <p:txBody>
          <a:bodyPr wrap="square" rtlCol="0">
            <a:spAutoFit/>
          </a:bodyPr>
          <a:lstStyle/>
          <a:p>
            <a:r>
              <a:rPr lang="en-US" sz="3200" dirty="0">
                <a:solidFill>
                  <a:srgbClr val="0070C0"/>
                </a:solidFill>
                <a:latin typeface="Kinetic Letters" panose="02000000000000000000" pitchFamily="2" charset="0"/>
              </a:rPr>
              <a:t>Echo reading or mirror reading is when your child copies the line you have just modelled reading. You read the text line by line and the child should echo your pace, intonation and emphasis. </a:t>
            </a:r>
          </a:p>
          <a:p>
            <a:endParaRPr lang="en-US" sz="3200" dirty="0">
              <a:latin typeface="Kinetic Letters" panose="02000000000000000000" pitchFamily="2" charset="0"/>
            </a:endParaRPr>
          </a:p>
        </p:txBody>
      </p:sp>
      <p:pic>
        <p:nvPicPr>
          <p:cNvPr id="6" name="Picture 5">
            <a:extLst>
              <a:ext uri="{FF2B5EF4-FFF2-40B4-BE49-F238E27FC236}">
                <a16:creationId xmlns:a16="http://schemas.microsoft.com/office/drawing/2014/main" id="{29A19AC9-A531-2548-9F2D-9559F70A0F8B}"/>
              </a:ext>
            </a:extLst>
          </p:cNvPr>
          <p:cNvPicPr>
            <a:picLocks noChangeAspect="1"/>
          </p:cNvPicPr>
          <p:nvPr/>
        </p:nvPicPr>
        <p:blipFill>
          <a:blip r:embed="rId3"/>
          <a:stretch>
            <a:fillRect/>
          </a:stretch>
        </p:blipFill>
        <p:spPr>
          <a:xfrm>
            <a:off x="6375401" y="2620814"/>
            <a:ext cx="5816600" cy="4237186"/>
          </a:xfrm>
          <a:prstGeom prst="rect">
            <a:avLst/>
          </a:prstGeom>
        </p:spPr>
      </p:pic>
      <p:sp>
        <p:nvSpPr>
          <p:cNvPr id="7" name="TextBox 6">
            <a:extLst>
              <a:ext uri="{FF2B5EF4-FFF2-40B4-BE49-F238E27FC236}">
                <a16:creationId xmlns:a16="http://schemas.microsoft.com/office/drawing/2014/main" id="{B72B12D1-F296-A146-B7ED-5513742FB980}"/>
              </a:ext>
            </a:extLst>
          </p:cNvPr>
          <p:cNvSpPr txBox="1"/>
          <p:nvPr/>
        </p:nvSpPr>
        <p:spPr>
          <a:xfrm>
            <a:off x="1710718" y="5836393"/>
            <a:ext cx="2427972" cy="707886"/>
          </a:xfrm>
          <a:prstGeom prst="rect">
            <a:avLst/>
          </a:prstGeom>
          <a:noFill/>
        </p:spPr>
        <p:txBody>
          <a:bodyPr wrap="none" rtlCol="0">
            <a:spAutoFit/>
          </a:bodyPr>
          <a:lstStyle/>
          <a:p>
            <a:r>
              <a:rPr lang="en-US" sz="4000" dirty="0">
                <a:solidFill>
                  <a:srgbClr val="0070C0"/>
                </a:solidFill>
                <a:latin typeface="Kinetic Letters" panose="02000000000000000000" pitchFamily="2" charset="0"/>
              </a:rPr>
              <a:t>For example…</a:t>
            </a:r>
          </a:p>
        </p:txBody>
      </p:sp>
    </p:spTree>
    <p:extLst>
      <p:ext uri="{BB962C8B-B14F-4D97-AF65-F5344CB8AC3E}">
        <p14:creationId xmlns:p14="http://schemas.microsoft.com/office/powerpoint/2010/main" val="188496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81" y="515874"/>
            <a:ext cx="11307186" cy="1147555"/>
          </a:xfrm>
        </p:spPr>
        <p:txBody>
          <a:bodyPr>
            <a:noAutofit/>
          </a:bodyPr>
          <a:lstStyle/>
          <a:p>
            <a:r>
              <a:rPr lang="en-US" sz="7200" dirty="0">
                <a:solidFill>
                  <a:srgbClr val="4472C4"/>
                </a:solidFill>
                <a:effectLst>
                  <a:outerShdw blurRad="38100" dist="38100" dir="2700000" algn="tl">
                    <a:srgbClr val="000000">
                      <a:alpha val="43137"/>
                    </a:srgbClr>
                  </a:outerShdw>
                </a:effectLst>
                <a:latin typeface="Kinetic Letters" panose="02000000000000000000" pitchFamily="50" charset="0"/>
              </a:rPr>
              <a:t>What happens when my child can read fluently?</a:t>
            </a:r>
            <a:endParaRPr lang="en-GB" sz="7200" dirty="0">
              <a:solidFill>
                <a:srgbClr val="4472C4"/>
              </a:solidFill>
              <a:effectLst>
                <a:outerShdw blurRad="38100" dist="38100" dir="2700000" algn="tl">
                  <a:srgbClr val="000000">
                    <a:alpha val="43137"/>
                  </a:srgbClr>
                </a:outerShdw>
              </a:effectLst>
              <a:latin typeface="Kinetic Letters" panose="02000000000000000000" pitchFamily="50" charset="0"/>
            </a:endParaRPr>
          </a:p>
        </p:txBody>
      </p:sp>
      <p:sp>
        <p:nvSpPr>
          <p:cNvPr id="3" name="Content Placeholder 2"/>
          <p:cNvSpPr>
            <a:spLocks noGrp="1"/>
          </p:cNvSpPr>
          <p:nvPr>
            <p:ph idx="1"/>
          </p:nvPr>
        </p:nvSpPr>
        <p:spPr>
          <a:xfrm>
            <a:off x="3995920" y="2487260"/>
            <a:ext cx="7815080" cy="3957999"/>
          </a:xfrm>
        </p:spPr>
        <p:txBody>
          <a:bodyPr>
            <a:normAutofit/>
          </a:bodyPr>
          <a:lstStyle/>
          <a:p>
            <a:pPr marL="0" indent="0">
              <a:buNone/>
            </a:pPr>
            <a:r>
              <a:rPr lang="en-GB" dirty="0">
                <a:latin typeface="Kinetic Letters" panose="02000000000000000000" pitchFamily="2" charset="0"/>
              </a:rPr>
              <a:t>What is comprehension? </a:t>
            </a:r>
          </a:p>
          <a:p>
            <a:pPr>
              <a:buFontTx/>
              <a:buChar char="-"/>
            </a:pPr>
            <a:r>
              <a:rPr lang="en-GB" dirty="0">
                <a:latin typeface="Kinetic Letters" panose="02000000000000000000" pitchFamily="2" charset="0"/>
              </a:rPr>
              <a:t>This refers to the understanding of a text.</a:t>
            </a:r>
          </a:p>
          <a:p>
            <a:pPr>
              <a:buFontTx/>
              <a:buChar char="-"/>
            </a:pPr>
            <a:r>
              <a:rPr lang="en-GB" dirty="0">
                <a:latin typeface="Kinetic Letters" panose="02000000000000000000" pitchFamily="2" charset="0"/>
              </a:rPr>
              <a:t>There are cases of where children are able to read thanks to secure phonics knowledge and the ability to decode but do not understand what they have read. </a:t>
            </a:r>
          </a:p>
          <a:p>
            <a:pPr marL="0" indent="0">
              <a:buNone/>
            </a:pPr>
            <a:endParaRPr lang="en-GB" dirty="0">
              <a:latin typeface="Kinetic Letters" panose="02000000000000000000" pitchFamily="2" charset="0"/>
            </a:endParaRPr>
          </a:p>
          <a:p>
            <a:pPr marL="0" indent="0">
              <a:buNone/>
            </a:pPr>
            <a:r>
              <a:rPr lang="en-GB" dirty="0">
                <a:latin typeface="Kinetic Letters" panose="02000000000000000000" pitchFamily="2" charset="0"/>
              </a:rPr>
              <a:t>What can you do to help?</a:t>
            </a:r>
          </a:p>
          <a:p>
            <a:pPr>
              <a:buFontTx/>
              <a:buChar char="-"/>
            </a:pPr>
            <a:endParaRPr lang="en-GB" dirty="0"/>
          </a:p>
          <a:p>
            <a:endParaRPr lang="en-GB" dirty="0"/>
          </a:p>
        </p:txBody>
      </p:sp>
      <p:pic>
        <p:nvPicPr>
          <p:cNvPr id="1026" name="Picture 2" descr="Reading Comprehension - luddfoot.polarismat.org.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2646"/>
            <a:ext cx="4215721" cy="596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48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TotalTime>
  <Words>1065</Words>
  <Application>Microsoft Macintosh PowerPoint</Application>
  <PresentationFormat>Widescreen</PresentationFormat>
  <Paragraphs>98</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Kinetic Letters</vt:lpstr>
      <vt:lpstr>1_Office Theme</vt:lpstr>
      <vt:lpstr>PowerPoint Presentation</vt:lpstr>
      <vt:lpstr>PowerPoint Presentation</vt:lpstr>
      <vt:lpstr>PowerPoint Presentation</vt:lpstr>
      <vt:lpstr>PowerPoint Presentation</vt:lpstr>
      <vt:lpstr>Reading framework 2023</vt:lpstr>
      <vt:lpstr>What can you do to help your child improve their fluency?</vt:lpstr>
      <vt:lpstr>PowerPoint Presentation</vt:lpstr>
      <vt:lpstr>PowerPoint Presentation</vt:lpstr>
      <vt:lpstr>What happens when my child can read fluently?</vt:lpstr>
      <vt:lpstr>PowerPoint Presentation</vt:lpstr>
      <vt:lpstr>PowerPoint Presentation</vt:lpstr>
      <vt:lpstr>Thank you for your time and support.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McKeown</dc:creator>
  <cp:lastModifiedBy>Danielle Marie Croxford</cp:lastModifiedBy>
  <cp:revision>23</cp:revision>
  <cp:lastPrinted>2023-11-21T12:16:19Z</cp:lastPrinted>
  <dcterms:created xsi:type="dcterms:W3CDTF">2023-11-12T12:47:07Z</dcterms:created>
  <dcterms:modified xsi:type="dcterms:W3CDTF">2024-02-28T16:55:37Z</dcterms:modified>
</cp:coreProperties>
</file>