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14" r:id="rId5"/>
    <p:sldId id="306" r:id="rId6"/>
    <p:sldId id="256" r:id="rId7"/>
    <p:sldId id="257" r:id="rId8"/>
    <p:sldId id="258" r:id="rId9"/>
    <p:sldId id="312" r:id="rId10"/>
    <p:sldId id="311" r:id="rId11"/>
    <p:sldId id="3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1158A-5FC3-4E46-BF7A-CCD066EB5E64}"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153AD-084D-48F1-B038-8D4DCEDFD80C}" type="slidenum">
              <a:rPr lang="en-GB" smtClean="0"/>
              <a:t>‹#›</a:t>
            </a:fld>
            <a:endParaRPr lang="en-GB"/>
          </a:p>
        </p:txBody>
      </p:sp>
    </p:spTree>
    <p:extLst>
      <p:ext uri="{BB962C8B-B14F-4D97-AF65-F5344CB8AC3E}">
        <p14:creationId xmlns:p14="http://schemas.microsoft.com/office/powerpoint/2010/main" val="159216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Activities to do when away from the computer / supporting your mental health </a:t>
            </a:r>
          </a:p>
        </p:txBody>
      </p:sp>
      <p:sp>
        <p:nvSpPr>
          <p:cNvPr id="4" name="Slide Number Placeholder 3"/>
          <p:cNvSpPr>
            <a:spLocks noGrp="1"/>
          </p:cNvSpPr>
          <p:nvPr>
            <p:ph type="sldNum" sz="quarter" idx="5"/>
          </p:nvPr>
        </p:nvSpPr>
        <p:spPr/>
        <p:txBody>
          <a:bodyPr/>
          <a:lstStyle/>
          <a:p>
            <a:fld id="{A03CAF57-E210-433A-A4CB-394E7AF27262}" type="slidenum">
              <a:rPr lang="en-GB" smtClean="0"/>
              <a:t>2</a:t>
            </a:fld>
            <a:endParaRPr lang="en-GB"/>
          </a:p>
        </p:txBody>
      </p:sp>
    </p:spTree>
    <p:extLst>
      <p:ext uri="{BB962C8B-B14F-4D97-AF65-F5344CB8AC3E}">
        <p14:creationId xmlns:p14="http://schemas.microsoft.com/office/powerpoint/2010/main" val="141316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8DC9-464E-4A6A-B5DA-E7481EC8B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928DF9-1162-43EE-AE23-7B98FA5C9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7AE916-4429-4D82-B068-FD6418FD0218}"/>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5" name="Footer Placeholder 4">
            <a:extLst>
              <a:ext uri="{FF2B5EF4-FFF2-40B4-BE49-F238E27FC236}">
                <a16:creationId xmlns:a16="http://schemas.microsoft.com/office/drawing/2014/main" id="{12C6B14A-7D44-485C-9C8B-8B365FE0C5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6BC59-08E4-40FF-BE99-8862C968CD0C}"/>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85191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1837-2A7A-49EB-8E89-66B165DDFB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2DA1E0-1464-48C2-9C26-D65E0893A4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E797B4-0D03-4029-8602-35323818834F}"/>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5" name="Footer Placeholder 4">
            <a:extLst>
              <a:ext uri="{FF2B5EF4-FFF2-40B4-BE49-F238E27FC236}">
                <a16:creationId xmlns:a16="http://schemas.microsoft.com/office/drawing/2014/main" id="{4D081304-8968-440C-AC1C-E2E59D420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24E86-1553-40B5-9A92-9DAD1F993B8B}"/>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232960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4DE8E-6FD9-4144-89B5-BDE5C95E5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339C0-0070-44E7-A328-FD84FBFF78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66010-8C2C-40FA-BCF5-7B4D935CB72A}"/>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5" name="Footer Placeholder 4">
            <a:extLst>
              <a:ext uri="{FF2B5EF4-FFF2-40B4-BE49-F238E27FC236}">
                <a16:creationId xmlns:a16="http://schemas.microsoft.com/office/drawing/2014/main" id="{7B2E8753-34CB-48E8-A244-AF5F46D3F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776DFB-5B44-4C6D-9E59-0D2C318130F8}"/>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40832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0076-FC89-4FFD-BDA2-0412B905FB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5CC495-D46F-4AEB-9603-AC672F95C9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552518-D184-4812-BE6C-E60EA55155D1}"/>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5" name="Footer Placeholder 4">
            <a:extLst>
              <a:ext uri="{FF2B5EF4-FFF2-40B4-BE49-F238E27FC236}">
                <a16:creationId xmlns:a16="http://schemas.microsoft.com/office/drawing/2014/main" id="{1B4D3490-6EAF-4A97-8D75-F9EA31C14E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CB57A-555B-4721-A559-482EDA284E99}"/>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200123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E1D1-2891-4A2D-8781-A8DD08359E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2B7655-CA3E-4315-AF7F-927CEF846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76FECF-37C8-4416-B936-555844D91C25}"/>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5" name="Footer Placeholder 4">
            <a:extLst>
              <a:ext uri="{FF2B5EF4-FFF2-40B4-BE49-F238E27FC236}">
                <a16:creationId xmlns:a16="http://schemas.microsoft.com/office/drawing/2014/main" id="{AF385F2C-CA65-4065-8CC3-223A42CD9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DB0A-6593-4BED-BD4E-DC04DF4931EC}"/>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126393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1C95-8779-48CE-8350-1B75436E68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523365-FE21-4F0E-880A-A56928A86C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0FF1A5-E066-43FF-900D-1278148448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77EEF4-1A76-4725-A465-3CB2AACE4938}"/>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6" name="Footer Placeholder 5">
            <a:extLst>
              <a:ext uri="{FF2B5EF4-FFF2-40B4-BE49-F238E27FC236}">
                <a16:creationId xmlns:a16="http://schemas.microsoft.com/office/drawing/2014/main" id="{91033FDF-D626-4D3B-BBEE-1B4E13BB79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B8D40-29FA-4F8F-AE38-B1D9648DCFDA}"/>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267444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AED9-6B0C-4F12-8409-5F03067864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155D3-A0E7-40A2-AA67-D7E606D6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510614-E49C-4988-B189-10BECFD052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BC8165-4D89-48CE-A9D7-A206D0B37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D04B0B-01BC-4621-AAFC-D865B69890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2902E0-0F3E-407A-85F5-12A46E3790F4}"/>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8" name="Footer Placeholder 7">
            <a:extLst>
              <a:ext uri="{FF2B5EF4-FFF2-40B4-BE49-F238E27FC236}">
                <a16:creationId xmlns:a16="http://schemas.microsoft.com/office/drawing/2014/main" id="{9FA6C1B6-ACA3-4037-8A42-C8813FC908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58A7C3-D1A4-4ED4-B4A7-37C9F3CFD139}"/>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2229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649-C9F7-4CBB-A2FA-598DE82674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9A1376-821E-4675-B3B2-8FE4D9BC873A}"/>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4" name="Footer Placeholder 3">
            <a:extLst>
              <a:ext uri="{FF2B5EF4-FFF2-40B4-BE49-F238E27FC236}">
                <a16:creationId xmlns:a16="http://schemas.microsoft.com/office/drawing/2014/main" id="{0380F894-F58F-4BA5-83B1-7E98F99BB0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EE9B3D-8FB8-42E7-B090-5B92E4D5CD00}"/>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156540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1AE98-A6BF-481B-ADA3-C078720A70B8}"/>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3" name="Footer Placeholder 2">
            <a:extLst>
              <a:ext uri="{FF2B5EF4-FFF2-40B4-BE49-F238E27FC236}">
                <a16:creationId xmlns:a16="http://schemas.microsoft.com/office/drawing/2014/main" id="{71821F54-6B43-42C6-8015-07101076EB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5144C5-98BD-4A8B-86FC-4B404D10E467}"/>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113767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8C21-E93E-4BC3-AD17-34729CE1A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BA04EE-8443-4D7A-9CF0-E123FCA63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9A6663-19D5-4AD2-850F-F326043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2E0934-ACE5-4600-A2C1-FFE1B2DB00F6}"/>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6" name="Footer Placeholder 5">
            <a:extLst>
              <a:ext uri="{FF2B5EF4-FFF2-40B4-BE49-F238E27FC236}">
                <a16:creationId xmlns:a16="http://schemas.microsoft.com/office/drawing/2014/main" id="{04D5EBAE-9576-453C-845F-A3724B268E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A5E16-9D4F-439C-9EDF-111BCECD34ED}"/>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325425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9EBE-8E18-4706-A4AC-A9B7AAC16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9A789E-6779-4447-A546-5F3B24289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7A56F1-46D3-4008-8138-AE03CB827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0F13B0-05C0-4C15-A05E-533B8839AA5E}"/>
              </a:ext>
            </a:extLst>
          </p:cNvPr>
          <p:cNvSpPr>
            <a:spLocks noGrp="1"/>
          </p:cNvSpPr>
          <p:nvPr>
            <p:ph type="dt" sz="half" idx="10"/>
          </p:nvPr>
        </p:nvSpPr>
        <p:spPr/>
        <p:txBody>
          <a:bodyPr/>
          <a:lstStyle/>
          <a:p>
            <a:fld id="{9E21951C-0638-466B-89E8-B77CD9897971}" type="datetimeFigureOut">
              <a:rPr lang="en-GB" smtClean="0"/>
              <a:t>15/01/2021</a:t>
            </a:fld>
            <a:endParaRPr lang="en-GB"/>
          </a:p>
        </p:txBody>
      </p:sp>
      <p:sp>
        <p:nvSpPr>
          <p:cNvPr id="6" name="Footer Placeholder 5">
            <a:extLst>
              <a:ext uri="{FF2B5EF4-FFF2-40B4-BE49-F238E27FC236}">
                <a16:creationId xmlns:a16="http://schemas.microsoft.com/office/drawing/2014/main" id="{313ADA2D-620E-42C3-8F84-93C1AC45D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0C2D4-B5A4-4C30-AEE1-C8F80CDAAC82}"/>
              </a:ext>
            </a:extLst>
          </p:cNvPr>
          <p:cNvSpPr>
            <a:spLocks noGrp="1"/>
          </p:cNvSpPr>
          <p:nvPr>
            <p:ph type="sldNum" sz="quarter" idx="12"/>
          </p:nvPr>
        </p:nvSpPr>
        <p:spPr/>
        <p:txBody>
          <a:bodyPr/>
          <a:lstStyle/>
          <a:p>
            <a:fld id="{5DAB3784-EBA5-4906-BBEC-F0940B43A1E6}" type="slidenum">
              <a:rPr lang="en-GB" smtClean="0"/>
              <a:t>‹#›</a:t>
            </a:fld>
            <a:endParaRPr lang="en-GB"/>
          </a:p>
        </p:txBody>
      </p:sp>
    </p:spTree>
    <p:extLst>
      <p:ext uri="{BB962C8B-B14F-4D97-AF65-F5344CB8AC3E}">
        <p14:creationId xmlns:p14="http://schemas.microsoft.com/office/powerpoint/2010/main" val="326718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64D69-1BA1-4483-9EC6-E9545908E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0CE416-F025-4E0D-9191-1A9BBD1EA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F615EF-9728-460D-B869-FF05C1681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1951C-0638-466B-89E8-B77CD9897971}" type="datetimeFigureOut">
              <a:rPr lang="en-GB" smtClean="0"/>
              <a:t>15/01/2021</a:t>
            </a:fld>
            <a:endParaRPr lang="en-GB"/>
          </a:p>
        </p:txBody>
      </p:sp>
      <p:sp>
        <p:nvSpPr>
          <p:cNvPr id="5" name="Footer Placeholder 4">
            <a:extLst>
              <a:ext uri="{FF2B5EF4-FFF2-40B4-BE49-F238E27FC236}">
                <a16:creationId xmlns:a16="http://schemas.microsoft.com/office/drawing/2014/main" id="{0A5BE5AF-282A-4058-BEBA-CFE4079B1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AD460F-A7AF-4517-913B-4FBC8FE97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B3784-EBA5-4906-BBEC-F0940B43A1E6}" type="slidenum">
              <a:rPr lang="en-GB" smtClean="0"/>
              <a:t>‹#›</a:t>
            </a:fld>
            <a:endParaRPr lang="en-GB"/>
          </a:p>
        </p:txBody>
      </p:sp>
    </p:spTree>
    <p:extLst>
      <p:ext uri="{BB962C8B-B14F-4D97-AF65-F5344CB8AC3E}">
        <p14:creationId xmlns:p14="http://schemas.microsoft.com/office/powerpoint/2010/main" val="397396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6f5wQXSu8" TargetMode="External"/><Relationship Id="rId2" Type="http://schemas.openxmlformats.org/officeDocument/2006/relationships/hyperlink" Target="https://www.youtube.com/watch?v=inpok4MKVLM" TargetMode="External"/><Relationship Id="rId1" Type="http://schemas.openxmlformats.org/officeDocument/2006/relationships/slideLayout" Target="../slideLayouts/slideLayout2.xml"/><Relationship Id="rId6" Type="http://schemas.openxmlformats.org/officeDocument/2006/relationships/hyperlink" Target="https://www.youtube.com/watch?v=n9ja1Wqkp1U" TargetMode="External"/><Relationship Id="rId5" Type="http://schemas.openxmlformats.org/officeDocument/2006/relationships/hyperlink" Target="https://www.youtube.com/watch?v=nmFUDkj1Aq0" TargetMode="External"/><Relationship Id="rId4" Type="http://schemas.openxmlformats.org/officeDocument/2006/relationships/hyperlink" Target="https://www.youtube.com/watch?v=L1QOh-n-e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2NZyW5EP5A" TargetMode="External"/><Relationship Id="rId7" Type="http://schemas.openxmlformats.org/officeDocument/2006/relationships/hyperlink" Target="https://www.youtube.com/watch?v=E9LVKL2pGmo" TargetMode="External"/><Relationship Id="rId2" Type="http://schemas.openxmlformats.org/officeDocument/2006/relationships/hyperlink" Target="https://www.youtube.com/watch?v=d3LPrhI0v-w" TargetMode="External"/><Relationship Id="rId1" Type="http://schemas.openxmlformats.org/officeDocument/2006/relationships/slideLayout" Target="../slideLayouts/slideLayout2.xml"/><Relationship Id="rId6" Type="http://schemas.openxmlformats.org/officeDocument/2006/relationships/hyperlink" Target="https://www.youtube.com/watch?v=vSOiKc6m2Qs" TargetMode="External"/><Relationship Id="rId5" Type="http://schemas.openxmlformats.org/officeDocument/2006/relationships/hyperlink" Target="https://www.youtube.com/watch?v=2WE-L8iyu0U" TargetMode="External"/><Relationship Id="rId4" Type="http://schemas.openxmlformats.org/officeDocument/2006/relationships/hyperlink" Target="https://www.youtube.com/watch?v=Tz9d7By2yt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XK3sphcbAQ" TargetMode="External"/><Relationship Id="rId2" Type="http://schemas.openxmlformats.org/officeDocument/2006/relationships/hyperlink" Target="https://www.youtube.com/watch?v=2OEL4P1Rz04" TargetMode="External"/><Relationship Id="rId1" Type="http://schemas.openxmlformats.org/officeDocument/2006/relationships/slideLayout" Target="../slideLayouts/slideLayout2.xml"/><Relationship Id="rId5" Type="http://schemas.openxmlformats.org/officeDocument/2006/relationships/hyperlink" Target="https://www.youtube.com/watch?v=TdRRJxK0880" TargetMode="External"/><Relationship Id="rId4" Type="http://schemas.openxmlformats.org/officeDocument/2006/relationships/hyperlink" Target="https://www.youtube.com/watch?v=1bLTSokZHsU"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eop.police.uk/safety-centr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www.themix.org.uk/get-support" TargetMode="External"/><Relationship Id="rId5" Type="http://schemas.openxmlformats.org/officeDocument/2006/relationships/image" Target="../media/image4.png"/><Relationship Id="rId4" Type="http://schemas.openxmlformats.org/officeDocument/2006/relationships/hyperlink" Target="https://www.kooth.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mind.org.uk/" TargetMode="External"/><Relationship Id="rId3" Type="http://schemas.openxmlformats.org/officeDocument/2006/relationships/hyperlink" Target="https://www.rethink.org/aboutus/what-we-do/advice-and-information-service/" TargetMode="External"/><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mentalhealth.org.uk/" TargetMode="External"/><Relationship Id="rId5" Type="http://schemas.openxmlformats.org/officeDocument/2006/relationships/image" Target="../media/image7.png"/><Relationship Id="rId10" Type="http://schemas.openxmlformats.org/officeDocument/2006/relationships/hyperlink" Target="https://www.samaritans.org/" TargetMode="External"/><Relationship Id="rId4" Type="http://schemas.openxmlformats.org/officeDocument/2006/relationships/hyperlink" Target="https://www.nhs.uk/conditions/stress-anxiety-depression/mental-health-helplines/"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930C-3D3E-467F-B261-2301EE699B80}"/>
              </a:ext>
            </a:extLst>
          </p:cNvPr>
          <p:cNvSpPr>
            <a:spLocks noGrp="1"/>
          </p:cNvSpPr>
          <p:nvPr>
            <p:ph type="title"/>
          </p:nvPr>
        </p:nvSpPr>
        <p:spPr/>
        <p:txBody>
          <a:bodyPr>
            <a:normAutofit/>
          </a:bodyPr>
          <a:lstStyle/>
          <a:p>
            <a:pPr algn="ctr"/>
            <a:r>
              <a:rPr lang="en-GB" sz="3600" dirty="0"/>
              <a:t>Looking after your own mental health and wellbeing</a:t>
            </a:r>
          </a:p>
        </p:txBody>
      </p:sp>
      <p:pic>
        <p:nvPicPr>
          <p:cNvPr id="4" name="Picture 3">
            <a:extLst>
              <a:ext uri="{FF2B5EF4-FFF2-40B4-BE49-F238E27FC236}">
                <a16:creationId xmlns:a16="http://schemas.microsoft.com/office/drawing/2014/main" id="{ACDF67E6-13B5-4459-AD3A-B87821E4F0C1}"/>
              </a:ext>
            </a:extLst>
          </p:cNvPr>
          <p:cNvPicPr>
            <a:picLocks noChangeAspect="1"/>
          </p:cNvPicPr>
          <p:nvPr/>
        </p:nvPicPr>
        <p:blipFill>
          <a:blip r:embed="rId2"/>
          <a:stretch>
            <a:fillRect/>
          </a:stretch>
        </p:blipFill>
        <p:spPr>
          <a:xfrm>
            <a:off x="1696050" y="1913523"/>
            <a:ext cx="8799900" cy="2513717"/>
          </a:xfrm>
          <a:prstGeom prst="rect">
            <a:avLst/>
          </a:prstGeom>
        </p:spPr>
      </p:pic>
    </p:spTree>
    <p:extLst>
      <p:ext uri="{BB962C8B-B14F-4D97-AF65-F5344CB8AC3E}">
        <p14:creationId xmlns:p14="http://schemas.microsoft.com/office/powerpoint/2010/main" val="1976725630"/>
      </p:ext>
    </p:extLst>
  </p:cSld>
  <p:clrMapOvr>
    <a:masterClrMapping/>
  </p:clrMapOvr>
  <mc:AlternateContent xmlns:mc="http://schemas.openxmlformats.org/markup-compatibility/2006">
    <mc:Choice xmlns:p14="http://schemas.microsoft.com/office/powerpoint/2010/main" Requires="p14">
      <p:transition spd="slow" p14:dur="2000" advTm="177337"/>
    </mc:Choice>
    <mc:Fallback>
      <p:transition spd="slow" advTm="1773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9C004C-3F01-49A2-A5A4-070F260B604E}"/>
              </a:ext>
            </a:extLst>
          </p:cNvPr>
          <p:cNvSpPr/>
          <p:nvPr/>
        </p:nvSpPr>
        <p:spPr>
          <a:xfrm>
            <a:off x="2060194" y="1132031"/>
            <a:ext cx="1727062" cy="798991"/>
          </a:xfrm>
          <a:prstGeom prst="rect">
            <a:avLst/>
          </a:prstGeom>
          <a:solidFill>
            <a:srgbClr val="FF66CC"/>
          </a:solidFill>
          <a:ln>
            <a:solidFill>
              <a:srgbClr val="FF66C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Follow positive influencers on social media. </a:t>
            </a:r>
          </a:p>
        </p:txBody>
      </p:sp>
      <p:sp>
        <p:nvSpPr>
          <p:cNvPr id="6" name="Rectangle 5">
            <a:extLst>
              <a:ext uri="{FF2B5EF4-FFF2-40B4-BE49-F238E27FC236}">
                <a16:creationId xmlns:a16="http://schemas.microsoft.com/office/drawing/2014/main" id="{288810BE-D8C7-45EC-B356-DB47B54528C7}"/>
              </a:ext>
            </a:extLst>
          </p:cNvPr>
          <p:cNvSpPr/>
          <p:nvPr/>
        </p:nvSpPr>
        <p:spPr>
          <a:xfrm>
            <a:off x="2060194" y="3032821"/>
            <a:ext cx="1727062" cy="7989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a:solidFill>
                  <a:schemeClr val="tx1"/>
                </a:solidFill>
              </a:rPr>
              <a:t>Avoid going straight onto computer games</a:t>
            </a:r>
          </a:p>
        </p:txBody>
      </p:sp>
      <p:sp>
        <p:nvSpPr>
          <p:cNvPr id="7" name="Rectangle 6">
            <a:extLst>
              <a:ext uri="{FF2B5EF4-FFF2-40B4-BE49-F238E27FC236}">
                <a16:creationId xmlns:a16="http://schemas.microsoft.com/office/drawing/2014/main" id="{2A0853C6-1EF1-41C6-886C-15216690E591}"/>
              </a:ext>
            </a:extLst>
          </p:cNvPr>
          <p:cNvSpPr/>
          <p:nvPr/>
        </p:nvSpPr>
        <p:spPr>
          <a:xfrm>
            <a:off x="10056851" y="2976182"/>
            <a:ext cx="1727062" cy="798991"/>
          </a:xfrm>
          <a:prstGeom prst="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Avoid scrolling through social media</a:t>
            </a:r>
          </a:p>
        </p:txBody>
      </p:sp>
      <p:sp>
        <p:nvSpPr>
          <p:cNvPr id="8" name="Rectangle 7">
            <a:extLst>
              <a:ext uri="{FF2B5EF4-FFF2-40B4-BE49-F238E27FC236}">
                <a16:creationId xmlns:a16="http://schemas.microsoft.com/office/drawing/2014/main" id="{B826F0F5-D4B9-4819-8561-F36C78DB92C0}"/>
              </a:ext>
            </a:extLst>
          </p:cNvPr>
          <p:cNvSpPr/>
          <p:nvPr/>
        </p:nvSpPr>
        <p:spPr>
          <a:xfrm>
            <a:off x="2047044" y="3981857"/>
            <a:ext cx="1727062" cy="79899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solidFill>
                  <a:schemeClr val="tx1"/>
                </a:solidFill>
              </a:rPr>
              <a:t>Colour a book </a:t>
            </a:r>
          </a:p>
        </p:txBody>
      </p:sp>
      <p:sp>
        <p:nvSpPr>
          <p:cNvPr id="9" name="Rectangle 8">
            <a:extLst>
              <a:ext uri="{FF2B5EF4-FFF2-40B4-BE49-F238E27FC236}">
                <a16:creationId xmlns:a16="http://schemas.microsoft.com/office/drawing/2014/main" id="{B0AEAAE9-66BF-47F8-AEB4-03421781CDB2}"/>
              </a:ext>
            </a:extLst>
          </p:cNvPr>
          <p:cNvSpPr/>
          <p:nvPr/>
        </p:nvSpPr>
        <p:spPr>
          <a:xfrm>
            <a:off x="141746" y="4916961"/>
            <a:ext cx="1727062" cy="798991"/>
          </a:xfrm>
          <a:prstGeom prst="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a story </a:t>
            </a:r>
          </a:p>
        </p:txBody>
      </p:sp>
      <p:sp>
        <p:nvSpPr>
          <p:cNvPr id="10" name="Rectangle 9">
            <a:extLst>
              <a:ext uri="{FF2B5EF4-FFF2-40B4-BE49-F238E27FC236}">
                <a16:creationId xmlns:a16="http://schemas.microsoft.com/office/drawing/2014/main" id="{D9A47D9D-4A35-42C5-9973-BC6258D03B4C}"/>
              </a:ext>
            </a:extLst>
          </p:cNvPr>
          <p:cNvSpPr/>
          <p:nvPr/>
        </p:nvSpPr>
        <p:spPr>
          <a:xfrm>
            <a:off x="10054256" y="2019921"/>
            <a:ext cx="1727062" cy="7989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Write a letter</a:t>
            </a:r>
          </a:p>
        </p:txBody>
      </p:sp>
      <p:sp>
        <p:nvSpPr>
          <p:cNvPr id="11" name="Rectangle 10">
            <a:extLst>
              <a:ext uri="{FF2B5EF4-FFF2-40B4-BE49-F238E27FC236}">
                <a16:creationId xmlns:a16="http://schemas.microsoft.com/office/drawing/2014/main" id="{02D8DD51-0242-49F0-9EFB-FBC56DAB9367}"/>
              </a:ext>
            </a:extLst>
          </p:cNvPr>
          <p:cNvSpPr/>
          <p:nvPr/>
        </p:nvSpPr>
        <p:spPr>
          <a:xfrm>
            <a:off x="8117959" y="2009919"/>
            <a:ext cx="1727062" cy="79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Write your thoughts down</a:t>
            </a:r>
          </a:p>
        </p:txBody>
      </p:sp>
      <p:sp>
        <p:nvSpPr>
          <p:cNvPr id="12" name="Rectangle 11">
            <a:extLst>
              <a:ext uri="{FF2B5EF4-FFF2-40B4-BE49-F238E27FC236}">
                <a16:creationId xmlns:a16="http://schemas.microsoft.com/office/drawing/2014/main" id="{DD88ABD5-D9A7-4D90-B85B-2B3CAAEB9905}"/>
              </a:ext>
            </a:extLst>
          </p:cNvPr>
          <p:cNvSpPr/>
          <p:nvPr/>
        </p:nvSpPr>
        <p:spPr>
          <a:xfrm>
            <a:off x="8100664" y="1112130"/>
            <a:ext cx="1727062" cy="79899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solidFill>
                  <a:schemeClr val="bg1"/>
                </a:solidFill>
              </a:rPr>
              <a:t>Drawing </a:t>
            </a:r>
          </a:p>
        </p:txBody>
      </p:sp>
      <p:sp>
        <p:nvSpPr>
          <p:cNvPr id="13" name="Rectangle 12">
            <a:extLst>
              <a:ext uri="{FF2B5EF4-FFF2-40B4-BE49-F238E27FC236}">
                <a16:creationId xmlns:a16="http://schemas.microsoft.com/office/drawing/2014/main" id="{E859E6D7-2EA5-4AB3-A8E2-BEC6F031E891}"/>
              </a:ext>
            </a:extLst>
          </p:cNvPr>
          <p:cNvSpPr/>
          <p:nvPr/>
        </p:nvSpPr>
        <p:spPr>
          <a:xfrm>
            <a:off x="175780" y="2087097"/>
            <a:ext cx="1727062" cy="79899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During lunch have 1 hour away from your device</a:t>
            </a:r>
          </a:p>
        </p:txBody>
      </p:sp>
      <p:sp>
        <p:nvSpPr>
          <p:cNvPr id="14" name="Rectangle 13">
            <a:extLst>
              <a:ext uri="{FF2B5EF4-FFF2-40B4-BE49-F238E27FC236}">
                <a16:creationId xmlns:a16="http://schemas.microsoft.com/office/drawing/2014/main" id="{1859E544-B092-4358-864B-BE9F0E886BE2}"/>
              </a:ext>
            </a:extLst>
          </p:cNvPr>
          <p:cNvSpPr/>
          <p:nvPr/>
        </p:nvSpPr>
        <p:spPr>
          <a:xfrm>
            <a:off x="165512" y="3006500"/>
            <a:ext cx="1727062" cy="79899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a:t>During break stay have 10 minutes off your laptop</a:t>
            </a:r>
          </a:p>
        </p:txBody>
      </p:sp>
      <p:sp>
        <p:nvSpPr>
          <p:cNvPr id="15" name="Rectangle 14">
            <a:extLst>
              <a:ext uri="{FF2B5EF4-FFF2-40B4-BE49-F238E27FC236}">
                <a16:creationId xmlns:a16="http://schemas.microsoft.com/office/drawing/2014/main" id="{14540F7B-E7A7-4277-8E61-FE3EB16FDD2C}"/>
              </a:ext>
            </a:extLst>
          </p:cNvPr>
          <p:cNvSpPr/>
          <p:nvPr/>
        </p:nvSpPr>
        <p:spPr>
          <a:xfrm>
            <a:off x="4222982" y="4939704"/>
            <a:ext cx="1727062" cy="7989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Find things that make you laugh </a:t>
            </a:r>
          </a:p>
        </p:txBody>
      </p:sp>
      <p:sp>
        <p:nvSpPr>
          <p:cNvPr id="16" name="Rectangle 15">
            <a:extLst>
              <a:ext uri="{FF2B5EF4-FFF2-40B4-BE49-F238E27FC236}">
                <a16:creationId xmlns:a16="http://schemas.microsoft.com/office/drawing/2014/main" id="{D9F1A63B-467C-4D65-82EF-4724EBE62FFC}"/>
              </a:ext>
            </a:extLst>
          </p:cNvPr>
          <p:cNvSpPr/>
          <p:nvPr/>
        </p:nvSpPr>
        <p:spPr>
          <a:xfrm>
            <a:off x="141746" y="5892318"/>
            <a:ext cx="1727062" cy="79899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Watch You Been Framed</a:t>
            </a:r>
          </a:p>
        </p:txBody>
      </p:sp>
      <p:sp>
        <p:nvSpPr>
          <p:cNvPr id="17" name="Rectangle 16">
            <a:extLst>
              <a:ext uri="{FF2B5EF4-FFF2-40B4-BE49-F238E27FC236}">
                <a16:creationId xmlns:a16="http://schemas.microsoft.com/office/drawing/2014/main" id="{E74DB0A4-D873-4A5D-BC1F-9271E84DB057}"/>
              </a:ext>
            </a:extLst>
          </p:cNvPr>
          <p:cNvSpPr/>
          <p:nvPr/>
        </p:nvSpPr>
        <p:spPr>
          <a:xfrm>
            <a:off x="8134479" y="5851124"/>
            <a:ext cx="1727062" cy="798991"/>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a:t>Speak to your friends </a:t>
            </a:r>
          </a:p>
        </p:txBody>
      </p:sp>
      <p:sp>
        <p:nvSpPr>
          <p:cNvPr id="18" name="Rectangle 17">
            <a:extLst>
              <a:ext uri="{FF2B5EF4-FFF2-40B4-BE49-F238E27FC236}">
                <a16:creationId xmlns:a16="http://schemas.microsoft.com/office/drawing/2014/main" id="{2848AA36-AA16-4660-AE53-A8E58404FF2D}"/>
              </a:ext>
            </a:extLst>
          </p:cNvPr>
          <p:cNvSpPr/>
          <p:nvPr/>
        </p:nvSpPr>
        <p:spPr>
          <a:xfrm>
            <a:off x="2081000" y="5867661"/>
            <a:ext cx="1727062" cy="79899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Speak to your family </a:t>
            </a:r>
          </a:p>
        </p:txBody>
      </p:sp>
      <p:sp>
        <p:nvSpPr>
          <p:cNvPr id="19" name="Rectangle 18">
            <a:extLst>
              <a:ext uri="{FF2B5EF4-FFF2-40B4-BE49-F238E27FC236}">
                <a16:creationId xmlns:a16="http://schemas.microsoft.com/office/drawing/2014/main" id="{86091510-2911-4866-A0F2-23455BD30B26}"/>
              </a:ext>
            </a:extLst>
          </p:cNvPr>
          <p:cNvSpPr/>
          <p:nvPr/>
        </p:nvSpPr>
        <p:spPr>
          <a:xfrm>
            <a:off x="10088291" y="4869363"/>
            <a:ext cx="1727062" cy="7989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Meditate </a:t>
            </a:r>
          </a:p>
        </p:txBody>
      </p:sp>
      <p:sp>
        <p:nvSpPr>
          <p:cNvPr id="20" name="Rectangle 19">
            <a:extLst>
              <a:ext uri="{FF2B5EF4-FFF2-40B4-BE49-F238E27FC236}">
                <a16:creationId xmlns:a16="http://schemas.microsoft.com/office/drawing/2014/main" id="{9651A1B3-056B-4BE9-A434-6175017A022C}"/>
              </a:ext>
            </a:extLst>
          </p:cNvPr>
          <p:cNvSpPr/>
          <p:nvPr/>
        </p:nvSpPr>
        <p:spPr>
          <a:xfrm>
            <a:off x="10088291" y="3916500"/>
            <a:ext cx="1727062" cy="7989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Relax</a:t>
            </a:r>
          </a:p>
        </p:txBody>
      </p:sp>
      <p:sp>
        <p:nvSpPr>
          <p:cNvPr id="21" name="Rectangle 20">
            <a:extLst>
              <a:ext uri="{FF2B5EF4-FFF2-40B4-BE49-F238E27FC236}">
                <a16:creationId xmlns:a16="http://schemas.microsoft.com/office/drawing/2014/main" id="{2109B4D3-D8A4-4B24-AE07-53F9A7980CDC}"/>
              </a:ext>
            </a:extLst>
          </p:cNvPr>
          <p:cNvSpPr/>
          <p:nvPr/>
        </p:nvSpPr>
        <p:spPr>
          <a:xfrm>
            <a:off x="10050111" y="1118941"/>
            <a:ext cx="1727062" cy="7989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solidFill>
                  <a:schemeClr val="tx1"/>
                </a:solidFill>
              </a:rPr>
              <a:t>Read</a:t>
            </a:r>
          </a:p>
        </p:txBody>
      </p:sp>
      <p:sp>
        <p:nvSpPr>
          <p:cNvPr id="22" name="Rectangle 21">
            <a:extLst>
              <a:ext uri="{FF2B5EF4-FFF2-40B4-BE49-F238E27FC236}">
                <a16:creationId xmlns:a16="http://schemas.microsoft.com/office/drawing/2014/main" id="{69CB4695-0068-489B-A861-20B1557E303F}"/>
              </a:ext>
            </a:extLst>
          </p:cNvPr>
          <p:cNvSpPr/>
          <p:nvPr/>
        </p:nvSpPr>
        <p:spPr>
          <a:xfrm>
            <a:off x="10088291" y="5872331"/>
            <a:ext cx="1727062" cy="79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Fidget toy</a:t>
            </a:r>
          </a:p>
        </p:txBody>
      </p:sp>
      <p:sp>
        <p:nvSpPr>
          <p:cNvPr id="23" name="Rectangle 22">
            <a:extLst>
              <a:ext uri="{FF2B5EF4-FFF2-40B4-BE49-F238E27FC236}">
                <a16:creationId xmlns:a16="http://schemas.microsoft.com/office/drawing/2014/main" id="{CC1A7D46-C1B4-469B-BA5D-47AB966D96EA}"/>
              </a:ext>
            </a:extLst>
          </p:cNvPr>
          <p:cNvSpPr/>
          <p:nvPr/>
        </p:nvSpPr>
        <p:spPr>
          <a:xfrm>
            <a:off x="4222983" y="181636"/>
            <a:ext cx="1727062" cy="7989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Try to not let your emotions take over</a:t>
            </a:r>
          </a:p>
        </p:txBody>
      </p:sp>
      <p:sp>
        <p:nvSpPr>
          <p:cNvPr id="25" name="Rectangle 24">
            <a:extLst>
              <a:ext uri="{FF2B5EF4-FFF2-40B4-BE49-F238E27FC236}">
                <a16:creationId xmlns:a16="http://schemas.microsoft.com/office/drawing/2014/main" id="{3DF07EC4-C895-465B-8FFB-F799D29B56DD}"/>
              </a:ext>
            </a:extLst>
          </p:cNvPr>
          <p:cNvSpPr/>
          <p:nvPr/>
        </p:nvSpPr>
        <p:spPr>
          <a:xfrm>
            <a:off x="8155429" y="4869363"/>
            <a:ext cx="1727062" cy="798991"/>
          </a:xfrm>
          <a:prstGeom prst="rect">
            <a:avLst/>
          </a:prstGeom>
          <a:solidFill>
            <a:srgbClr val="FF66CC"/>
          </a:solidFill>
          <a:ln>
            <a:solidFill>
              <a:srgbClr val="FF66C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solidFill>
                  <a:schemeClr val="tx1"/>
                </a:solidFill>
              </a:rPr>
              <a:t>Go somewhere quiet</a:t>
            </a:r>
          </a:p>
        </p:txBody>
      </p:sp>
      <p:sp>
        <p:nvSpPr>
          <p:cNvPr id="26" name="Rectangle 25">
            <a:extLst>
              <a:ext uri="{FF2B5EF4-FFF2-40B4-BE49-F238E27FC236}">
                <a16:creationId xmlns:a16="http://schemas.microsoft.com/office/drawing/2014/main" id="{FA1905D4-C612-4240-831C-0950BF3B3C95}"/>
              </a:ext>
            </a:extLst>
          </p:cNvPr>
          <p:cNvSpPr/>
          <p:nvPr/>
        </p:nvSpPr>
        <p:spPr>
          <a:xfrm>
            <a:off x="8117960" y="3899639"/>
            <a:ext cx="1727062" cy="79899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Go for a walk/run</a:t>
            </a:r>
          </a:p>
        </p:txBody>
      </p:sp>
      <p:sp>
        <p:nvSpPr>
          <p:cNvPr id="27" name="Rectangle 26">
            <a:extLst>
              <a:ext uri="{FF2B5EF4-FFF2-40B4-BE49-F238E27FC236}">
                <a16:creationId xmlns:a16="http://schemas.microsoft.com/office/drawing/2014/main" id="{37D1B6F1-E777-4121-959A-7A9D7FF904E7}"/>
              </a:ext>
            </a:extLst>
          </p:cNvPr>
          <p:cNvSpPr/>
          <p:nvPr/>
        </p:nvSpPr>
        <p:spPr>
          <a:xfrm>
            <a:off x="8117960" y="2985292"/>
            <a:ext cx="1727062" cy="7989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Complete mindfulness activity</a:t>
            </a:r>
          </a:p>
        </p:txBody>
      </p:sp>
      <p:sp>
        <p:nvSpPr>
          <p:cNvPr id="28" name="Rectangle 27">
            <a:extLst>
              <a:ext uri="{FF2B5EF4-FFF2-40B4-BE49-F238E27FC236}">
                <a16:creationId xmlns:a16="http://schemas.microsoft.com/office/drawing/2014/main" id="{BF956926-EEAB-495A-984F-C766741E844A}"/>
              </a:ext>
            </a:extLst>
          </p:cNvPr>
          <p:cNvSpPr/>
          <p:nvPr/>
        </p:nvSpPr>
        <p:spPr>
          <a:xfrm>
            <a:off x="4222982" y="1113462"/>
            <a:ext cx="1727062" cy="79899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Take deep breaths </a:t>
            </a:r>
          </a:p>
        </p:txBody>
      </p:sp>
      <p:sp>
        <p:nvSpPr>
          <p:cNvPr id="29" name="Rectangle 28">
            <a:extLst>
              <a:ext uri="{FF2B5EF4-FFF2-40B4-BE49-F238E27FC236}">
                <a16:creationId xmlns:a16="http://schemas.microsoft.com/office/drawing/2014/main" id="{391A38F3-3FC9-4F82-97EB-C455747D38E7}"/>
              </a:ext>
            </a:extLst>
          </p:cNvPr>
          <p:cNvSpPr/>
          <p:nvPr/>
        </p:nvSpPr>
        <p:spPr>
          <a:xfrm>
            <a:off x="2047044" y="4924759"/>
            <a:ext cx="1727062" cy="7989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t>Stay in touch with people – text, call or facetime </a:t>
            </a:r>
          </a:p>
        </p:txBody>
      </p:sp>
      <p:sp>
        <p:nvSpPr>
          <p:cNvPr id="30" name="Rectangle 29">
            <a:extLst>
              <a:ext uri="{FF2B5EF4-FFF2-40B4-BE49-F238E27FC236}">
                <a16:creationId xmlns:a16="http://schemas.microsoft.com/office/drawing/2014/main" id="{43081D5F-8DF7-454A-BC44-9514656E8A08}"/>
              </a:ext>
            </a:extLst>
          </p:cNvPr>
          <p:cNvSpPr/>
          <p:nvPr/>
        </p:nvSpPr>
        <p:spPr>
          <a:xfrm>
            <a:off x="4223822" y="5907263"/>
            <a:ext cx="1727062" cy="7989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a:solidFill>
                  <a:schemeClr val="tx1"/>
                </a:solidFill>
              </a:rPr>
              <a:t>Board game</a:t>
            </a:r>
            <a:endParaRPr lang="en-GB" sz="1600" dirty="0">
              <a:solidFill>
                <a:schemeClr val="tx1"/>
              </a:solidFill>
            </a:endParaRPr>
          </a:p>
        </p:txBody>
      </p:sp>
      <p:sp>
        <p:nvSpPr>
          <p:cNvPr id="31" name="Rectangle 30">
            <a:extLst>
              <a:ext uri="{FF2B5EF4-FFF2-40B4-BE49-F238E27FC236}">
                <a16:creationId xmlns:a16="http://schemas.microsoft.com/office/drawing/2014/main" id="{F4B29D81-490D-4E45-B94D-F4791C43800D}"/>
              </a:ext>
            </a:extLst>
          </p:cNvPr>
          <p:cNvSpPr/>
          <p:nvPr/>
        </p:nvSpPr>
        <p:spPr>
          <a:xfrm>
            <a:off x="2047044" y="2082426"/>
            <a:ext cx="1727062" cy="7989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Listen to music </a:t>
            </a:r>
          </a:p>
        </p:txBody>
      </p:sp>
      <p:sp>
        <p:nvSpPr>
          <p:cNvPr id="32" name="Rectangle 31">
            <a:extLst>
              <a:ext uri="{FF2B5EF4-FFF2-40B4-BE49-F238E27FC236}">
                <a16:creationId xmlns:a16="http://schemas.microsoft.com/office/drawing/2014/main" id="{5DFACC71-F3F0-43F6-B80B-4AB99119E311}"/>
              </a:ext>
            </a:extLst>
          </p:cNvPr>
          <p:cNvSpPr/>
          <p:nvPr/>
        </p:nvSpPr>
        <p:spPr>
          <a:xfrm>
            <a:off x="175780" y="166691"/>
            <a:ext cx="1727062" cy="7989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Watch a movie </a:t>
            </a:r>
          </a:p>
        </p:txBody>
      </p:sp>
      <p:sp>
        <p:nvSpPr>
          <p:cNvPr id="33" name="Rectangle 32">
            <a:extLst>
              <a:ext uri="{FF2B5EF4-FFF2-40B4-BE49-F238E27FC236}">
                <a16:creationId xmlns:a16="http://schemas.microsoft.com/office/drawing/2014/main" id="{A01D4E03-A9DB-4D52-9DC2-9469E264BEB5}"/>
              </a:ext>
            </a:extLst>
          </p:cNvPr>
          <p:cNvSpPr/>
          <p:nvPr/>
        </p:nvSpPr>
        <p:spPr>
          <a:xfrm>
            <a:off x="175780" y="1136702"/>
            <a:ext cx="1727062" cy="7989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Focus on something else </a:t>
            </a:r>
          </a:p>
        </p:txBody>
      </p:sp>
      <p:sp>
        <p:nvSpPr>
          <p:cNvPr id="36" name="Rectangle 35">
            <a:extLst>
              <a:ext uri="{FF2B5EF4-FFF2-40B4-BE49-F238E27FC236}">
                <a16:creationId xmlns:a16="http://schemas.microsoft.com/office/drawing/2014/main" id="{8D9DC197-1995-4F72-B93B-23B6CCE900CA}"/>
              </a:ext>
            </a:extLst>
          </p:cNvPr>
          <p:cNvSpPr/>
          <p:nvPr/>
        </p:nvSpPr>
        <p:spPr>
          <a:xfrm>
            <a:off x="6260302" y="1110574"/>
            <a:ext cx="1727062" cy="7989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Puzzles </a:t>
            </a:r>
          </a:p>
        </p:txBody>
      </p:sp>
      <p:sp>
        <p:nvSpPr>
          <p:cNvPr id="37" name="Rectangle 36">
            <a:extLst>
              <a:ext uri="{FF2B5EF4-FFF2-40B4-BE49-F238E27FC236}">
                <a16:creationId xmlns:a16="http://schemas.microsoft.com/office/drawing/2014/main" id="{949C8CA8-6AB1-4036-887A-56A8D2CA5E2A}"/>
              </a:ext>
            </a:extLst>
          </p:cNvPr>
          <p:cNvSpPr/>
          <p:nvPr/>
        </p:nvSpPr>
        <p:spPr>
          <a:xfrm>
            <a:off x="6249812" y="213195"/>
            <a:ext cx="1727062" cy="798991"/>
          </a:xfrm>
          <a:prstGeom prst="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Paint a picture </a:t>
            </a:r>
          </a:p>
        </p:txBody>
      </p:sp>
      <p:sp>
        <p:nvSpPr>
          <p:cNvPr id="38" name="Rectangle 37">
            <a:extLst>
              <a:ext uri="{FF2B5EF4-FFF2-40B4-BE49-F238E27FC236}">
                <a16:creationId xmlns:a16="http://schemas.microsoft.com/office/drawing/2014/main" id="{EE99F20F-EBA5-427F-B90F-B8DFC0EF19A4}"/>
              </a:ext>
            </a:extLst>
          </p:cNvPr>
          <p:cNvSpPr/>
          <p:nvPr/>
        </p:nvSpPr>
        <p:spPr>
          <a:xfrm>
            <a:off x="8100663" y="220155"/>
            <a:ext cx="1727062" cy="7989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solidFill>
                  <a:schemeClr val="tx1"/>
                </a:solidFill>
              </a:rPr>
              <a:t>Decorate something </a:t>
            </a:r>
          </a:p>
        </p:txBody>
      </p:sp>
      <p:sp>
        <p:nvSpPr>
          <p:cNvPr id="39" name="Rectangle 38">
            <a:extLst>
              <a:ext uri="{FF2B5EF4-FFF2-40B4-BE49-F238E27FC236}">
                <a16:creationId xmlns:a16="http://schemas.microsoft.com/office/drawing/2014/main" id="{778ED9B2-F892-46F7-9E24-ACD628355BCD}"/>
              </a:ext>
            </a:extLst>
          </p:cNvPr>
          <p:cNvSpPr/>
          <p:nvPr/>
        </p:nvSpPr>
        <p:spPr>
          <a:xfrm>
            <a:off x="10050110" y="243014"/>
            <a:ext cx="1727062" cy="79899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solidFill>
                  <a:schemeClr val="tx1"/>
                </a:solidFill>
              </a:rPr>
              <a:t>Build something</a:t>
            </a:r>
          </a:p>
        </p:txBody>
      </p:sp>
      <p:sp>
        <p:nvSpPr>
          <p:cNvPr id="40" name="Rectangle 39">
            <a:extLst>
              <a:ext uri="{FF2B5EF4-FFF2-40B4-BE49-F238E27FC236}">
                <a16:creationId xmlns:a16="http://schemas.microsoft.com/office/drawing/2014/main" id="{D1E31034-67AA-44DB-877A-66CC12D5AB63}"/>
              </a:ext>
            </a:extLst>
          </p:cNvPr>
          <p:cNvSpPr/>
          <p:nvPr/>
        </p:nvSpPr>
        <p:spPr>
          <a:xfrm>
            <a:off x="2047044" y="181636"/>
            <a:ext cx="1727062" cy="79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Lego</a:t>
            </a:r>
          </a:p>
        </p:txBody>
      </p:sp>
      <p:sp>
        <p:nvSpPr>
          <p:cNvPr id="41" name="Rectangle 40">
            <a:extLst>
              <a:ext uri="{FF2B5EF4-FFF2-40B4-BE49-F238E27FC236}">
                <a16:creationId xmlns:a16="http://schemas.microsoft.com/office/drawing/2014/main" id="{4DEC5DD3-58A4-4F2C-B399-C07043D58857}"/>
              </a:ext>
            </a:extLst>
          </p:cNvPr>
          <p:cNvSpPr/>
          <p:nvPr/>
        </p:nvSpPr>
        <p:spPr>
          <a:xfrm>
            <a:off x="165512" y="3981857"/>
            <a:ext cx="1727062" cy="79899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solidFill>
                  <a:schemeClr val="tx1"/>
                </a:solidFill>
              </a:rPr>
              <a:t>Have a clear out and give to charity</a:t>
            </a:r>
          </a:p>
        </p:txBody>
      </p:sp>
      <p:sp>
        <p:nvSpPr>
          <p:cNvPr id="42" name="Rectangle 41">
            <a:extLst>
              <a:ext uri="{FF2B5EF4-FFF2-40B4-BE49-F238E27FC236}">
                <a16:creationId xmlns:a16="http://schemas.microsoft.com/office/drawing/2014/main" id="{D89E15ED-EB45-4563-9480-C4262988C61A}"/>
              </a:ext>
            </a:extLst>
          </p:cNvPr>
          <p:cNvSpPr/>
          <p:nvPr/>
        </p:nvSpPr>
        <p:spPr>
          <a:xfrm>
            <a:off x="6249812" y="3000803"/>
            <a:ext cx="1727062" cy="7989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Get into a good sleeping pattern </a:t>
            </a:r>
          </a:p>
        </p:txBody>
      </p:sp>
      <p:sp>
        <p:nvSpPr>
          <p:cNvPr id="43" name="Rectangle 42">
            <a:extLst>
              <a:ext uri="{FF2B5EF4-FFF2-40B4-BE49-F238E27FC236}">
                <a16:creationId xmlns:a16="http://schemas.microsoft.com/office/drawing/2014/main" id="{3D171231-AFA6-4452-B1AA-FBEB3E50BE57}"/>
              </a:ext>
            </a:extLst>
          </p:cNvPr>
          <p:cNvSpPr/>
          <p:nvPr/>
        </p:nvSpPr>
        <p:spPr>
          <a:xfrm>
            <a:off x="6260302" y="2050505"/>
            <a:ext cx="1727062" cy="798991"/>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dirty="0"/>
              <a:t>Keep your routine</a:t>
            </a:r>
          </a:p>
        </p:txBody>
      </p:sp>
      <p:sp>
        <p:nvSpPr>
          <p:cNvPr id="44" name="Rectangle 43">
            <a:extLst>
              <a:ext uri="{FF2B5EF4-FFF2-40B4-BE49-F238E27FC236}">
                <a16:creationId xmlns:a16="http://schemas.microsoft.com/office/drawing/2014/main" id="{2DF411E0-F2D6-41E4-B47A-2B37C7EEB78F}"/>
              </a:ext>
            </a:extLst>
          </p:cNvPr>
          <p:cNvSpPr/>
          <p:nvPr/>
        </p:nvSpPr>
        <p:spPr>
          <a:xfrm>
            <a:off x="6249812" y="4916960"/>
            <a:ext cx="1727062" cy="7989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Talk to a professional</a:t>
            </a:r>
          </a:p>
        </p:txBody>
      </p:sp>
      <p:sp>
        <p:nvSpPr>
          <p:cNvPr id="45" name="Rectangle 44">
            <a:extLst>
              <a:ext uri="{FF2B5EF4-FFF2-40B4-BE49-F238E27FC236}">
                <a16:creationId xmlns:a16="http://schemas.microsoft.com/office/drawing/2014/main" id="{5785E056-B41A-4241-8130-EDA9C48D937F}"/>
              </a:ext>
            </a:extLst>
          </p:cNvPr>
          <p:cNvSpPr/>
          <p:nvPr/>
        </p:nvSpPr>
        <p:spPr>
          <a:xfrm>
            <a:off x="6261978" y="3921194"/>
            <a:ext cx="1727062" cy="7989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Look after your animal</a:t>
            </a:r>
          </a:p>
        </p:txBody>
      </p:sp>
      <p:sp>
        <p:nvSpPr>
          <p:cNvPr id="46" name="Rectangle 45">
            <a:extLst>
              <a:ext uri="{FF2B5EF4-FFF2-40B4-BE49-F238E27FC236}">
                <a16:creationId xmlns:a16="http://schemas.microsoft.com/office/drawing/2014/main" id="{A203EF0B-1DF9-42A1-A4AE-E005879BEE19}"/>
              </a:ext>
            </a:extLst>
          </p:cNvPr>
          <p:cNvSpPr/>
          <p:nvPr/>
        </p:nvSpPr>
        <p:spPr>
          <a:xfrm>
            <a:off x="6261978" y="5892317"/>
            <a:ext cx="1727062" cy="7989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Use the school website  </a:t>
            </a:r>
          </a:p>
        </p:txBody>
      </p:sp>
      <p:sp>
        <p:nvSpPr>
          <p:cNvPr id="47" name="Rectangle: Rounded Corners 46">
            <a:extLst>
              <a:ext uri="{FF2B5EF4-FFF2-40B4-BE49-F238E27FC236}">
                <a16:creationId xmlns:a16="http://schemas.microsoft.com/office/drawing/2014/main" id="{7C1F3219-713B-4220-9306-9DA14BB59C18}"/>
              </a:ext>
            </a:extLst>
          </p:cNvPr>
          <p:cNvSpPr/>
          <p:nvPr/>
        </p:nvSpPr>
        <p:spPr>
          <a:xfrm>
            <a:off x="4038687" y="2082426"/>
            <a:ext cx="2021958" cy="269842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t>Activities to do when away from Teams/Live lessons and how to support your mental health!</a:t>
            </a:r>
          </a:p>
        </p:txBody>
      </p:sp>
    </p:spTree>
    <p:extLst>
      <p:ext uri="{BB962C8B-B14F-4D97-AF65-F5344CB8AC3E}">
        <p14:creationId xmlns:p14="http://schemas.microsoft.com/office/powerpoint/2010/main" val="156737224"/>
      </p:ext>
    </p:extLst>
  </p:cSld>
  <p:clrMapOvr>
    <a:masterClrMapping/>
  </p:clrMapOvr>
  <mc:AlternateContent xmlns:mc="http://schemas.openxmlformats.org/markup-compatibility/2006">
    <mc:Choice xmlns:p14="http://schemas.microsoft.com/office/powerpoint/2010/main" Requires="p14">
      <p:transition spd="slow" p14:dur="2000" advTm="53839"/>
    </mc:Choice>
    <mc:Fallback>
      <p:transition spd="slow" advTm="538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E4F58E-8A96-4C91-9CC5-BC7F1A7176DB}"/>
              </a:ext>
            </a:extLst>
          </p:cNvPr>
          <p:cNvSpPr>
            <a:spLocks noGrp="1"/>
          </p:cNvSpPr>
          <p:nvPr>
            <p:ph type="title"/>
          </p:nvPr>
        </p:nvSpPr>
        <p:spPr>
          <a:ln>
            <a:solidFill>
              <a:srgbClr val="FF0000"/>
            </a:solidFill>
          </a:ln>
        </p:spPr>
        <p:txBody>
          <a:bodyPr/>
          <a:lstStyle/>
          <a:p>
            <a:pPr algn="ctr"/>
            <a:r>
              <a:rPr lang="en-GB" dirty="0">
                <a:latin typeface="Arial Narrow" panose="020B0606020202030204" pitchFamily="34" charset="0"/>
              </a:rPr>
              <a:t>What to do in your 10 minute break</a:t>
            </a:r>
          </a:p>
        </p:txBody>
      </p:sp>
      <p:sp>
        <p:nvSpPr>
          <p:cNvPr id="5" name="Content Placeholder 4">
            <a:extLst>
              <a:ext uri="{FF2B5EF4-FFF2-40B4-BE49-F238E27FC236}">
                <a16:creationId xmlns:a16="http://schemas.microsoft.com/office/drawing/2014/main" id="{F5B22463-61E8-4BB5-B88C-B80D69D2E987}"/>
              </a:ext>
            </a:extLst>
          </p:cNvPr>
          <p:cNvSpPr>
            <a:spLocks noGrp="1"/>
          </p:cNvSpPr>
          <p:nvPr>
            <p:ph idx="1"/>
          </p:nvPr>
        </p:nvSpPr>
        <p:spPr>
          <a:xfrm>
            <a:off x="838200" y="1825625"/>
            <a:ext cx="10515600" cy="4351338"/>
          </a:xfrm>
          <a:ln>
            <a:solidFill>
              <a:srgbClr val="FF0000"/>
            </a:solidFill>
          </a:ln>
        </p:spPr>
        <p:txBody>
          <a:bodyPr>
            <a:normAutofit fontScale="55000" lnSpcReduction="20000"/>
          </a:bodyPr>
          <a:lstStyle/>
          <a:p>
            <a:r>
              <a:rPr lang="en-GB" dirty="0">
                <a:latin typeface="Arial Narrow" panose="020B0606020202030204" pitchFamily="34" charset="0"/>
              </a:rPr>
              <a:t>Go for a walk around your house/flat/room/garden </a:t>
            </a:r>
          </a:p>
          <a:p>
            <a:r>
              <a:rPr lang="en-GB" dirty="0">
                <a:latin typeface="Arial Narrow" panose="020B0606020202030204" pitchFamily="34" charset="0"/>
              </a:rPr>
              <a:t>Get a water</a:t>
            </a:r>
          </a:p>
          <a:p>
            <a:r>
              <a:rPr lang="en-GB" dirty="0">
                <a:latin typeface="Arial Narrow" panose="020B0606020202030204" pitchFamily="34" charset="0"/>
              </a:rPr>
              <a:t>Get a healthy snack</a:t>
            </a:r>
          </a:p>
          <a:p>
            <a:r>
              <a:rPr lang="en-GB" dirty="0">
                <a:latin typeface="Arial Narrow" panose="020B0606020202030204" pitchFamily="34" charset="0"/>
              </a:rPr>
              <a:t>Prepare yourself for your next lesson – pen, paper, book ready. </a:t>
            </a:r>
          </a:p>
          <a:p>
            <a:r>
              <a:rPr lang="en-GB" dirty="0">
                <a:latin typeface="Arial Narrow" panose="020B0606020202030204" pitchFamily="34" charset="0"/>
              </a:rPr>
              <a:t>If you have a puzzle or colour book on the go, spend a couple of minutes adding another section. </a:t>
            </a:r>
          </a:p>
          <a:p>
            <a:r>
              <a:rPr lang="en-GB" dirty="0">
                <a:latin typeface="Arial Narrow" panose="020B0606020202030204" pitchFamily="34" charset="0"/>
              </a:rPr>
              <a:t>Speak to someone at home face to face </a:t>
            </a:r>
          </a:p>
          <a:p>
            <a:r>
              <a:rPr lang="en-GB" dirty="0">
                <a:latin typeface="Arial Narrow" panose="020B0606020202030204" pitchFamily="34" charset="0"/>
              </a:rPr>
              <a:t>Pick up the phone and talk to someone</a:t>
            </a:r>
          </a:p>
          <a:p>
            <a:r>
              <a:rPr lang="en-GB" dirty="0">
                <a:latin typeface="Arial Narrow" panose="020B0606020202030204" pitchFamily="34" charset="0"/>
              </a:rPr>
              <a:t>Go and stand by a window or out the back door to get a little bit of fresh air. </a:t>
            </a:r>
          </a:p>
          <a:p>
            <a:r>
              <a:rPr lang="en-GB" dirty="0">
                <a:latin typeface="Arial Narrow" panose="020B0606020202030204" pitchFamily="34" charset="0"/>
              </a:rPr>
              <a:t>Make a cup of tea </a:t>
            </a:r>
          </a:p>
          <a:p>
            <a:r>
              <a:rPr lang="en-GB" dirty="0">
                <a:latin typeface="Arial Narrow" panose="020B0606020202030204" pitchFamily="34" charset="0"/>
              </a:rPr>
              <a:t>Read </a:t>
            </a:r>
          </a:p>
          <a:p>
            <a:r>
              <a:rPr lang="en-GB" dirty="0">
                <a:latin typeface="Arial Narrow" panose="020B0606020202030204" pitchFamily="34" charset="0"/>
              </a:rPr>
              <a:t>Knitting/craft activity </a:t>
            </a:r>
          </a:p>
          <a:p>
            <a:r>
              <a:rPr lang="en-GB" dirty="0">
                <a:latin typeface="Arial Narrow" panose="020B0606020202030204" pitchFamily="34" charset="0"/>
              </a:rPr>
              <a:t>Put the news channel on to keep updated with current affairs. </a:t>
            </a:r>
          </a:p>
          <a:p>
            <a:r>
              <a:rPr lang="en-GB" dirty="0">
                <a:latin typeface="Arial Narrow" panose="020B0606020202030204" pitchFamily="34" charset="0"/>
              </a:rPr>
              <a:t>Start a new a activity/craft</a:t>
            </a:r>
          </a:p>
          <a:p>
            <a:r>
              <a:rPr lang="en-GB" dirty="0">
                <a:latin typeface="Arial Narrow" panose="020B0606020202030204" pitchFamily="34" charset="0"/>
              </a:rPr>
              <a:t>Check in and support others </a:t>
            </a:r>
          </a:p>
          <a:p>
            <a:r>
              <a:rPr lang="en-GB" dirty="0">
                <a:latin typeface="Arial Narrow" panose="020B0606020202030204" pitchFamily="34" charset="0"/>
              </a:rPr>
              <a:t>Write in your diary</a:t>
            </a:r>
          </a:p>
          <a:p>
            <a:endParaRPr lang="en-GB" dirty="0">
              <a:latin typeface="Arial Narrow" panose="020B0606020202030204" pitchFamily="34" charset="0"/>
            </a:endParaRPr>
          </a:p>
        </p:txBody>
      </p:sp>
    </p:spTree>
    <p:extLst>
      <p:ext uri="{BB962C8B-B14F-4D97-AF65-F5344CB8AC3E}">
        <p14:creationId xmlns:p14="http://schemas.microsoft.com/office/powerpoint/2010/main" val="141553890"/>
      </p:ext>
    </p:extLst>
  </p:cSld>
  <p:clrMapOvr>
    <a:masterClrMapping/>
  </p:clrMapOvr>
  <mc:AlternateContent xmlns:mc="http://schemas.openxmlformats.org/markup-compatibility/2006">
    <mc:Choice xmlns:p14="http://schemas.microsoft.com/office/powerpoint/2010/main" Requires="p14">
      <p:transition spd="slow" p14:dur="2000" advTm="63975"/>
    </mc:Choice>
    <mc:Fallback>
      <p:transition spd="slow" advTm="6397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A5C-CD09-472E-9766-F3D9CAAAF478}"/>
              </a:ext>
            </a:extLst>
          </p:cNvPr>
          <p:cNvSpPr>
            <a:spLocks noGrp="1"/>
          </p:cNvSpPr>
          <p:nvPr>
            <p:ph type="title"/>
          </p:nvPr>
        </p:nvSpPr>
        <p:spPr>
          <a:ln>
            <a:solidFill>
              <a:srgbClr val="FF0000"/>
            </a:solidFill>
          </a:ln>
        </p:spPr>
        <p:txBody>
          <a:bodyPr/>
          <a:lstStyle/>
          <a:p>
            <a:pPr algn="ctr"/>
            <a:r>
              <a:rPr lang="en-GB" dirty="0">
                <a:latin typeface="Arial Narrow" panose="020B0606020202030204" pitchFamily="34" charset="0"/>
              </a:rPr>
              <a:t>5 - 10 minute Mindfulness Tasks</a:t>
            </a:r>
          </a:p>
        </p:txBody>
      </p:sp>
      <p:sp>
        <p:nvSpPr>
          <p:cNvPr id="3" name="Content Placeholder 2">
            <a:extLst>
              <a:ext uri="{FF2B5EF4-FFF2-40B4-BE49-F238E27FC236}">
                <a16:creationId xmlns:a16="http://schemas.microsoft.com/office/drawing/2014/main" id="{0B39015B-E1D8-42C1-AF70-D79949DD2DF2}"/>
              </a:ext>
            </a:extLst>
          </p:cNvPr>
          <p:cNvSpPr>
            <a:spLocks noGrp="1"/>
          </p:cNvSpPr>
          <p:nvPr>
            <p:ph idx="1"/>
          </p:nvPr>
        </p:nvSpPr>
        <p:spPr>
          <a:ln>
            <a:solidFill>
              <a:srgbClr val="FF0000"/>
            </a:solidFill>
          </a:ln>
        </p:spPr>
        <p:txBody>
          <a:bodyPr>
            <a:normAutofit lnSpcReduction="10000"/>
          </a:bodyPr>
          <a:lstStyle/>
          <a:p>
            <a:r>
              <a:rPr lang="en-GB" dirty="0">
                <a:latin typeface="Arial Narrow" panose="020B0606020202030204" pitchFamily="34" charset="0"/>
              </a:rPr>
              <a:t>5 Minute Meditation You Can Do Anywhere</a:t>
            </a:r>
          </a:p>
          <a:p>
            <a:pPr lvl="1"/>
            <a:r>
              <a:rPr lang="en-GB" dirty="0">
                <a:latin typeface="Arial Narrow" panose="020B0606020202030204" pitchFamily="34" charset="0"/>
                <a:hlinkClick r:id="rId2"/>
              </a:rPr>
              <a:t>https://www.youtube.com/watch?v=inpok4MKVLM</a:t>
            </a:r>
            <a:r>
              <a:rPr lang="en-GB" dirty="0">
                <a:latin typeface="Arial Narrow" panose="020B0606020202030204" pitchFamily="34" charset="0"/>
              </a:rPr>
              <a:t> </a:t>
            </a:r>
          </a:p>
          <a:p>
            <a:r>
              <a:rPr lang="en-GB" dirty="0">
                <a:latin typeface="Arial Narrow" panose="020B0606020202030204" pitchFamily="34" charset="0"/>
              </a:rPr>
              <a:t>10 Minute Meditation for Anxiety </a:t>
            </a:r>
          </a:p>
          <a:p>
            <a:pPr lvl="1"/>
            <a:r>
              <a:rPr lang="en-GB" dirty="0">
                <a:latin typeface="Arial Narrow" panose="020B0606020202030204" pitchFamily="34" charset="0"/>
                <a:hlinkClick r:id="rId3"/>
              </a:rPr>
              <a:t>https://www.youtube.com/watch?v=O-6f5wQXSu8</a:t>
            </a:r>
            <a:r>
              <a:rPr lang="en-GB" dirty="0">
                <a:latin typeface="Arial Narrow" panose="020B0606020202030204" pitchFamily="34" charset="0"/>
              </a:rPr>
              <a:t> </a:t>
            </a:r>
          </a:p>
          <a:p>
            <a:r>
              <a:rPr lang="en-GB" dirty="0">
                <a:latin typeface="Arial Narrow" panose="020B0606020202030204" pitchFamily="34" charset="0"/>
              </a:rPr>
              <a:t>5 Minute Stress Relief Guided Meditation </a:t>
            </a:r>
          </a:p>
          <a:p>
            <a:pPr lvl="1"/>
            <a:r>
              <a:rPr lang="en-GB" dirty="0">
                <a:latin typeface="Arial Narrow" panose="020B0606020202030204" pitchFamily="34" charset="0"/>
                <a:hlinkClick r:id="rId4"/>
              </a:rPr>
              <a:t>https://www.youtube.com/watch?v=L1QOh-n-eus</a:t>
            </a:r>
            <a:r>
              <a:rPr lang="en-GB" dirty="0">
                <a:latin typeface="Arial Narrow" panose="020B0606020202030204" pitchFamily="34" charset="0"/>
              </a:rPr>
              <a:t> </a:t>
            </a:r>
          </a:p>
          <a:p>
            <a:r>
              <a:rPr lang="en-GB" dirty="0">
                <a:latin typeface="Arial Narrow" panose="020B0606020202030204" pitchFamily="34" charset="0"/>
              </a:rPr>
              <a:t>5 Minute Mindful Breathing Meditation</a:t>
            </a:r>
          </a:p>
          <a:p>
            <a:pPr lvl="1"/>
            <a:r>
              <a:rPr lang="en-GB" dirty="0">
                <a:latin typeface="Arial Narrow" panose="020B0606020202030204" pitchFamily="34" charset="0"/>
                <a:hlinkClick r:id="rId5"/>
              </a:rPr>
              <a:t>https://www.youtube.com/watch?v=nmFUDkj1Aq0</a:t>
            </a:r>
            <a:r>
              <a:rPr lang="en-GB" dirty="0">
                <a:latin typeface="Arial Narrow" panose="020B0606020202030204" pitchFamily="34" charset="0"/>
              </a:rPr>
              <a:t> </a:t>
            </a:r>
          </a:p>
          <a:p>
            <a:r>
              <a:rPr lang="en-GB" dirty="0">
                <a:latin typeface="Arial Narrow" panose="020B0606020202030204" pitchFamily="34" charset="0"/>
              </a:rPr>
              <a:t>5 Minute Guided Morning Mindfulness Meditation </a:t>
            </a:r>
          </a:p>
          <a:p>
            <a:pPr lvl="1"/>
            <a:r>
              <a:rPr lang="en-GB" dirty="0">
                <a:latin typeface="Arial Narrow" panose="020B0606020202030204" pitchFamily="34" charset="0"/>
                <a:hlinkClick r:id="rId6"/>
              </a:rPr>
              <a:t>https://www.youtube.com/watch?v=n9ja1Wqkp1U</a:t>
            </a:r>
            <a:r>
              <a:rPr lang="en-GB" dirty="0">
                <a:latin typeface="Arial Narrow" panose="020B0606020202030204" pitchFamily="34" charset="0"/>
              </a:rPr>
              <a:t> </a:t>
            </a:r>
          </a:p>
        </p:txBody>
      </p:sp>
    </p:spTree>
    <p:extLst>
      <p:ext uri="{BB962C8B-B14F-4D97-AF65-F5344CB8AC3E}">
        <p14:creationId xmlns:p14="http://schemas.microsoft.com/office/powerpoint/2010/main" val="2787041044"/>
      </p:ext>
    </p:extLst>
  </p:cSld>
  <p:clrMapOvr>
    <a:masterClrMapping/>
  </p:clrMapOvr>
  <mc:AlternateContent xmlns:mc="http://schemas.openxmlformats.org/markup-compatibility/2006">
    <mc:Choice xmlns:p14="http://schemas.microsoft.com/office/powerpoint/2010/main" Requires="p14">
      <p:transition spd="slow" p14:dur="2000" advTm="33259"/>
    </mc:Choice>
    <mc:Fallback>
      <p:transition spd="slow" advTm="3325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94A7-8577-4A2C-928C-DD28F7F40EA3}"/>
              </a:ext>
            </a:extLst>
          </p:cNvPr>
          <p:cNvSpPr>
            <a:spLocks noGrp="1"/>
          </p:cNvSpPr>
          <p:nvPr>
            <p:ph type="title"/>
          </p:nvPr>
        </p:nvSpPr>
        <p:spPr>
          <a:ln>
            <a:solidFill>
              <a:srgbClr val="FF0000"/>
            </a:solidFill>
          </a:ln>
        </p:spPr>
        <p:txBody>
          <a:bodyPr/>
          <a:lstStyle/>
          <a:p>
            <a:pPr algn="ctr"/>
            <a:r>
              <a:rPr lang="en-GB" dirty="0">
                <a:latin typeface="Arial Narrow" panose="020B0606020202030204" pitchFamily="34" charset="0"/>
              </a:rPr>
              <a:t>5 Minute Exercise Session </a:t>
            </a:r>
          </a:p>
        </p:txBody>
      </p:sp>
      <p:sp>
        <p:nvSpPr>
          <p:cNvPr id="3" name="Content Placeholder 2">
            <a:extLst>
              <a:ext uri="{FF2B5EF4-FFF2-40B4-BE49-F238E27FC236}">
                <a16:creationId xmlns:a16="http://schemas.microsoft.com/office/drawing/2014/main" id="{CC19F126-6A61-4D47-928B-A2EE54F5E574}"/>
              </a:ext>
            </a:extLst>
          </p:cNvPr>
          <p:cNvSpPr>
            <a:spLocks noGrp="1"/>
          </p:cNvSpPr>
          <p:nvPr>
            <p:ph idx="1"/>
          </p:nvPr>
        </p:nvSpPr>
        <p:spPr>
          <a:ln>
            <a:solidFill>
              <a:srgbClr val="FF0000"/>
            </a:solidFill>
          </a:ln>
        </p:spPr>
        <p:txBody>
          <a:bodyPr>
            <a:normAutofit fontScale="92500" lnSpcReduction="20000"/>
          </a:bodyPr>
          <a:lstStyle/>
          <a:p>
            <a:r>
              <a:rPr lang="en-GB" dirty="0">
                <a:latin typeface="Arial Narrow" panose="020B0606020202030204" pitchFamily="34" charset="0"/>
              </a:rPr>
              <a:t>5 Minute Move – Kids Work Out – Joe Wicks</a:t>
            </a:r>
          </a:p>
          <a:p>
            <a:pPr lvl="1"/>
            <a:r>
              <a:rPr lang="en-GB" dirty="0">
                <a:latin typeface="Arial Narrow" panose="020B0606020202030204" pitchFamily="34" charset="0"/>
                <a:hlinkClick r:id="rId2"/>
              </a:rPr>
              <a:t>https://www.youtube.com/watch?v=d3LPrhI0v-w</a:t>
            </a:r>
            <a:r>
              <a:rPr lang="en-GB" dirty="0">
                <a:latin typeface="Arial Narrow" panose="020B0606020202030204" pitchFamily="34" charset="0"/>
              </a:rPr>
              <a:t> </a:t>
            </a:r>
          </a:p>
          <a:p>
            <a:r>
              <a:rPr lang="en-GB" dirty="0">
                <a:latin typeface="Arial Narrow" panose="020B0606020202030204" pitchFamily="34" charset="0"/>
              </a:rPr>
              <a:t>5 Minute Cardio for Beginners</a:t>
            </a:r>
          </a:p>
          <a:p>
            <a:pPr lvl="1"/>
            <a:r>
              <a:rPr lang="en-GB" dirty="0">
                <a:latin typeface="Arial Narrow" panose="020B0606020202030204" pitchFamily="34" charset="0"/>
                <a:hlinkClick r:id="rId3"/>
              </a:rPr>
              <a:t>https://www.youtube.com/watch?v=q2NZyW5EP5A</a:t>
            </a:r>
            <a:r>
              <a:rPr lang="en-GB" dirty="0">
                <a:latin typeface="Arial Narrow" panose="020B0606020202030204" pitchFamily="34" charset="0"/>
              </a:rPr>
              <a:t> </a:t>
            </a:r>
          </a:p>
          <a:p>
            <a:r>
              <a:rPr lang="en-GB" dirty="0">
                <a:latin typeface="Arial Narrow" panose="020B0606020202030204" pitchFamily="34" charset="0"/>
              </a:rPr>
              <a:t>5 Minute Full Body Tabata</a:t>
            </a:r>
          </a:p>
          <a:p>
            <a:pPr lvl="1"/>
            <a:r>
              <a:rPr lang="en-GB" dirty="0">
                <a:latin typeface="Arial Narrow" panose="020B0606020202030204" pitchFamily="34" charset="0"/>
                <a:hlinkClick r:id="rId4"/>
              </a:rPr>
              <a:t>https://www.youtube.com/watch?v=Tz9d7By2ytQ</a:t>
            </a:r>
            <a:r>
              <a:rPr lang="en-GB" dirty="0">
                <a:latin typeface="Arial Narrow" panose="020B0606020202030204" pitchFamily="34" charset="0"/>
              </a:rPr>
              <a:t> </a:t>
            </a:r>
          </a:p>
          <a:p>
            <a:r>
              <a:rPr lang="en-GB" dirty="0">
                <a:latin typeface="Arial Narrow" panose="020B0606020202030204" pitchFamily="34" charset="0"/>
              </a:rPr>
              <a:t>5 Minute Yoga </a:t>
            </a:r>
          </a:p>
          <a:p>
            <a:pPr lvl="1"/>
            <a:r>
              <a:rPr lang="en-GB" dirty="0">
                <a:latin typeface="Arial Narrow" panose="020B0606020202030204" pitchFamily="34" charset="0"/>
                <a:hlinkClick r:id="rId5"/>
              </a:rPr>
              <a:t>https://www.youtube.com/watch?v=2WE-L8iyu0U</a:t>
            </a:r>
            <a:r>
              <a:rPr lang="en-GB" dirty="0">
                <a:latin typeface="Arial Narrow" panose="020B0606020202030204" pitchFamily="34" charset="0"/>
              </a:rPr>
              <a:t> </a:t>
            </a:r>
          </a:p>
          <a:p>
            <a:r>
              <a:rPr lang="en-GB" dirty="0">
                <a:latin typeface="Arial Narrow" panose="020B0606020202030204" pitchFamily="34" charset="0"/>
              </a:rPr>
              <a:t>5 Minute full body Yoga </a:t>
            </a:r>
          </a:p>
          <a:p>
            <a:pPr lvl="1"/>
            <a:r>
              <a:rPr lang="en-GB" dirty="0">
                <a:latin typeface="Arial Narrow" panose="020B0606020202030204" pitchFamily="34" charset="0"/>
                <a:hlinkClick r:id="rId6"/>
              </a:rPr>
              <a:t>https://www.youtube.com/watch?v=vSOiKc6m2Qs</a:t>
            </a:r>
            <a:r>
              <a:rPr lang="en-GB" dirty="0">
                <a:latin typeface="Arial Narrow" panose="020B0606020202030204" pitchFamily="34" charset="0"/>
              </a:rPr>
              <a:t> </a:t>
            </a:r>
          </a:p>
          <a:p>
            <a:r>
              <a:rPr lang="en-GB" dirty="0">
                <a:latin typeface="Arial Narrow" panose="020B0606020202030204" pitchFamily="34" charset="0"/>
              </a:rPr>
              <a:t>5 Minute Yoga for a Relaxing Night’s Sleep</a:t>
            </a:r>
          </a:p>
          <a:p>
            <a:pPr lvl="1"/>
            <a:r>
              <a:rPr lang="en-GB" dirty="0">
                <a:latin typeface="Arial Narrow" panose="020B0606020202030204" pitchFamily="34" charset="0"/>
                <a:hlinkClick r:id="rId7"/>
              </a:rPr>
              <a:t>https://www.youtube.com/watch?v=E9LVKL2pGmo</a:t>
            </a:r>
            <a:r>
              <a:rPr lang="en-GB" dirty="0">
                <a:latin typeface="Arial Narrow" panose="020B0606020202030204" pitchFamily="34" charset="0"/>
              </a:rPr>
              <a:t> </a:t>
            </a:r>
          </a:p>
        </p:txBody>
      </p:sp>
    </p:spTree>
    <p:extLst>
      <p:ext uri="{BB962C8B-B14F-4D97-AF65-F5344CB8AC3E}">
        <p14:creationId xmlns:p14="http://schemas.microsoft.com/office/powerpoint/2010/main" val="1754797410"/>
      </p:ext>
    </p:extLst>
  </p:cSld>
  <p:clrMapOvr>
    <a:masterClrMapping/>
  </p:clrMapOvr>
  <mc:AlternateContent xmlns:mc="http://schemas.openxmlformats.org/markup-compatibility/2006">
    <mc:Choice xmlns:p14="http://schemas.microsoft.com/office/powerpoint/2010/main" Requires="p14">
      <p:transition spd="slow" p14:dur="2000" advTm="46851"/>
    </mc:Choice>
    <mc:Fallback>
      <p:transition spd="slow" advTm="4685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E1CA-4097-4E54-A465-2A97FBF16E7A}"/>
              </a:ext>
            </a:extLst>
          </p:cNvPr>
          <p:cNvSpPr>
            <a:spLocks noGrp="1"/>
          </p:cNvSpPr>
          <p:nvPr>
            <p:ph type="title"/>
          </p:nvPr>
        </p:nvSpPr>
        <p:spPr>
          <a:ln>
            <a:solidFill>
              <a:srgbClr val="FF0000"/>
            </a:solidFill>
          </a:ln>
        </p:spPr>
        <p:txBody>
          <a:bodyPr/>
          <a:lstStyle/>
          <a:p>
            <a:pPr algn="ctr"/>
            <a:r>
              <a:rPr lang="en-GB" dirty="0">
                <a:latin typeface="Arial Narrow" panose="020B0606020202030204" pitchFamily="34" charset="0"/>
              </a:rPr>
              <a:t>Relaxing Music </a:t>
            </a:r>
          </a:p>
        </p:txBody>
      </p:sp>
      <p:sp>
        <p:nvSpPr>
          <p:cNvPr id="3" name="Content Placeholder 2">
            <a:extLst>
              <a:ext uri="{FF2B5EF4-FFF2-40B4-BE49-F238E27FC236}">
                <a16:creationId xmlns:a16="http://schemas.microsoft.com/office/drawing/2014/main" id="{27AFEA8B-0DBB-45FE-829C-6F4FB19F1A12}"/>
              </a:ext>
            </a:extLst>
          </p:cNvPr>
          <p:cNvSpPr>
            <a:spLocks noGrp="1"/>
          </p:cNvSpPr>
          <p:nvPr>
            <p:ph idx="1"/>
          </p:nvPr>
        </p:nvSpPr>
        <p:spPr>
          <a:ln>
            <a:solidFill>
              <a:srgbClr val="FF0000"/>
            </a:solidFill>
          </a:ln>
        </p:spPr>
        <p:txBody>
          <a:bodyPr/>
          <a:lstStyle/>
          <a:p>
            <a:r>
              <a:rPr lang="en-GB" dirty="0">
                <a:latin typeface="Arial Narrow" panose="020B0606020202030204" pitchFamily="34" charset="0"/>
              </a:rPr>
              <a:t>3 Hours of relaxing music</a:t>
            </a:r>
          </a:p>
          <a:p>
            <a:pPr lvl="1"/>
            <a:r>
              <a:rPr lang="en-GB" dirty="0">
                <a:solidFill>
                  <a:schemeClr val="accent5">
                    <a:lumMod val="7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https://www.youtube.com/watch?v=2OEL4P1Rz04</a:t>
            </a:r>
            <a:endParaRPr lang="en-GB" dirty="0">
              <a:solidFill>
                <a:schemeClr val="accent5">
                  <a:lumMod val="75000"/>
                </a:schemeClr>
              </a:solidFill>
              <a:latin typeface="Arial Narrow" panose="020B0606020202030204" pitchFamily="34" charset="0"/>
            </a:endParaRPr>
          </a:p>
          <a:p>
            <a:r>
              <a:rPr lang="en-GB" dirty="0">
                <a:latin typeface="Arial Narrow" panose="020B0606020202030204" pitchFamily="34" charset="0"/>
              </a:rPr>
              <a:t>Beautiful Relaxing Music for Stress Relief</a:t>
            </a:r>
          </a:p>
          <a:p>
            <a:pPr lvl="1"/>
            <a:r>
              <a:rPr lang="en-GB" dirty="0">
                <a:solidFill>
                  <a:schemeClr val="accent5">
                    <a:lumMod val="75000"/>
                  </a:schemeClr>
                </a:solidFill>
                <a:latin typeface="Arial Narrow" panose="020B0606020202030204" pitchFamily="34" charset="0"/>
                <a:hlinkClick r:id="rId3">
                  <a:extLst>
                    <a:ext uri="{A12FA001-AC4F-418D-AE19-62706E023703}">
                      <ahyp:hlinkClr xmlns:ahyp="http://schemas.microsoft.com/office/drawing/2018/hyperlinkcolor" val="tx"/>
                    </a:ext>
                  </a:extLst>
                </a:hlinkClick>
              </a:rPr>
              <a:t>https://www.youtube.com/watch?v=LXK3sphcbAQ</a:t>
            </a:r>
            <a:r>
              <a:rPr lang="en-GB" dirty="0">
                <a:solidFill>
                  <a:schemeClr val="accent5">
                    <a:lumMod val="75000"/>
                  </a:schemeClr>
                </a:solidFill>
                <a:latin typeface="Arial Narrow" panose="020B0606020202030204" pitchFamily="34" charset="0"/>
              </a:rPr>
              <a:t> </a:t>
            </a:r>
          </a:p>
          <a:p>
            <a:r>
              <a:rPr lang="en-GB" dirty="0">
                <a:latin typeface="Arial Narrow" panose="020B0606020202030204" pitchFamily="34" charset="0"/>
              </a:rPr>
              <a:t>8 hours of Relaxing Sleep Music for Stress Relief </a:t>
            </a:r>
          </a:p>
          <a:p>
            <a:pPr lvl="1"/>
            <a:r>
              <a:rPr lang="en-GB" dirty="0">
                <a:latin typeface="Arial Narrow" panose="020B0606020202030204" pitchFamily="34" charset="0"/>
                <a:hlinkClick r:id="rId4"/>
              </a:rPr>
              <a:t>https://www.youtube.com/watch?v=1bLTSokZHsU</a:t>
            </a:r>
            <a:r>
              <a:rPr lang="en-GB" dirty="0">
                <a:latin typeface="Arial Narrow" panose="020B0606020202030204" pitchFamily="34" charset="0"/>
              </a:rPr>
              <a:t> </a:t>
            </a:r>
          </a:p>
          <a:p>
            <a:r>
              <a:rPr lang="en-GB" dirty="0">
                <a:latin typeface="Arial Narrow" panose="020B0606020202030204" pitchFamily="34" charset="0"/>
              </a:rPr>
              <a:t>Beautiful Relaxing Music with Stunning Nature</a:t>
            </a:r>
          </a:p>
          <a:p>
            <a:pPr lvl="1"/>
            <a:r>
              <a:rPr lang="en-GB" dirty="0">
                <a:latin typeface="Arial Narrow" panose="020B0606020202030204" pitchFamily="34" charset="0"/>
                <a:hlinkClick r:id="rId5"/>
              </a:rPr>
              <a:t>https://www.youtube.com/watch?v=TdRRJxK0880</a:t>
            </a:r>
            <a:r>
              <a:rPr lang="en-GB" dirty="0">
                <a:latin typeface="Arial Narrow" panose="020B0606020202030204" pitchFamily="34" charset="0"/>
              </a:rPr>
              <a:t> </a:t>
            </a:r>
          </a:p>
        </p:txBody>
      </p:sp>
    </p:spTree>
    <p:extLst>
      <p:ext uri="{BB962C8B-B14F-4D97-AF65-F5344CB8AC3E}">
        <p14:creationId xmlns:p14="http://schemas.microsoft.com/office/powerpoint/2010/main" val="1136364681"/>
      </p:ext>
    </p:extLst>
  </p:cSld>
  <p:clrMapOvr>
    <a:masterClrMapping/>
  </p:clrMapOvr>
  <mc:AlternateContent xmlns:mc="http://schemas.openxmlformats.org/markup-compatibility/2006">
    <mc:Choice xmlns:p14="http://schemas.microsoft.com/office/powerpoint/2010/main" Requires="p14">
      <p:transition spd="slow" p14:dur="2000" advTm="45346"/>
    </mc:Choice>
    <mc:Fallback>
      <p:transition spd="slow" advTm="453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A5D3-A48F-4B84-8BFB-2DA128E87155}"/>
              </a:ext>
            </a:extLst>
          </p:cNvPr>
          <p:cNvSpPr>
            <a:spLocks noGrp="1"/>
          </p:cNvSpPr>
          <p:nvPr>
            <p:ph type="title"/>
          </p:nvPr>
        </p:nvSpPr>
        <p:spPr>
          <a:ln>
            <a:solidFill>
              <a:srgbClr val="FF0000"/>
            </a:solidFill>
          </a:ln>
        </p:spPr>
        <p:txBody>
          <a:bodyPr/>
          <a:lstStyle/>
          <a:p>
            <a:pPr algn="ctr"/>
            <a:r>
              <a:rPr lang="en-GB" dirty="0"/>
              <a:t>Mental Health for Students  </a:t>
            </a:r>
          </a:p>
        </p:txBody>
      </p:sp>
      <p:pic>
        <p:nvPicPr>
          <p:cNvPr id="15" name="Picture 14">
            <a:extLst>
              <a:ext uri="{FF2B5EF4-FFF2-40B4-BE49-F238E27FC236}">
                <a16:creationId xmlns:a16="http://schemas.microsoft.com/office/drawing/2014/main" id="{58E09EF3-D2F2-415A-BA1C-FEBF3EBCF9AB}"/>
              </a:ext>
            </a:extLst>
          </p:cNvPr>
          <p:cNvPicPr/>
          <p:nvPr/>
        </p:nvPicPr>
        <p:blipFill rotWithShape="1">
          <a:blip r:embed="rId2"/>
          <a:srcRect l="4321" t="26382" r="65599" b="51392"/>
          <a:stretch/>
        </p:blipFill>
        <p:spPr bwMode="auto">
          <a:xfrm>
            <a:off x="117977" y="1961607"/>
            <a:ext cx="2438400" cy="107096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40CCD2D8-3818-4DEC-BCBD-57BFB5A60CD3}"/>
              </a:ext>
            </a:extLst>
          </p:cNvPr>
          <p:cNvSpPr/>
          <p:nvPr/>
        </p:nvSpPr>
        <p:spPr>
          <a:xfrm>
            <a:off x="2696059" y="1996633"/>
            <a:ext cx="9377122" cy="103593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400" b="1" u="sng"/>
              <a:t>SHOUT Crisis textline</a:t>
            </a:r>
            <a:r>
              <a:rPr lang="en-GB" sz="1400"/>
              <a:t> - If you need immediate support, you can text SHOUT to 85258 and chat by text. The service is free on most networks and available 24/7, and trained volunteers will listen to you, and work with to help you take the next steps towards feeling better.</a:t>
            </a:r>
          </a:p>
        </p:txBody>
      </p:sp>
      <p:pic>
        <p:nvPicPr>
          <p:cNvPr id="17" name="Picture 16">
            <a:extLst>
              <a:ext uri="{FF2B5EF4-FFF2-40B4-BE49-F238E27FC236}">
                <a16:creationId xmlns:a16="http://schemas.microsoft.com/office/drawing/2014/main" id="{403689CC-03D5-4A27-A573-C300799C0EB9}"/>
              </a:ext>
            </a:extLst>
          </p:cNvPr>
          <p:cNvPicPr/>
          <p:nvPr/>
        </p:nvPicPr>
        <p:blipFill rotWithShape="1">
          <a:blip r:embed="rId3"/>
          <a:srcRect l="4653" t="11217" r="55462" b="79228"/>
          <a:stretch/>
        </p:blipFill>
        <p:spPr bwMode="auto">
          <a:xfrm>
            <a:off x="117977" y="3195320"/>
            <a:ext cx="2438400" cy="1070960"/>
          </a:xfrm>
          <a:prstGeom prst="rect">
            <a:avLst/>
          </a:prstGeom>
          <a:ln>
            <a:solidFill>
              <a:schemeClr val="tx1"/>
            </a:solid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521ED07C-09E1-4AEB-9D16-CE6BD14F6B5C}"/>
              </a:ext>
            </a:extLst>
          </p:cNvPr>
          <p:cNvSpPr/>
          <p:nvPr/>
        </p:nvSpPr>
        <p:spPr>
          <a:xfrm>
            <a:off x="2696901" y="3195320"/>
            <a:ext cx="9377122" cy="106416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400" b="1" u="sng"/>
              <a:t>Kooth</a:t>
            </a:r>
            <a:r>
              <a:rPr lang="en-GB" sz="1400"/>
              <a:t> is the UK’s leading mental health and wellbeing service for young people aged 11-25. It offers safe, confidential counselling and advice online. It is completely free and you can log in using your mobile, tablet or desktop computer. Fully trained and qualified counsellors are available to support Monday to Friday from 12 noon until 10pm each night, and weekends from 6pm to 10pm, 365 days per year. For more information, click on the link: </a:t>
            </a:r>
            <a:r>
              <a:rPr lang="en-GB" sz="1400" u="sng">
                <a:hlinkClick r:id="rId4"/>
              </a:rPr>
              <a:t>https://www.kooth.com/</a:t>
            </a:r>
            <a:endParaRPr lang="en-GB" sz="1400"/>
          </a:p>
        </p:txBody>
      </p:sp>
      <p:pic>
        <p:nvPicPr>
          <p:cNvPr id="19" name="Picture 18">
            <a:extLst>
              <a:ext uri="{FF2B5EF4-FFF2-40B4-BE49-F238E27FC236}">
                <a16:creationId xmlns:a16="http://schemas.microsoft.com/office/drawing/2014/main" id="{5325EDE1-7E7F-42E0-AE83-8A9232F3C053}"/>
              </a:ext>
            </a:extLst>
          </p:cNvPr>
          <p:cNvPicPr/>
          <p:nvPr/>
        </p:nvPicPr>
        <p:blipFill rotWithShape="1">
          <a:blip r:embed="rId5"/>
          <a:srcRect l="11300" t="15579" r="65932" b="75280"/>
          <a:stretch/>
        </p:blipFill>
        <p:spPr bwMode="auto">
          <a:xfrm>
            <a:off x="118819" y="4372259"/>
            <a:ext cx="2437558" cy="1206737"/>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535B99A5-BFCC-43BD-B39E-289C84BDA0E2}"/>
              </a:ext>
            </a:extLst>
          </p:cNvPr>
          <p:cNvSpPr/>
          <p:nvPr/>
        </p:nvSpPr>
        <p:spPr>
          <a:xfrm>
            <a:off x="2696901" y="4372259"/>
            <a:ext cx="9376280" cy="120673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600" b="1" u="sng"/>
              <a:t>The Mix</a:t>
            </a:r>
            <a:r>
              <a:rPr lang="en-GB" sz="1600"/>
              <a:t> offer a free &amp; confidential helpline for young people under 25. Trained supporters are here to help with any issue that is troubling you. They are available 365 days a year via phone, email, one to one live chat or a crisis text message service. Call 0808 808 4994 (open from 4pm to 11pm daily) or click on the following link for more information: </a:t>
            </a:r>
            <a:r>
              <a:rPr lang="en-GB" sz="1600" u="sng">
                <a:hlinkClick r:id="rId6"/>
              </a:rPr>
              <a:t>https://www.themix.org.uk/get-support</a:t>
            </a:r>
            <a:endParaRPr lang="en-GB" sz="1600"/>
          </a:p>
        </p:txBody>
      </p:sp>
      <p:pic>
        <p:nvPicPr>
          <p:cNvPr id="21" name="Picture 20">
            <a:extLst>
              <a:ext uri="{FF2B5EF4-FFF2-40B4-BE49-F238E27FC236}">
                <a16:creationId xmlns:a16="http://schemas.microsoft.com/office/drawing/2014/main" id="{405F6C6F-5EEE-4D09-94C5-006D4AA292FB}"/>
              </a:ext>
            </a:extLst>
          </p:cNvPr>
          <p:cNvPicPr/>
          <p:nvPr/>
        </p:nvPicPr>
        <p:blipFill rotWithShape="1">
          <a:blip r:embed="rId7"/>
          <a:srcRect l="56337" t="73120" r="22059" b="17948"/>
          <a:stretch/>
        </p:blipFill>
        <p:spPr bwMode="auto">
          <a:xfrm>
            <a:off x="117977" y="5684974"/>
            <a:ext cx="2578924" cy="1070959"/>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7BB3FF3E-BACA-4632-BC17-93C8DE245731}"/>
              </a:ext>
            </a:extLst>
          </p:cNvPr>
          <p:cNvSpPr/>
          <p:nvPr/>
        </p:nvSpPr>
        <p:spPr>
          <a:xfrm>
            <a:off x="2696901" y="5691769"/>
            <a:ext cx="9376280" cy="1079421"/>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600" b="1" u="sng"/>
              <a:t>CEOP</a:t>
            </a:r>
            <a:r>
              <a:rPr lang="en-GB" sz="1600"/>
              <a:t> help children stay safe online. Has someone acted inappropriately towards you online, or to a child or young person you know? It may be sexual chat, being asked to do something that makes you feel uncomfortable or someone being insistent on meeting up. You can report it here: </a:t>
            </a:r>
            <a:r>
              <a:rPr lang="en-GB" sz="1600" u="sng" cap="all">
                <a:hlinkClick r:id="rId8"/>
              </a:rPr>
              <a:t>https://www.ceop.police.uk/safety-centre </a:t>
            </a:r>
            <a:endParaRPr lang="en-GB" sz="1600"/>
          </a:p>
        </p:txBody>
      </p:sp>
    </p:spTree>
    <p:extLst>
      <p:ext uri="{BB962C8B-B14F-4D97-AF65-F5344CB8AC3E}">
        <p14:creationId xmlns:p14="http://schemas.microsoft.com/office/powerpoint/2010/main" val="370826674"/>
      </p:ext>
    </p:extLst>
  </p:cSld>
  <p:clrMapOvr>
    <a:masterClrMapping/>
  </p:clrMapOvr>
  <mc:AlternateContent xmlns:mc="http://schemas.openxmlformats.org/markup-compatibility/2006">
    <mc:Choice xmlns:p14="http://schemas.microsoft.com/office/powerpoint/2010/main" Requires="p14">
      <p:transition spd="slow" p14:dur="2000" advTm="34527"/>
    </mc:Choice>
    <mc:Fallback>
      <p:transition spd="slow" advTm="3452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2A0C-448A-49EC-B579-C20ACAF231E5}"/>
              </a:ext>
            </a:extLst>
          </p:cNvPr>
          <p:cNvSpPr>
            <a:spLocks noGrp="1"/>
          </p:cNvSpPr>
          <p:nvPr>
            <p:ph type="title"/>
          </p:nvPr>
        </p:nvSpPr>
        <p:spPr>
          <a:ln>
            <a:solidFill>
              <a:srgbClr val="FF0000"/>
            </a:solidFill>
          </a:ln>
        </p:spPr>
        <p:txBody>
          <a:bodyPr/>
          <a:lstStyle/>
          <a:p>
            <a:pPr algn="ctr"/>
            <a:r>
              <a:rPr lang="en-GB" dirty="0">
                <a:latin typeface="Arial Narrow" panose="020B0606020202030204" pitchFamily="34" charset="0"/>
              </a:rPr>
              <a:t>Mental Health Companies to Support Adults </a:t>
            </a:r>
          </a:p>
        </p:txBody>
      </p:sp>
      <p:pic>
        <p:nvPicPr>
          <p:cNvPr id="4" name="Picture 3">
            <a:extLst>
              <a:ext uri="{FF2B5EF4-FFF2-40B4-BE49-F238E27FC236}">
                <a16:creationId xmlns:a16="http://schemas.microsoft.com/office/drawing/2014/main" id="{B4CE8FD0-C4BE-4487-BD00-E7DFB78227ED}"/>
              </a:ext>
            </a:extLst>
          </p:cNvPr>
          <p:cNvPicPr>
            <a:picLocks noChangeAspect="1"/>
          </p:cNvPicPr>
          <p:nvPr/>
        </p:nvPicPr>
        <p:blipFill>
          <a:blip r:embed="rId2"/>
          <a:stretch>
            <a:fillRect/>
          </a:stretch>
        </p:blipFill>
        <p:spPr>
          <a:xfrm>
            <a:off x="838200" y="3601628"/>
            <a:ext cx="1428750" cy="1508735"/>
          </a:xfrm>
          <a:prstGeom prst="rect">
            <a:avLst/>
          </a:prstGeom>
        </p:spPr>
      </p:pic>
      <p:sp>
        <p:nvSpPr>
          <p:cNvPr id="5" name="Rectangle 4">
            <a:extLst>
              <a:ext uri="{FF2B5EF4-FFF2-40B4-BE49-F238E27FC236}">
                <a16:creationId xmlns:a16="http://schemas.microsoft.com/office/drawing/2014/main" id="{8DDD3BEB-2B42-44BC-82A8-480C49D8029C}"/>
              </a:ext>
            </a:extLst>
          </p:cNvPr>
          <p:cNvSpPr/>
          <p:nvPr/>
        </p:nvSpPr>
        <p:spPr>
          <a:xfrm>
            <a:off x="2459115" y="3601628"/>
            <a:ext cx="1855433" cy="150873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latin typeface="Arial Narrow" panose="020B0606020202030204" pitchFamily="34" charset="0"/>
                <a:hlinkClick r:id="rId3"/>
              </a:rPr>
              <a:t>https://www.rethink.org/aboutus/what-we-do/advice-and-information-service/</a:t>
            </a:r>
            <a:r>
              <a:rPr lang="en-GB">
                <a:latin typeface="Arial Narrow" panose="020B0606020202030204" pitchFamily="34" charset="0"/>
              </a:rPr>
              <a:t> </a:t>
            </a:r>
            <a:endParaRPr lang="en-GB" dirty="0">
              <a:latin typeface="Arial Narrow" panose="020B0606020202030204" pitchFamily="34" charset="0"/>
            </a:endParaRPr>
          </a:p>
        </p:txBody>
      </p:sp>
      <p:sp>
        <p:nvSpPr>
          <p:cNvPr id="6" name="Rectangle 5">
            <a:extLst>
              <a:ext uri="{FF2B5EF4-FFF2-40B4-BE49-F238E27FC236}">
                <a16:creationId xmlns:a16="http://schemas.microsoft.com/office/drawing/2014/main" id="{818E6393-55A0-4F8A-96CD-980E77EFD65C}"/>
              </a:ext>
            </a:extLst>
          </p:cNvPr>
          <p:cNvSpPr/>
          <p:nvPr/>
        </p:nvSpPr>
        <p:spPr>
          <a:xfrm>
            <a:off x="838200" y="1864311"/>
            <a:ext cx="10515600" cy="156468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Narrow" panose="020B0606020202030204" pitchFamily="34" charset="0"/>
              </a:rPr>
              <a:t>The NHS has created a website with all the different companies that are there to support adults with their mental health and well being. Please click on the link, it will guide you to their website and you can find a charity/company that will be best to support you. </a:t>
            </a:r>
          </a:p>
          <a:p>
            <a:pPr algn="ctr"/>
            <a:endParaRPr lang="en-GB" dirty="0">
              <a:latin typeface="Arial Narrow" panose="020B0606020202030204" pitchFamily="34" charset="0"/>
            </a:endParaRPr>
          </a:p>
          <a:p>
            <a:pPr algn="ctr"/>
            <a:r>
              <a:rPr lang="en-GB" dirty="0">
                <a:latin typeface="Arial Narrow" panose="020B0606020202030204" pitchFamily="34" charset="0"/>
                <a:hlinkClick r:id="rId4"/>
              </a:rPr>
              <a:t>https://www.nhs.uk/conditions/stress-anxiety-depression/mental-health-helplines/</a:t>
            </a:r>
            <a:r>
              <a:rPr lang="en-GB" dirty="0">
                <a:latin typeface="Arial Narrow" panose="020B0606020202030204" pitchFamily="34" charset="0"/>
              </a:rPr>
              <a:t> </a:t>
            </a:r>
          </a:p>
        </p:txBody>
      </p:sp>
      <p:pic>
        <p:nvPicPr>
          <p:cNvPr id="7" name="Picture 6">
            <a:extLst>
              <a:ext uri="{FF2B5EF4-FFF2-40B4-BE49-F238E27FC236}">
                <a16:creationId xmlns:a16="http://schemas.microsoft.com/office/drawing/2014/main" id="{23D34496-D0EB-433E-B970-48DCA329A43E}"/>
              </a:ext>
            </a:extLst>
          </p:cNvPr>
          <p:cNvPicPr>
            <a:picLocks noChangeAspect="1"/>
          </p:cNvPicPr>
          <p:nvPr/>
        </p:nvPicPr>
        <p:blipFill>
          <a:blip r:embed="rId5"/>
          <a:stretch>
            <a:fillRect/>
          </a:stretch>
        </p:blipFill>
        <p:spPr>
          <a:xfrm>
            <a:off x="838200" y="5244166"/>
            <a:ext cx="3476348" cy="1508735"/>
          </a:xfrm>
          <a:prstGeom prst="rect">
            <a:avLst/>
          </a:prstGeom>
        </p:spPr>
      </p:pic>
      <p:sp>
        <p:nvSpPr>
          <p:cNvPr id="8" name="Rectangle 7">
            <a:extLst>
              <a:ext uri="{FF2B5EF4-FFF2-40B4-BE49-F238E27FC236}">
                <a16:creationId xmlns:a16="http://schemas.microsoft.com/office/drawing/2014/main" id="{61C8A194-7F54-4720-8DFF-22960D34AB2E}"/>
              </a:ext>
            </a:extLst>
          </p:cNvPr>
          <p:cNvSpPr/>
          <p:nvPr/>
        </p:nvSpPr>
        <p:spPr>
          <a:xfrm>
            <a:off x="4456590" y="5244166"/>
            <a:ext cx="1757779" cy="150873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Narrow" panose="020B0606020202030204" pitchFamily="34" charset="0"/>
                <a:hlinkClick r:id="rId6"/>
              </a:rPr>
              <a:t>https://www.mentalhealth.org.uk/</a:t>
            </a:r>
            <a:r>
              <a:rPr lang="en-GB" dirty="0">
                <a:latin typeface="Arial Narrow" panose="020B0606020202030204" pitchFamily="34" charset="0"/>
              </a:rPr>
              <a:t> </a:t>
            </a:r>
          </a:p>
        </p:txBody>
      </p:sp>
      <p:pic>
        <p:nvPicPr>
          <p:cNvPr id="9" name="Picture 8">
            <a:extLst>
              <a:ext uri="{FF2B5EF4-FFF2-40B4-BE49-F238E27FC236}">
                <a16:creationId xmlns:a16="http://schemas.microsoft.com/office/drawing/2014/main" id="{AB8F701A-311A-44DD-8FCC-7B1006D925A0}"/>
              </a:ext>
            </a:extLst>
          </p:cNvPr>
          <p:cNvPicPr>
            <a:picLocks noChangeAspect="1"/>
          </p:cNvPicPr>
          <p:nvPr/>
        </p:nvPicPr>
        <p:blipFill>
          <a:blip r:embed="rId7"/>
          <a:stretch>
            <a:fillRect/>
          </a:stretch>
        </p:blipFill>
        <p:spPr>
          <a:xfrm>
            <a:off x="6684839" y="5244166"/>
            <a:ext cx="2657475" cy="1569930"/>
          </a:xfrm>
          <a:prstGeom prst="rect">
            <a:avLst/>
          </a:prstGeom>
          <a:ln>
            <a:solidFill>
              <a:schemeClr val="tx1"/>
            </a:solidFill>
          </a:ln>
        </p:spPr>
      </p:pic>
      <p:sp>
        <p:nvSpPr>
          <p:cNvPr id="10" name="Rectangle 9">
            <a:extLst>
              <a:ext uri="{FF2B5EF4-FFF2-40B4-BE49-F238E27FC236}">
                <a16:creationId xmlns:a16="http://schemas.microsoft.com/office/drawing/2014/main" id="{76DCA2F1-D859-4149-8308-27AB7AAAD5D8}"/>
              </a:ext>
            </a:extLst>
          </p:cNvPr>
          <p:cNvSpPr/>
          <p:nvPr/>
        </p:nvSpPr>
        <p:spPr>
          <a:xfrm>
            <a:off x="9499107" y="5244166"/>
            <a:ext cx="1384917" cy="159022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Narrow" panose="020B0606020202030204" pitchFamily="34" charset="0"/>
                <a:hlinkClick r:id="rId8"/>
              </a:rPr>
              <a:t>https://www.mind.org.uk/</a:t>
            </a:r>
            <a:r>
              <a:rPr lang="en-GB" dirty="0">
                <a:latin typeface="Arial Narrow" panose="020B0606020202030204" pitchFamily="34" charset="0"/>
              </a:rPr>
              <a:t> </a:t>
            </a:r>
          </a:p>
        </p:txBody>
      </p:sp>
      <p:pic>
        <p:nvPicPr>
          <p:cNvPr id="11" name="Picture 10">
            <a:extLst>
              <a:ext uri="{FF2B5EF4-FFF2-40B4-BE49-F238E27FC236}">
                <a16:creationId xmlns:a16="http://schemas.microsoft.com/office/drawing/2014/main" id="{7A8EFE91-527E-466B-95AE-2A3D1DCDC124}"/>
              </a:ext>
            </a:extLst>
          </p:cNvPr>
          <p:cNvPicPr>
            <a:picLocks noChangeAspect="1"/>
          </p:cNvPicPr>
          <p:nvPr/>
        </p:nvPicPr>
        <p:blipFill>
          <a:blip r:embed="rId9"/>
          <a:stretch>
            <a:fillRect/>
          </a:stretch>
        </p:blipFill>
        <p:spPr>
          <a:xfrm>
            <a:off x="5418105" y="3551618"/>
            <a:ext cx="2619375" cy="1569930"/>
          </a:xfrm>
          <a:prstGeom prst="rect">
            <a:avLst/>
          </a:prstGeom>
        </p:spPr>
      </p:pic>
      <p:sp>
        <p:nvSpPr>
          <p:cNvPr id="12" name="Rectangle 11">
            <a:extLst>
              <a:ext uri="{FF2B5EF4-FFF2-40B4-BE49-F238E27FC236}">
                <a16:creationId xmlns:a16="http://schemas.microsoft.com/office/drawing/2014/main" id="{8920804B-82D1-462C-B953-3C6E50E1E5E3}"/>
              </a:ext>
            </a:extLst>
          </p:cNvPr>
          <p:cNvSpPr/>
          <p:nvPr/>
        </p:nvSpPr>
        <p:spPr>
          <a:xfrm>
            <a:off x="8167456" y="3551618"/>
            <a:ext cx="2716568" cy="155874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Narrow" panose="020B0606020202030204" pitchFamily="34" charset="0"/>
                <a:hlinkClick r:id="rId10"/>
              </a:rPr>
              <a:t>https://www.samaritans.org/</a:t>
            </a:r>
            <a:r>
              <a:rPr lang="en-GB" dirty="0">
                <a:latin typeface="Arial Narrow" panose="020B0606020202030204" pitchFamily="34" charset="0"/>
              </a:rPr>
              <a:t> </a:t>
            </a:r>
          </a:p>
        </p:txBody>
      </p:sp>
    </p:spTree>
    <p:extLst>
      <p:ext uri="{BB962C8B-B14F-4D97-AF65-F5344CB8AC3E}">
        <p14:creationId xmlns:p14="http://schemas.microsoft.com/office/powerpoint/2010/main" val="303648492"/>
      </p:ext>
    </p:extLst>
  </p:cSld>
  <p:clrMapOvr>
    <a:masterClrMapping/>
  </p:clrMapOvr>
  <mc:AlternateContent xmlns:mc="http://schemas.openxmlformats.org/markup-compatibility/2006">
    <mc:Choice xmlns:p14="http://schemas.microsoft.com/office/powerpoint/2010/main" Requires="p14">
      <p:transition spd="slow" p14:dur="2000" advTm="36998"/>
    </mc:Choice>
    <mc:Fallback>
      <p:transition spd="slow" advTm="3699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5904E9C5BE744BB675C38260496E62" ma:contentTypeVersion="13" ma:contentTypeDescription="Create a new document." ma:contentTypeScope="" ma:versionID="1c86068929d8cf5636d3e376f8b117e3">
  <xsd:schema xmlns:xsd="http://www.w3.org/2001/XMLSchema" xmlns:xs="http://www.w3.org/2001/XMLSchema" xmlns:p="http://schemas.microsoft.com/office/2006/metadata/properties" xmlns:ns3="966e979a-3909-41fa-9284-028400c22d88" xmlns:ns4="fd0a2dcd-66ff-4337-8e3d-4cbc9351c802" targetNamespace="http://schemas.microsoft.com/office/2006/metadata/properties" ma:root="true" ma:fieldsID="7ebfd1f2ea93cc3c4eb5e049f0dacc22" ns3:_="" ns4:_="">
    <xsd:import namespace="966e979a-3909-41fa-9284-028400c22d88"/>
    <xsd:import namespace="fd0a2dcd-66ff-4337-8e3d-4cbc9351c8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979a-3909-41fa-9284-028400c22d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a2dcd-66ff-4337-8e3d-4cbc9351c8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6B7EA-5BEE-423A-A5BF-DBE495A99AD8}">
  <ds:schemaRefs>
    <ds:schemaRef ds:uri="http://schemas.microsoft.com/office/2006/documentManagement/types"/>
    <ds:schemaRef ds:uri="fd0a2dcd-66ff-4337-8e3d-4cbc9351c802"/>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966e979a-3909-41fa-9284-028400c22d88"/>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181CA01-56B2-4317-9011-E4BCAE6B79F8}">
  <ds:schemaRefs>
    <ds:schemaRef ds:uri="http://schemas.microsoft.com/sharepoint/v3/contenttype/forms"/>
  </ds:schemaRefs>
</ds:datastoreItem>
</file>

<file path=customXml/itemProps3.xml><?xml version="1.0" encoding="utf-8"?>
<ds:datastoreItem xmlns:ds="http://schemas.openxmlformats.org/officeDocument/2006/customXml" ds:itemID="{4B55AFAE-20CF-4281-85C6-3618420EA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979a-3909-41fa-9284-028400c22d88"/>
    <ds:schemaRef ds:uri="fd0a2dcd-66ff-4337-8e3d-4cbc9351c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666</TotalTime>
  <Words>1050</Words>
  <Application>Microsoft Office PowerPoint</Application>
  <PresentationFormat>Widescreen</PresentationFormat>
  <Paragraphs>105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Looking after your own mental health and wellbeing</vt:lpstr>
      <vt:lpstr>PowerPoint Presentation</vt:lpstr>
      <vt:lpstr>What to do in your 10 minute break</vt:lpstr>
      <vt:lpstr>5 - 10 minute Mindfulness Tasks</vt:lpstr>
      <vt:lpstr>5 Minute Exercise Session </vt:lpstr>
      <vt:lpstr>Relaxing Music </vt:lpstr>
      <vt:lpstr>Mental Health for Students  </vt:lpstr>
      <vt:lpstr>Mental Health Companies to Support Adults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in your 10 minute break</dc:title>
  <dc:creator>Sharman, H (Tapton Staff)</dc:creator>
  <cp:lastModifiedBy>Banks, D (Bradfield Staff)</cp:lastModifiedBy>
  <cp:revision>7</cp:revision>
  <dcterms:created xsi:type="dcterms:W3CDTF">2021-01-12T08:42:50Z</dcterms:created>
  <dcterms:modified xsi:type="dcterms:W3CDTF">2021-01-15T15:26:37Z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0x0101003C5904E9C5BE744BB675C38260496E62</vt:lpwstr>
  </property>
</Properties>
</file>