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3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95E640-0396-4095-AC31-EB714E9AE256}"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6377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5E640-0396-4095-AC31-EB714E9AE256}"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218788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5E640-0396-4095-AC31-EB714E9AE256}"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257347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95E640-0396-4095-AC31-EB714E9AE256}"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2735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95E640-0396-4095-AC31-EB714E9AE256}" type="datetimeFigureOut">
              <a:rPr lang="en-GB" smtClean="0"/>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248313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95E640-0396-4095-AC31-EB714E9AE256}"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32780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95E640-0396-4095-AC31-EB714E9AE256}" type="datetimeFigureOut">
              <a:rPr lang="en-GB" smtClean="0"/>
              <a:t>29/09/2021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422511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95E640-0396-4095-AC31-EB714E9AE256}" type="datetimeFigureOut">
              <a:rPr lang="en-GB" smtClean="0"/>
              <a:t>29/09/2021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144550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5E640-0396-4095-AC31-EB714E9AE256}" type="datetimeFigureOut">
              <a:rPr lang="en-GB" smtClean="0"/>
              <a:t>29/09/2021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352373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95E640-0396-4095-AC31-EB714E9AE256}"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8889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A95E640-0396-4095-AC31-EB714E9AE256}" type="datetimeFigureOut">
              <a:rPr lang="en-GB" smtClean="0"/>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3AB66-549F-4A34-9B97-62F5E7F905EE}" type="slidenum">
              <a:rPr lang="en-GB" smtClean="0"/>
              <a:t>‹#›</a:t>
            </a:fld>
            <a:endParaRPr lang="en-GB"/>
          </a:p>
        </p:txBody>
      </p:sp>
    </p:spTree>
    <p:extLst>
      <p:ext uri="{BB962C8B-B14F-4D97-AF65-F5344CB8AC3E}">
        <p14:creationId xmlns:p14="http://schemas.microsoft.com/office/powerpoint/2010/main" val="53737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A95E640-0396-4095-AC31-EB714E9AE256}" type="datetimeFigureOut">
              <a:rPr lang="en-GB" smtClean="0"/>
              <a:t>29/09/2021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D83AB66-549F-4A34-9B97-62F5E7F905EE}" type="slidenum">
              <a:rPr lang="en-GB" smtClean="0"/>
              <a:t>‹#›</a:t>
            </a:fld>
            <a:endParaRPr lang="en-GB"/>
          </a:p>
        </p:txBody>
      </p:sp>
    </p:spTree>
    <p:extLst>
      <p:ext uri="{BB962C8B-B14F-4D97-AF65-F5344CB8AC3E}">
        <p14:creationId xmlns:p14="http://schemas.microsoft.com/office/powerpoint/2010/main" val="4283836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adleygreen.org.u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admin@bradleygreen.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income-tax" TargetMode="External"/><Relationship Id="rId2" Type="http://schemas.openxmlformats.org/officeDocument/2006/relationships/hyperlink" Target="https://www.gov.uk/national-minimum-wage-rates" TargetMode="External"/><Relationship Id="rId1" Type="http://schemas.openxmlformats.org/officeDocument/2006/relationships/slideLayout" Target="../slideLayouts/slideLayout7.xml"/><Relationship Id="rId5" Type="http://schemas.openxmlformats.org/officeDocument/2006/relationships/hyperlink" Target="https://www.gov.uk/help-with-childcare-costs/free-childcare-and-education-for-2-to-4-year-olds" TargetMode="External"/><Relationship Id="rId4" Type="http://schemas.openxmlformats.org/officeDocument/2006/relationships/hyperlink" Target="https://www.gov.uk/eu-ee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2576" y="172128"/>
            <a:ext cx="2003293" cy="1994875"/>
          </a:xfrm>
          <a:prstGeom prst="rect">
            <a:avLst/>
          </a:prstGeom>
        </p:spPr>
      </p:pic>
      <p:sp>
        <p:nvSpPr>
          <p:cNvPr id="3" name="TextBox 2"/>
          <p:cNvSpPr txBox="1"/>
          <p:nvPr/>
        </p:nvSpPr>
        <p:spPr>
          <a:xfrm>
            <a:off x="247273" y="2182195"/>
            <a:ext cx="6425853" cy="1446550"/>
          </a:xfrm>
          <a:prstGeom prst="rect">
            <a:avLst/>
          </a:prstGeom>
          <a:noFill/>
        </p:spPr>
        <p:txBody>
          <a:bodyPr wrap="square" rtlCol="0">
            <a:spAutoFit/>
          </a:bodyPr>
          <a:lstStyle/>
          <a:p>
            <a:pPr algn="ctr"/>
            <a:r>
              <a:rPr lang="en-GB" sz="4400" dirty="0">
                <a:solidFill>
                  <a:schemeClr val="accent6">
                    <a:lumMod val="75000"/>
                  </a:schemeClr>
                </a:solidFill>
                <a:latin typeface="Century Gothic" panose="020B0502020202020204" pitchFamily="34" charset="0"/>
              </a:rPr>
              <a:t>Bradley Green Primary Academy Nursery</a:t>
            </a:r>
          </a:p>
        </p:txBody>
      </p:sp>
      <p:sp>
        <p:nvSpPr>
          <p:cNvPr id="4" name="TextBox 3"/>
          <p:cNvSpPr txBox="1"/>
          <p:nvPr/>
        </p:nvSpPr>
        <p:spPr>
          <a:xfrm>
            <a:off x="0" y="9368805"/>
            <a:ext cx="6858000" cy="553998"/>
          </a:xfrm>
          <a:prstGeom prst="rect">
            <a:avLst/>
          </a:prstGeom>
          <a:noFill/>
        </p:spPr>
        <p:txBody>
          <a:bodyPr wrap="square" rtlCol="0">
            <a:spAutoFit/>
          </a:bodyPr>
          <a:lstStyle/>
          <a:p>
            <a:pPr algn="ctr"/>
            <a:r>
              <a:rPr lang="en-GB" sz="3000" b="1" dirty="0">
                <a:solidFill>
                  <a:schemeClr val="accent6">
                    <a:lumMod val="75000"/>
                  </a:schemeClr>
                </a:solidFill>
                <a:latin typeface="Bradley Hand ITC" panose="03070402050302030203" pitchFamily="66" charset="0"/>
              </a:rPr>
              <a:t>Challenge  Confidence  Respect  Curiosity</a:t>
            </a:r>
          </a:p>
        </p:txBody>
      </p:sp>
      <p:sp>
        <p:nvSpPr>
          <p:cNvPr id="5" name="TextBox 4"/>
          <p:cNvSpPr txBox="1"/>
          <p:nvPr/>
        </p:nvSpPr>
        <p:spPr>
          <a:xfrm>
            <a:off x="3556160" y="8155907"/>
            <a:ext cx="3143250" cy="1077218"/>
          </a:xfrm>
          <a:prstGeom prst="rect">
            <a:avLst/>
          </a:prstGeom>
          <a:noFill/>
        </p:spPr>
        <p:txBody>
          <a:bodyPr wrap="square" rtlCol="0">
            <a:spAutoFit/>
          </a:bodyPr>
          <a:lstStyle/>
          <a:p>
            <a:pPr algn="r"/>
            <a:r>
              <a:rPr lang="en-GB" sz="1600" b="1" u="sng" dirty="0">
                <a:solidFill>
                  <a:srgbClr val="00B050"/>
                </a:solidFill>
                <a:latin typeface="Century Gothic" panose="020B0502020202020204" pitchFamily="34" charset="0"/>
                <a:cs typeface="Arial" panose="020B0604020202020204" pitchFamily="34" charset="0"/>
              </a:rPr>
              <a:t>Contact us: </a:t>
            </a:r>
          </a:p>
          <a:p>
            <a:pPr algn="r"/>
            <a:r>
              <a:rPr lang="en-GB" sz="1600" dirty="0">
                <a:solidFill>
                  <a:srgbClr val="00B050"/>
                </a:solidFill>
                <a:latin typeface="Century Gothic" panose="020B0502020202020204" pitchFamily="34" charset="0"/>
                <a:cs typeface="Arial" panose="020B0604020202020204" pitchFamily="34" charset="0"/>
              </a:rPr>
              <a:t>0161 368 2166</a:t>
            </a:r>
          </a:p>
          <a:p>
            <a:pPr algn="r"/>
            <a:r>
              <a:rPr lang="en-GB" sz="1600" dirty="0">
                <a:solidFill>
                  <a:srgbClr val="00B050"/>
                </a:solidFill>
                <a:latin typeface="Century Gothic" panose="020B0502020202020204" pitchFamily="34" charset="0"/>
                <a:cs typeface="Arial" panose="020B0604020202020204" pitchFamily="34" charset="0"/>
                <a:hlinkClick r:id="rId3"/>
              </a:rPr>
              <a:t>www.bradleygreen.org.uk</a:t>
            </a:r>
            <a:r>
              <a:rPr lang="en-GB" sz="1600" dirty="0">
                <a:solidFill>
                  <a:srgbClr val="00B050"/>
                </a:solidFill>
                <a:latin typeface="Century Gothic" panose="020B0502020202020204" pitchFamily="34" charset="0"/>
                <a:cs typeface="Arial" panose="020B0604020202020204" pitchFamily="34" charset="0"/>
              </a:rPr>
              <a:t> </a:t>
            </a:r>
          </a:p>
          <a:p>
            <a:pPr algn="r"/>
            <a:r>
              <a:rPr lang="en-GB" sz="1600" dirty="0">
                <a:solidFill>
                  <a:srgbClr val="00B050"/>
                </a:solidFill>
                <a:latin typeface="Century Gothic" panose="020B0502020202020204" pitchFamily="34" charset="0"/>
                <a:cs typeface="Arial" panose="020B0604020202020204" pitchFamily="34" charset="0"/>
                <a:hlinkClick r:id="rId4"/>
              </a:rPr>
              <a:t>admin@bradleygreen.org.uk</a:t>
            </a:r>
            <a:r>
              <a:rPr lang="en-GB" sz="1600" dirty="0">
                <a:solidFill>
                  <a:srgbClr val="00B050"/>
                </a:solidFill>
                <a:latin typeface="Century Gothic" panose="020B0502020202020204" pitchFamily="34" charset="0"/>
                <a:cs typeface="Arial" panose="020B0604020202020204" pitchFamily="34" charset="0"/>
              </a:rPr>
              <a:t> </a:t>
            </a:r>
          </a:p>
        </p:txBody>
      </p:sp>
      <p:pic>
        <p:nvPicPr>
          <p:cNvPr id="6" name="Picture 5"/>
          <p:cNvPicPr>
            <a:picLocks noChangeAspect="1"/>
          </p:cNvPicPr>
          <p:nvPr/>
        </p:nvPicPr>
        <p:blipFill>
          <a:blip r:embed="rId5"/>
          <a:stretch>
            <a:fillRect/>
          </a:stretch>
        </p:blipFill>
        <p:spPr>
          <a:xfrm>
            <a:off x="212942" y="7952854"/>
            <a:ext cx="2603218" cy="1280271"/>
          </a:xfrm>
          <a:prstGeom prst="rect">
            <a:avLst/>
          </a:prstGeom>
        </p:spPr>
      </p:pic>
      <p:pic>
        <p:nvPicPr>
          <p:cNvPr id="7" name="Picture 6"/>
          <p:cNvPicPr>
            <a:picLocks noChangeAspect="1"/>
          </p:cNvPicPr>
          <p:nvPr/>
        </p:nvPicPr>
        <p:blipFill rotWithShape="1">
          <a:blip r:embed="rId6"/>
          <a:srcRect t="35370"/>
          <a:stretch/>
        </p:blipFill>
        <p:spPr>
          <a:xfrm>
            <a:off x="247273" y="3643936"/>
            <a:ext cx="6404091" cy="3896731"/>
          </a:xfrm>
          <a:prstGeom prst="rect">
            <a:avLst/>
          </a:prstGeom>
        </p:spPr>
      </p:pic>
    </p:spTree>
    <p:extLst>
      <p:ext uri="{BB962C8B-B14F-4D97-AF65-F5344CB8AC3E}">
        <p14:creationId xmlns:p14="http://schemas.microsoft.com/office/powerpoint/2010/main" val="73351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nursery clipart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208416" y="2216752"/>
            <a:ext cx="6441168" cy="4093428"/>
          </a:xfrm>
          <a:prstGeom prst="rect">
            <a:avLst/>
          </a:prstGeom>
          <a:noFill/>
        </p:spPr>
        <p:txBody>
          <a:bodyPr wrap="square" rtlCol="0">
            <a:spAutoFit/>
          </a:bodyPr>
          <a:lstStyle/>
          <a:p>
            <a:pPr marL="342900" indent="-342900">
              <a:buFont typeface="Arial" panose="020B0604020202020204" pitchFamily="34" charset="0"/>
              <a:buChar char="•"/>
            </a:pPr>
            <a:r>
              <a:rPr lang="en-GB" b="1" u="sng" dirty="0">
                <a:solidFill>
                  <a:srgbClr val="00B050"/>
                </a:solidFill>
                <a:latin typeface="Century Gothic" panose="020B0502020202020204" pitchFamily="34" charset="0"/>
              </a:rPr>
              <a:t>FREE</a:t>
            </a:r>
            <a:r>
              <a:rPr lang="en-GB" dirty="0">
                <a:solidFill>
                  <a:srgbClr val="00B050"/>
                </a:solidFill>
                <a:latin typeface="Century Gothic" panose="020B0502020202020204" pitchFamily="34" charset="0"/>
              </a:rPr>
              <a:t> 15 hour and 30 hour places available for 3 year olds (8.30-11.30am or 12.15-3.15pm)</a:t>
            </a:r>
          </a:p>
          <a:p>
            <a:pPr marL="342900" indent="-342900">
              <a:buFont typeface="Arial" panose="020B0604020202020204" pitchFamily="34" charset="0"/>
              <a:buChar char="•"/>
            </a:pPr>
            <a:r>
              <a:rPr lang="en-GB" dirty="0">
                <a:solidFill>
                  <a:srgbClr val="00B050"/>
                </a:solidFill>
                <a:latin typeface="Century Gothic" panose="020B0502020202020204" pitchFamily="34" charset="0"/>
              </a:rPr>
              <a:t>If 30 hours, a home cooked school lunch is available</a:t>
            </a:r>
          </a:p>
          <a:p>
            <a:pPr marL="342900" indent="-342900">
              <a:buFont typeface="Arial" panose="020B0604020202020204" pitchFamily="34" charset="0"/>
              <a:buChar char="•"/>
            </a:pPr>
            <a:r>
              <a:rPr lang="en-GB" dirty="0">
                <a:solidFill>
                  <a:srgbClr val="00B050"/>
                </a:solidFill>
                <a:latin typeface="Century Gothic" panose="020B0502020202020204" pitchFamily="34" charset="0"/>
              </a:rPr>
              <a:t>We believe that every child matters and that every day in school matters.  </a:t>
            </a:r>
          </a:p>
          <a:p>
            <a:pPr marL="342900" indent="-342900">
              <a:buFont typeface="Arial" panose="020B0604020202020204" pitchFamily="34" charset="0"/>
              <a:buChar char="•"/>
            </a:pPr>
            <a:r>
              <a:rPr lang="en-GB" dirty="0">
                <a:solidFill>
                  <a:srgbClr val="00B050"/>
                </a:solidFill>
                <a:latin typeface="Century Gothic" panose="020B0502020202020204" pitchFamily="34" charset="0"/>
              </a:rPr>
              <a:t>The children in Nursery have the opportunity to develop and learn in indoor and outdoor environments that ignite interest and a love of learning. </a:t>
            </a:r>
          </a:p>
          <a:p>
            <a:pPr marL="342900" indent="-342900">
              <a:buFont typeface="Arial" panose="020B0604020202020204" pitchFamily="34" charset="0"/>
              <a:buChar char="•"/>
            </a:pPr>
            <a:r>
              <a:rPr lang="en-GB" dirty="0">
                <a:solidFill>
                  <a:srgbClr val="00B050"/>
                </a:solidFill>
                <a:latin typeface="Century Gothic" panose="020B0502020202020204" pitchFamily="34" charset="0"/>
              </a:rPr>
              <a:t>Experienced teacher delivering high-quality outcomes</a:t>
            </a:r>
          </a:p>
          <a:p>
            <a:pPr marL="342900" indent="-342900">
              <a:buFont typeface="Arial" panose="020B0604020202020204" pitchFamily="34" charset="0"/>
              <a:buChar char="•"/>
            </a:pPr>
            <a:r>
              <a:rPr lang="en-GB" dirty="0">
                <a:solidFill>
                  <a:srgbClr val="00B050"/>
                </a:solidFill>
                <a:latin typeface="Century Gothic" panose="020B0502020202020204" pitchFamily="34" charset="0"/>
              </a:rPr>
              <a:t>Forest school approach</a:t>
            </a:r>
          </a:p>
          <a:p>
            <a:pPr marL="342900" indent="-342900">
              <a:buFont typeface="Arial" panose="020B0604020202020204" pitchFamily="34" charset="0"/>
              <a:buChar char="•"/>
            </a:pPr>
            <a:r>
              <a:rPr lang="en-GB" dirty="0">
                <a:solidFill>
                  <a:srgbClr val="00B050"/>
                </a:solidFill>
                <a:latin typeface="Century Gothic" panose="020B0502020202020204" pitchFamily="34" charset="0"/>
              </a:rPr>
              <a:t>Soon to be opening before and after school club</a:t>
            </a:r>
          </a:p>
          <a:p>
            <a:pPr marL="342900" indent="-342900">
              <a:buFont typeface="Arial" panose="020B0604020202020204" pitchFamily="34" charset="0"/>
              <a:buChar char="•"/>
            </a:pPr>
            <a:endParaRPr lang="en-GB" sz="2600" dirty="0">
              <a:solidFill>
                <a:srgbClr val="00B050"/>
              </a:solidFill>
              <a:latin typeface="Comic Sans MS" panose="030F0702030302020204" pitchFamily="66" charset="0"/>
            </a:endParaRPr>
          </a:p>
        </p:txBody>
      </p:sp>
      <p:sp>
        <p:nvSpPr>
          <p:cNvPr id="13" name="TextBox 12"/>
          <p:cNvSpPr txBox="1"/>
          <p:nvPr/>
        </p:nvSpPr>
        <p:spPr>
          <a:xfrm>
            <a:off x="0" y="9368805"/>
            <a:ext cx="6858000" cy="553998"/>
          </a:xfrm>
          <a:prstGeom prst="rect">
            <a:avLst/>
          </a:prstGeom>
          <a:noFill/>
        </p:spPr>
        <p:txBody>
          <a:bodyPr wrap="square" rtlCol="0">
            <a:spAutoFit/>
          </a:bodyPr>
          <a:lstStyle/>
          <a:p>
            <a:pPr algn="ctr"/>
            <a:r>
              <a:rPr lang="en-GB" sz="3000" b="1" dirty="0">
                <a:solidFill>
                  <a:schemeClr val="accent6">
                    <a:lumMod val="75000"/>
                  </a:schemeClr>
                </a:solidFill>
                <a:latin typeface="Bradley Hand ITC" panose="03070402050302030203" pitchFamily="66" charset="0"/>
              </a:rPr>
              <a:t>Challenge  Confidence  Respect  Curiosity</a:t>
            </a:r>
          </a:p>
        </p:txBody>
      </p:sp>
      <p:pic>
        <p:nvPicPr>
          <p:cNvPr id="14" name="Picture 13"/>
          <p:cNvPicPr>
            <a:picLocks noChangeAspect="1"/>
          </p:cNvPicPr>
          <p:nvPr/>
        </p:nvPicPr>
        <p:blipFill rotWithShape="1">
          <a:blip r:embed="rId2"/>
          <a:srcRect r="51364"/>
          <a:stretch/>
        </p:blipFill>
        <p:spPr>
          <a:xfrm>
            <a:off x="0" y="152938"/>
            <a:ext cx="2146622" cy="1907526"/>
          </a:xfrm>
          <a:prstGeom prst="rect">
            <a:avLst/>
          </a:prstGeom>
        </p:spPr>
      </p:pic>
      <p:pic>
        <p:nvPicPr>
          <p:cNvPr id="15" name="Picture 14"/>
          <p:cNvPicPr>
            <a:picLocks noChangeAspect="1"/>
          </p:cNvPicPr>
          <p:nvPr/>
        </p:nvPicPr>
        <p:blipFill>
          <a:blip r:embed="rId3"/>
          <a:stretch>
            <a:fillRect/>
          </a:stretch>
        </p:blipFill>
        <p:spPr>
          <a:xfrm>
            <a:off x="4948416" y="152937"/>
            <a:ext cx="1909584" cy="1977783"/>
          </a:xfrm>
          <a:prstGeom prst="rect">
            <a:avLst/>
          </a:prstGeom>
        </p:spPr>
      </p:pic>
      <p:pic>
        <p:nvPicPr>
          <p:cNvPr id="16" name="Picture 15"/>
          <p:cNvPicPr>
            <a:picLocks noChangeAspect="1"/>
          </p:cNvPicPr>
          <p:nvPr/>
        </p:nvPicPr>
        <p:blipFill>
          <a:blip r:embed="rId4"/>
          <a:stretch>
            <a:fillRect/>
          </a:stretch>
        </p:blipFill>
        <p:spPr>
          <a:xfrm>
            <a:off x="2424215" y="152937"/>
            <a:ext cx="2246608" cy="1977783"/>
          </a:xfrm>
          <a:prstGeom prst="rect">
            <a:avLst/>
          </a:prstGeom>
        </p:spPr>
      </p:pic>
      <p:pic>
        <p:nvPicPr>
          <p:cNvPr id="2" name="Picture 1"/>
          <p:cNvPicPr>
            <a:picLocks noChangeAspect="1"/>
          </p:cNvPicPr>
          <p:nvPr/>
        </p:nvPicPr>
        <p:blipFill>
          <a:blip r:embed="rId5"/>
          <a:stretch>
            <a:fillRect/>
          </a:stretch>
        </p:blipFill>
        <p:spPr>
          <a:xfrm>
            <a:off x="713391" y="5857661"/>
            <a:ext cx="5668256" cy="3511144"/>
          </a:xfrm>
          <a:prstGeom prst="rect">
            <a:avLst/>
          </a:prstGeom>
        </p:spPr>
      </p:pic>
    </p:spTree>
    <p:extLst>
      <p:ext uri="{BB962C8B-B14F-4D97-AF65-F5344CB8AC3E}">
        <p14:creationId xmlns:p14="http://schemas.microsoft.com/office/powerpoint/2010/main" val="207170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68805"/>
            <a:ext cx="6858000" cy="553998"/>
          </a:xfrm>
          <a:prstGeom prst="rect">
            <a:avLst/>
          </a:prstGeom>
          <a:noFill/>
        </p:spPr>
        <p:txBody>
          <a:bodyPr wrap="square" rtlCol="0">
            <a:spAutoFit/>
          </a:bodyPr>
          <a:lstStyle/>
          <a:p>
            <a:pPr algn="ctr"/>
            <a:r>
              <a:rPr lang="en-GB" sz="3000" b="1" dirty="0">
                <a:solidFill>
                  <a:schemeClr val="accent6">
                    <a:lumMod val="75000"/>
                  </a:schemeClr>
                </a:solidFill>
                <a:latin typeface="Bradley Hand ITC" panose="03070402050302030203" pitchFamily="66" charset="0"/>
              </a:rPr>
              <a:t>Challenge  Confidence  Respect  Curiosity</a:t>
            </a:r>
          </a:p>
        </p:txBody>
      </p:sp>
      <p:sp>
        <p:nvSpPr>
          <p:cNvPr id="3" name="TextBox 2"/>
          <p:cNvSpPr txBox="1"/>
          <p:nvPr/>
        </p:nvSpPr>
        <p:spPr>
          <a:xfrm>
            <a:off x="162838" y="237995"/>
            <a:ext cx="6538587" cy="9510296"/>
          </a:xfrm>
          <a:prstGeom prst="rect">
            <a:avLst/>
          </a:prstGeom>
          <a:noFill/>
        </p:spPr>
        <p:txBody>
          <a:bodyPr wrap="square" rtlCol="0">
            <a:spAutoFit/>
          </a:bodyPr>
          <a:lstStyle/>
          <a:p>
            <a:r>
              <a:rPr lang="en-GB" b="1" u="sng" dirty="0">
                <a:solidFill>
                  <a:schemeClr val="accent6">
                    <a:lumMod val="75000"/>
                  </a:schemeClr>
                </a:solidFill>
                <a:latin typeface="Century Gothic" panose="020B0502020202020204" pitchFamily="34" charset="0"/>
              </a:rPr>
              <a:t>15 hour nursery</a:t>
            </a:r>
          </a:p>
          <a:p>
            <a:r>
              <a:rPr lang="en-GB" dirty="0">
                <a:solidFill>
                  <a:schemeClr val="accent6">
                    <a:lumMod val="75000"/>
                  </a:schemeClr>
                </a:solidFill>
                <a:latin typeface="Century Gothic" panose="020B0502020202020204" pitchFamily="34" charset="0"/>
              </a:rPr>
              <a:t>Morning Nursery – 8.30am to 11.30am</a:t>
            </a:r>
          </a:p>
          <a:p>
            <a:r>
              <a:rPr lang="en-GB" dirty="0">
                <a:solidFill>
                  <a:schemeClr val="accent6">
                    <a:lumMod val="75000"/>
                  </a:schemeClr>
                </a:solidFill>
                <a:latin typeface="Century Gothic" panose="020B0502020202020204" pitchFamily="34" charset="0"/>
              </a:rPr>
              <a:t>Afternoon Nursery – 12.15pm – 3.15pm</a:t>
            </a:r>
          </a:p>
          <a:p>
            <a:r>
              <a:rPr lang="en-GB" b="1" u="sng" dirty="0">
                <a:solidFill>
                  <a:schemeClr val="accent6">
                    <a:lumMod val="75000"/>
                  </a:schemeClr>
                </a:solidFill>
                <a:latin typeface="Century Gothic" panose="020B0502020202020204" pitchFamily="34" charset="0"/>
              </a:rPr>
              <a:t>30 hour nursery</a:t>
            </a:r>
          </a:p>
          <a:p>
            <a:r>
              <a:rPr lang="en-GB" dirty="0">
                <a:solidFill>
                  <a:schemeClr val="accent6">
                    <a:lumMod val="75000"/>
                  </a:schemeClr>
                </a:solidFill>
                <a:latin typeface="Century Gothic" panose="020B0502020202020204" pitchFamily="34" charset="0"/>
              </a:rPr>
              <a:t>8.30am – 3.15pm</a:t>
            </a:r>
          </a:p>
          <a:p>
            <a:pPr marL="342900" indent="-342900">
              <a:buFont typeface="Wingdings" panose="05000000000000000000" pitchFamily="2" charset="2"/>
              <a:buChar char="q"/>
            </a:pPr>
            <a:r>
              <a:rPr lang="en-GB" dirty="0">
                <a:solidFill>
                  <a:schemeClr val="accent6">
                    <a:lumMod val="75000"/>
                  </a:schemeClr>
                </a:solidFill>
                <a:latin typeface="Century Gothic" panose="020B0502020202020204" pitchFamily="34" charset="0"/>
              </a:rPr>
              <a:t>£2 per day (£10 per week) for lunch cover with own packed lunch</a:t>
            </a:r>
          </a:p>
          <a:p>
            <a:pPr marL="285750" indent="-285750">
              <a:buFont typeface="Wingdings" panose="05000000000000000000" pitchFamily="2" charset="2"/>
              <a:buChar char="q"/>
            </a:pPr>
            <a:r>
              <a:rPr lang="en-GB" dirty="0">
                <a:solidFill>
                  <a:schemeClr val="accent6">
                    <a:lumMod val="75000"/>
                  </a:schemeClr>
                </a:solidFill>
                <a:latin typeface="Century Gothic" panose="020B0502020202020204" pitchFamily="34" charset="0"/>
              </a:rPr>
              <a:t>£4 per day (£20 per week) for lunch cover with a hot 2 course school dinner</a:t>
            </a:r>
          </a:p>
          <a:p>
            <a:r>
              <a:rPr lang="en-GB" dirty="0">
                <a:solidFill>
                  <a:schemeClr val="accent6">
                    <a:lumMod val="75000"/>
                  </a:schemeClr>
                </a:solidFill>
                <a:latin typeface="Century Gothic" panose="020B0502020202020204" pitchFamily="34" charset="0"/>
              </a:rPr>
              <a:t>*Payment via Parent Pay</a:t>
            </a:r>
          </a:p>
          <a:p>
            <a:endParaRPr lang="en-GB" dirty="0">
              <a:solidFill>
                <a:schemeClr val="accent6">
                  <a:lumMod val="75000"/>
                </a:schemeClr>
              </a:solidFill>
              <a:latin typeface="Century Gothic" panose="020B0502020202020204" pitchFamily="34" charset="0"/>
            </a:endParaRPr>
          </a:p>
          <a:p>
            <a:r>
              <a:rPr lang="en-GB" dirty="0">
                <a:solidFill>
                  <a:schemeClr val="accent6">
                    <a:lumMod val="75000"/>
                  </a:schemeClr>
                </a:solidFill>
                <a:latin typeface="Century Gothic" panose="020B0502020202020204" pitchFamily="34" charset="0"/>
              </a:rPr>
              <a:t>If applying for 30 hours, the code you receive must be sent to the school office before the new term and then reapplied for each term (see next page for how to apply)</a:t>
            </a: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endParaRPr lang="en-GB" dirty="0">
              <a:solidFill>
                <a:schemeClr val="accent6">
                  <a:lumMod val="75000"/>
                </a:schemeClr>
              </a:solidFill>
              <a:latin typeface="Century Gothic" panose="020B0502020202020204" pitchFamily="34" charset="0"/>
            </a:endParaRPr>
          </a:p>
          <a:p>
            <a:r>
              <a:rPr lang="en-GB" dirty="0">
                <a:solidFill>
                  <a:schemeClr val="accent6">
                    <a:lumMod val="75000"/>
                  </a:schemeClr>
                </a:solidFill>
                <a:latin typeface="Century Gothic" panose="020B0502020202020204" pitchFamily="34" charset="0"/>
              </a:rPr>
              <a:t>An additional afternoon or morning session can be booked (full week only) for £10 per session – payable via Parent Pay</a:t>
            </a:r>
          </a:p>
          <a:p>
            <a:endParaRPr lang="en-GB" dirty="0">
              <a:solidFill>
                <a:schemeClr val="accent6">
                  <a:lumMod val="75000"/>
                </a:schemeClr>
              </a:solidFill>
              <a:latin typeface="Century Gothic" panose="020B0502020202020204" pitchFamily="34" charset="0"/>
            </a:endParaRPr>
          </a:p>
          <a:p>
            <a:r>
              <a:rPr lang="en-GB" dirty="0">
                <a:solidFill>
                  <a:schemeClr val="accent6">
                    <a:lumMod val="75000"/>
                  </a:schemeClr>
                </a:solidFill>
                <a:latin typeface="Century Gothic" panose="020B0502020202020204" pitchFamily="34" charset="0"/>
              </a:rPr>
              <a:t>Please contact Mrs Turner or the school office to organise (subject to availability)</a:t>
            </a:r>
          </a:p>
        </p:txBody>
      </p:sp>
      <p:pic>
        <p:nvPicPr>
          <p:cNvPr id="4" name="Picture 3"/>
          <p:cNvPicPr>
            <a:picLocks noChangeAspect="1"/>
          </p:cNvPicPr>
          <p:nvPr/>
        </p:nvPicPr>
        <p:blipFill>
          <a:blip r:embed="rId2"/>
          <a:stretch>
            <a:fillRect/>
          </a:stretch>
        </p:blipFill>
        <p:spPr>
          <a:xfrm>
            <a:off x="635695" y="4555242"/>
            <a:ext cx="5586609" cy="2922795"/>
          </a:xfrm>
          <a:prstGeom prst="rect">
            <a:avLst/>
          </a:prstGeom>
        </p:spPr>
      </p:pic>
    </p:spTree>
    <p:extLst>
      <p:ext uri="{BB962C8B-B14F-4D97-AF65-F5344CB8AC3E}">
        <p14:creationId xmlns:p14="http://schemas.microsoft.com/office/powerpoint/2010/main" val="368696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368805"/>
            <a:ext cx="6858000" cy="553998"/>
          </a:xfrm>
          <a:prstGeom prst="rect">
            <a:avLst/>
          </a:prstGeom>
          <a:noFill/>
        </p:spPr>
        <p:txBody>
          <a:bodyPr wrap="square" rtlCol="0">
            <a:spAutoFit/>
          </a:bodyPr>
          <a:lstStyle/>
          <a:p>
            <a:pPr algn="ctr"/>
            <a:r>
              <a:rPr lang="en-GB" sz="3000" b="1" dirty="0">
                <a:solidFill>
                  <a:schemeClr val="accent6">
                    <a:lumMod val="75000"/>
                  </a:schemeClr>
                </a:solidFill>
                <a:latin typeface="Bradley Hand ITC" panose="03070402050302030203" pitchFamily="66" charset="0"/>
              </a:rPr>
              <a:t>Challenge  Confidence  Respect  Curiosity</a:t>
            </a:r>
          </a:p>
        </p:txBody>
      </p:sp>
      <p:sp>
        <p:nvSpPr>
          <p:cNvPr id="3" name="Rectangle 2"/>
          <p:cNvSpPr/>
          <p:nvPr/>
        </p:nvSpPr>
        <p:spPr>
          <a:xfrm>
            <a:off x="1" y="25052"/>
            <a:ext cx="6858000" cy="9256380"/>
          </a:xfrm>
          <a:prstGeom prst="rect">
            <a:avLst/>
          </a:prstGeom>
        </p:spPr>
        <p:txBody>
          <a:bodyPr wrap="square">
            <a:spAutoFit/>
          </a:bodyPr>
          <a:lstStyle/>
          <a:p>
            <a:pPr lvl="0"/>
            <a:r>
              <a:rPr lang="en-GB" sz="1650" b="1" u="sng" dirty="0">
                <a:solidFill>
                  <a:srgbClr val="70AD47">
                    <a:lumMod val="75000"/>
                  </a:srgbClr>
                </a:solidFill>
                <a:latin typeface="Century Gothic" panose="020B0502020202020204" pitchFamily="34" charset="0"/>
              </a:rPr>
              <a:t>Are you eligible for 30 hours funding?</a:t>
            </a:r>
          </a:p>
          <a:p>
            <a:pPr lvl="0"/>
            <a:r>
              <a:rPr lang="en-GB" sz="1650" dirty="0">
                <a:solidFill>
                  <a:srgbClr val="70AD47">
                    <a:lumMod val="75000"/>
                  </a:srgbClr>
                </a:solidFill>
                <a:latin typeface="Century Gothic" panose="020B0502020202020204" pitchFamily="34" charset="0"/>
              </a:rPr>
              <a:t>You can usually get 30 hours free childcare if you (and your partner, if you have one) are:</a:t>
            </a:r>
          </a:p>
          <a:p>
            <a:pPr marL="285750" lvl="0" indent="-285750">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in work - or getting parental leave, sick leave or annual leave</a:t>
            </a:r>
          </a:p>
          <a:p>
            <a:pPr marL="285750" lvl="0" indent="-285750">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each earning at least the </a:t>
            </a:r>
            <a:r>
              <a:rPr lang="en-GB" sz="1650" u="sng" dirty="0">
                <a:solidFill>
                  <a:srgbClr val="70AD47">
                    <a:lumMod val="75000"/>
                  </a:srgbClr>
                </a:solidFill>
                <a:latin typeface="Century Gothic" panose="020B0502020202020204" pitchFamily="34" charset="0"/>
                <a:hlinkClick r:id="rId2"/>
              </a:rPr>
              <a:t>National Minimum Wage or Living Wage</a:t>
            </a:r>
            <a:r>
              <a:rPr lang="en-GB" sz="1650" dirty="0">
                <a:solidFill>
                  <a:srgbClr val="70AD47">
                    <a:lumMod val="75000"/>
                  </a:srgbClr>
                </a:solidFill>
                <a:latin typeface="Century Gothic" panose="020B0502020202020204" pitchFamily="34" charset="0"/>
              </a:rPr>
              <a:t> for 16 hours a week - this is £125.28 if you’re over 25</a:t>
            </a:r>
          </a:p>
          <a:p>
            <a:pPr marL="285750" lvl="0" indent="-285750">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This earnings limit does not apply if you’re self-employed and started your business less than 12 months ago.</a:t>
            </a:r>
          </a:p>
          <a:p>
            <a:pPr lvl="0"/>
            <a:endParaRPr lang="en-GB" sz="1650" dirty="0">
              <a:solidFill>
                <a:srgbClr val="70AD47">
                  <a:lumMod val="75000"/>
                </a:srgbClr>
              </a:solidFill>
              <a:latin typeface="Century Gothic" panose="020B0502020202020204" pitchFamily="34" charset="0"/>
            </a:endParaRPr>
          </a:p>
          <a:p>
            <a:pPr lvl="0"/>
            <a:r>
              <a:rPr lang="en-GB" sz="1650" dirty="0">
                <a:solidFill>
                  <a:srgbClr val="70AD47">
                    <a:lumMod val="75000"/>
                  </a:srgbClr>
                </a:solidFill>
                <a:latin typeface="Century Gothic" panose="020B0502020202020204" pitchFamily="34" charset="0"/>
              </a:rPr>
              <a:t>You’re not eligible if:</a:t>
            </a:r>
          </a:p>
          <a:p>
            <a:pPr marL="285750" lvl="0" indent="-285750">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your child does not usually live with you</a:t>
            </a:r>
          </a:p>
          <a:p>
            <a:pPr marL="285750" lvl="0" indent="-285750">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the child is your foster child</a:t>
            </a:r>
          </a:p>
          <a:p>
            <a:pPr marL="285750" lvl="0" indent="-285750">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either you or your partner has a </a:t>
            </a:r>
            <a:r>
              <a:rPr lang="en-GB" sz="1650" u="sng" dirty="0">
                <a:solidFill>
                  <a:srgbClr val="70AD47">
                    <a:lumMod val="75000"/>
                  </a:srgbClr>
                </a:solidFill>
                <a:latin typeface="Century Gothic" panose="020B0502020202020204" pitchFamily="34" charset="0"/>
                <a:hlinkClick r:id="rId3"/>
              </a:rPr>
              <a:t>taxable income</a:t>
            </a:r>
            <a:r>
              <a:rPr lang="en-GB" sz="1650" dirty="0">
                <a:solidFill>
                  <a:srgbClr val="70AD47">
                    <a:lumMod val="75000"/>
                  </a:srgbClr>
                </a:solidFill>
                <a:latin typeface="Century Gothic" panose="020B0502020202020204" pitchFamily="34" charset="0"/>
              </a:rPr>
              <a:t> over £100,000</a:t>
            </a:r>
          </a:p>
          <a:p>
            <a:pPr marL="285750" lvl="0" indent="-285750">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you’re from </a:t>
            </a:r>
            <a:r>
              <a:rPr lang="en-GB" sz="1650" u="sng" dirty="0">
                <a:solidFill>
                  <a:srgbClr val="70AD47">
                    <a:lumMod val="75000"/>
                  </a:srgbClr>
                </a:solidFill>
                <a:latin typeface="Century Gothic" panose="020B0502020202020204" pitchFamily="34" charset="0"/>
                <a:hlinkClick r:id="rId4"/>
              </a:rPr>
              <a:t>outside the EEA</a:t>
            </a:r>
            <a:r>
              <a:rPr lang="en-GB" sz="1650" dirty="0">
                <a:solidFill>
                  <a:srgbClr val="70AD47">
                    <a:lumMod val="75000"/>
                  </a:srgbClr>
                </a:solidFill>
                <a:latin typeface="Century Gothic" panose="020B0502020202020204" pitchFamily="34" charset="0"/>
              </a:rPr>
              <a:t> and your UK residence card says you cannot access public funds</a:t>
            </a:r>
          </a:p>
          <a:p>
            <a:pPr marL="285750" lvl="0" indent="-285750" fontAlgn="base">
              <a:buFont typeface="Wingdings" panose="05000000000000000000" pitchFamily="2" charset="2"/>
              <a:buChar char="q"/>
            </a:pPr>
            <a:r>
              <a:rPr lang="en-GB" sz="1650" dirty="0">
                <a:solidFill>
                  <a:srgbClr val="70AD47">
                    <a:lumMod val="75000"/>
                  </a:srgbClr>
                </a:solidFill>
                <a:latin typeface="Century Gothic" panose="020B0502020202020204" pitchFamily="34" charset="0"/>
              </a:rPr>
              <a:t>You can get 30 hours free childcare at the same time as claiming Universal Credit, tax credits, childcare vouchers or Tax-Free Childcare.</a:t>
            </a:r>
          </a:p>
          <a:p>
            <a:pPr lvl="0" fontAlgn="base"/>
            <a:r>
              <a:rPr lang="en-GB" sz="1650" b="1" dirty="0">
                <a:solidFill>
                  <a:srgbClr val="70AD47">
                    <a:lumMod val="75000"/>
                  </a:srgbClr>
                </a:solidFill>
                <a:latin typeface="Century Gothic" panose="020B0502020202020204" pitchFamily="34" charset="0"/>
              </a:rPr>
              <a:t>If you cannot work</a:t>
            </a:r>
          </a:p>
          <a:p>
            <a:pPr lvl="0"/>
            <a:r>
              <a:rPr lang="en-GB" sz="1650" dirty="0">
                <a:solidFill>
                  <a:srgbClr val="70AD47">
                    <a:lumMod val="75000"/>
                  </a:srgbClr>
                </a:solidFill>
                <a:latin typeface="Century Gothic" panose="020B0502020202020204" pitchFamily="34" charset="0"/>
              </a:rPr>
              <a:t>You may still be eligible if your partner is working, and you get Incapacity Benefit, Severe Disablement Allowance, Carer’s Allowance or Employment and Support Allowance.</a:t>
            </a:r>
          </a:p>
          <a:p>
            <a:pPr lvl="0"/>
            <a:endParaRPr lang="en-GB" sz="1650" dirty="0">
              <a:solidFill>
                <a:srgbClr val="70AD47">
                  <a:lumMod val="75000"/>
                </a:srgbClr>
              </a:solidFill>
              <a:latin typeface="Century Gothic" panose="020B0502020202020204" pitchFamily="34" charset="0"/>
            </a:endParaRPr>
          </a:p>
          <a:p>
            <a:pPr fontAlgn="base"/>
            <a:r>
              <a:rPr lang="en-GB" sz="1650" b="1" dirty="0">
                <a:solidFill>
                  <a:schemeClr val="accent6">
                    <a:lumMod val="75000"/>
                  </a:schemeClr>
                </a:solidFill>
                <a:latin typeface="Century Gothic" panose="020B0502020202020204" pitchFamily="34" charset="0"/>
              </a:rPr>
              <a:t>Apply for 30 hours free childcare</a:t>
            </a:r>
          </a:p>
          <a:p>
            <a:r>
              <a:rPr lang="en-GB" sz="1650" dirty="0">
                <a:solidFill>
                  <a:schemeClr val="accent6">
                    <a:lumMod val="75000"/>
                  </a:schemeClr>
                </a:solidFill>
                <a:latin typeface="Century Gothic" panose="020B0502020202020204" pitchFamily="34" charset="0"/>
              </a:rPr>
              <a:t>You’ll need your details (and your partner’s, if you have one), including your:</a:t>
            </a:r>
          </a:p>
          <a:p>
            <a:pPr marL="285750" indent="-285750">
              <a:buFont typeface="Wingdings" panose="05000000000000000000" pitchFamily="2" charset="2"/>
              <a:buChar char="q"/>
            </a:pPr>
            <a:r>
              <a:rPr lang="en-GB" sz="1650" dirty="0">
                <a:solidFill>
                  <a:schemeClr val="accent6">
                    <a:lumMod val="75000"/>
                  </a:schemeClr>
                </a:solidFill>
                <a:latin typeface="Century Gothic" panose="020B0502020202020204" pitchFamily="34" charset="0"/>
              </a:rPr>
              <a:t>National Insurance number</a:t>
            </a:r>
          </a:p>
          <a:p>
            <a:pPr marL="285750" indent="-285750">
              <a:buFont typeface="Wingdings" panose="05000000000000000000" pitchFamily="2" charset="2"/>
              <a:buChar char="q"/>
            </a:pPr>
            <a:r>
              <a:rPr lang="en-GB" sz="1650" dirty="0">
                <a:solidFill>
                  <a:schemeClr val="accent6">
                    <a:lumMod val="75000"/>
                  </a:schemeClr>
                </a:solidFill>
                <a:latin typeface="Century Gothic" panose="020B0502020202020204" pitchFamily="34" charset="0"/>
              </a:rPr>
              <a:t>Unique Taxpayer Reference (UTR), if you’re self-employed</a:t>
            </a:r>
          </a:p>
          <a:p>
            <a:r>
              <a:rPr lang="en-GB" sz="1650" dirty="0">
                <a:solidFill>
                  <a:schemeClr val="accent6">
                    <a:lumMod val="75000"/>
                  </a:schemeClr>
                </a:solidFill>
                <a:latin typeface="Century Gothic" panose="020B0502020202020204" pitchFamily="34" charset="0"/>
              </a:rPr>
              <a:t>You’ll get a childcare account if your application is successful. You can use it to get your code for 30 hours free childcare.</a:t>
            </a:r>
          </a:p>
          <a:p>
            <a:r>
              <a:rPr lang="en-GB" sz="1650" dirty="0">
                <a:solidFill>
                  <a:schemeClr val="accent6">
                    <a:lumMod val="75000"/>
                  </a:schemeClr>
                </a:solidFill>
                <a:latin typeface="Century Gothic" panose="020B0502020202020204" pitchFamily="34" charset="0"/>
              </a:rPr>
              <a:t>If you pay for childcare and want to use Tax-Free Childcare to get help with costs, you can also apply using this service.</a:t>
            </a:r>
          </a:p>
          <a:p>
            <a:r>
              <a:rPr lang="en-GB" sz="1650" dirty="0">
                <a:solidFill>
                  <a:schemeClr val="accent6">
                    <a:lumMod val="75000"/>
                  </a:schemeClr>
                </a:solidFill>
                <a:latin typeface="Century Gothic" panose="020B0502020202020204" pitchFamily="34" charset="0"/>
              </a:rPr>
              <a:t>It usually takes 20 minutes to apply. You may find out if you’re eligible straight away, but it can take up to 7 days.</a:t>
            </a:r>
          </a:p>
          <a:p>
            <a:pPr lvl="0"/>
            <a:endParaRPr lang="en-GB" sz="1650" dirty="0">
              <a:solidFill>
                <a:srgbClr val="70AD47">
                  <a:lumMod val="75000"/>
                </a:srgbClr>
              </a:solidFill>
              <a:latin typeface="Century Gothic" panose="020B0502020202020204" pitchFamily="34" charset="0"/>
            </a:endParaRPr>
          </a:p>
          <a:p>
            <a:pPr lvl="0"/>
            <a:endParaRPr lang="en-GB" b="1" u="sng" dirty="0">
              <a:solidFill>
                <a:srgbClr val="70AD47">
                  <a:lumMod val="75000"/>
                </a:srgbClr>
              </a:solidFill>
              <a:latin typeface="Century Gothic" panose="020B0502020202020204" pitchFamily="34" charset="0"/>
            </a:endParaRPr>
          </a:p>
        </p:txBody>
      </p:sp>
      <p:sp>
        <p:nvSpPr>
          <p:cNvPr id="4" name="Rectangle 3"/>
          <p:cNvSpPr/>
          <p:nvPr/>
        </p:nvSpPr>
        <p:spPr>
          <a:xfrm>
            <a:off x="0" y="8722474"/>
            <a:ext cx="6858000" cy="646331"/>
          </a:xfrm>
          <a:prstGeom prst="rect">
            <a:avLst/>
          </a:prstGeom>
        </p:spPr>
        <p:txBody>
          <a:bodyPr wrap="square">
            <a:spAutoFit/>
          </a:bodyPr>
          <a:lstStyle/>
          <a:p>
            <a:r>
              <a:rPr lang="en-GB" dirty="0">
                <a:solidFill>
                  <a:schemeClr val="accent6">
                    <a:lumMod val="75000"/>
                  </a:schemeClr>
                </a:solidFill>
                <a:latin typeface="Century Gothic" panose="020B0502020202020204" pitchFamily="34" charset="0"/>
                <a:hlinkClick r:id="rId5"/>
              </a:rPr>
              <a:t>https://www.gov.uk/help-with-childcare-costs/free-childcare-and-education-for-2-to-4-year-olds</a:t>
            </a:r>
            <a:r>
              <a:rPr lang="en-GB" dirty="0">
                <a:solidFill>
                  <a:schemeClr val="accent6">
                    <a:lumMod val="75000"/>
                  </a:schemeClr>
                </a:solidFill>
                <a:latin typeface="Century Gothic" panose="020B0502020202020204" pitchFamily="34" charset="0"/>
              </a:rPr>
              <a:t> </a:t>
            </a:r>
          </a:p>
        </p:txBody>
      </p:sp>
    </p:spTree>
    <p:extLst>
      <p:ext uri="{BB962C8B-B14F-4D97-AF65-F5344CB8AC3E}">
        <p14:creationId xmlns:p14="http://schemas.microsoft.com/office/powerpoint/2010/main" val="25470417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586</Words>
  <Application>Microsoft Office PowerPoint</Application>
  <PresentationFormat>A4 Paper (210x297 mm)</PresentationFormat>
  <Paragraphs>64</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Bradley Hand ITC</vt:lpstr>
      <vt:lpstr>Calibri</vt:lpstr>
      <vt:lpstr>Calibri Light</vt:lpstr>
      <vt:lpstr>Century Gothic</vt:lpstr>
      <vt:lpstr>Comic Sans MS</vt:lpstr>
      <vt:lpstr>Wingdings</vt:lpstr>
      <vt:lpstr>Office Theme</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Cameron</dc:creator>
  <cp:lastModifiedBy>Cameron, Vicky</cp:lastModifiedBy>
  <cp:revision>12</cp:revision>
  <cp:lastPrinted>2018-07-11T07:26:23Z</cp:lastPrinted>
  <dcterms:created xsi:type="dcterms:W3CDTF">2018-03-15T20:18:52Z</dcterms:created>
  <dcterms:modified xsi:type="dcterms:W3CDTF">2021-09-29T10:08:41Z</dcterms:modified>
</cp:coreProperties>
</file>