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Approach to Phonics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At Bradley Green Primary Academy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308687"/>
            <a:ext cx="1293721" cy="129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50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90303" y="424324"/>
            <a:ext cx="4596265" cy="37557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800" u="sng" dirty="0" smtClean="0">
                <a:latin typeface="Century Gothic" panose="020B0502020202020204" pitchFamily="34" charset="0"/>
              </a:rPr>
              <a:t>Phase 3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structure of a lesson to teach when you teach yellow, blue and grey story books.</a:t>
            </a:r>
            <a:endParaRPr lang="en-GB" altLang="en-US" sz="2800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630408" y="319822"/>
            <a:ext cx="4867275" cy="637834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523" y="108390"/>
            <a:ext cx="1293721" cy="129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47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3612" y="934225"/>
            <a:ext cx="42933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latin typeface="Century Gothic" panose="020B0502020202020204" pitchFamily="34" charset="0"/>
              </a:rPr>
              <a:t>Praise phrases</a:t>
            </a:r>
          </a:p>
          <a:p>
            <a:r>
              <a:rPr lang="en-GB" dirty="0" err="1">
                <a:latin typeface="Century Gothic" panose="020B0502020202020204" pitchFamily="34" charset="0"/>
              </a:rPr>
              <a:t>FANtastic</a:t>
            </a:r>
            <a:r>
              <a:rPr lang="en-GB" dirty="0">
                <a:latin typeface="Century Gothic" panose="020B0502020202020204" pitchFamily="34" charset="0"/>
              </a:rPr>
              <a:t>!</a:t>
            </a:r>
          </a:p>
          <a:p>
            <a:r>
              <a:rPr lang="en-GB" dirty="0">
                <a:latin typeface="Century Gothic" panose="020B0502020202020204" pitchFamily="34" charset="0"/>
              </a:rPr>
              <a:t>Hip, hip, </a:t>
            </a:r>
            <a:r>
              <a:rPr lang="en-GB" dirty="0" err="1">
                <a:latin typeface="Century Gothic" panose="020B0502020202020204" pitchFamily="34" charset="0"/>
              </a:rPr>
              <a:t>horay</a:t>
            </a:r>
            <a:r>
              <a:rPr lang="en-GB" dirty="0">
                <a:latin typeface="Century Gothic" panose="020B0502020202020204" pitchFamily="34" charset="0"/>
              </a:rPr>
              <a:t>!</a:t>
            </a:r>
          </a:p>
          <a:p>
            <a:r>
              <a:rPr lang="en-GB" dirty="0" err="1">
                <a:latin typeface="Century Gothic" panose="020B0502020202020204" pitchFamily="34" charset="0"/>
              </a:rPr>
              <a:t>Whooooosh</a:t>
            </a:r>
            <a:r>
              <a:rPr lang="en-GB" dirty="0">
                <a:latin typeface="Century Gothic" panose="020B0502020202020204" pitchFamily="34" charset="0"/>
              </a:rPr>
              <a:t>!</a:t>
            </a:r>
          </a:p>
          <a:p>
            <a:r>
              <a:rPr lang="en-GB" dirty="0">
                <a:latin typeface="Century Gothic" panose="020B0502020202020204" pitchFamily="34" charset="0"/>
              </a:rPr>
              <a:t>Firework!</a:t>
            </a:r>
          </a:p>
          <a:p>
            <a:r>
              <a:rPr lang="en-GB" dirty="0">
                <a:latin typeface="Century Gothic" panose="020B0502020202020204" pitchFamily="34" charset="0"/>
              </a:rPr>
              <a:t>1,2,3 - Well done me!</a:t>
            </a:r>
          </a:p>
          <a:p>
            <a:r>
              <a:rPr lang="en-GB" dirty="0">
                <a:latin typeface="Century Gothic" panose="020B0502020202020204" pitchFamily="34" charset="0"/>
              </a:rPr>
              <a:t>Hi 5, scuba drive!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u="sng" dirty="0">
                <a:latin typeface="Century Gothic" panose="020B0502020202020204" pitchFamily="34" charset="0"/>
              </a:rPr>
              <a:t>Instructions </a:t>
            </a:r>
          </a:p>
          <a:p>
            <a:r>
              <a:rPr lang="en-GB" dirty="0">
                <a:latin typeface="Century Gothic" panose="020B0502020202020204" pitchFamily="34" charset="0"/>
              </a:rPr>
              <a:t>Magnet eyes on the board</a:t>
            </a:r>
          </a:p>
          <a:p>
            <a:r>
              <a:rPr lang="en-GB" dirty="0">
                <a:latin typeface="Century Gothic" panose="020B0502020202020204" pitchFamily="34" charset="0"/>
              </a:rPr>
              <a:t>MTYT – My turn your turn</a:t>
            </a:r>
          </a:p>
          <a:p>
            <a:r>
              <a:rPr lang="en-GB" dirty="0">
                <a:latin typeface="Century Gothic" panose="020B0502020202020204" pitchFamily="34" charset="0"/>
              </a:rPr>
              <a:t>MTYTTP – My turn your turn together</a:t>
            </a:r>
          </a:p>
          <a:p>
            <a:r>
              <a:rPr lang="en-GB" dirty="0">
                <a:latin typeface="Century Gothic" panose="020B0502020202020204" pitchFamily="34" charset="0"/>
              </a:rPr>
              <a:t>Super speedy sounds</a:t>
            </a:r>
          </a:p>
          <a:p>
            <a:r>
              <a:rPr lang="en-GB" dirty="0">
                <a:latin typeface="Century Gothic" panose="020B0502020202020204" pitchFamily="34" charset="0"/>
              </a:rPr>
              <a:t>I can read the sound ‘a’</a:t>
            </a:r>
          </a:p>
          <a:p>
            <a:r>
              <a:rPr lang="en-GB" dirty="0">
                <a:latin typeface="Century Gothic" panose="020B0502020202020204" pitchFamily="34" charset="0"/>
              </a:rPr>
              <a:t>I can write the sound ‘a’</a:t>
            </a:r>
          </a:p>
          <a:p>
            <a:r>
              <a:rPr lang="en-GB" dirty="0">
                <a:latin typeface="Century Gothic" panose="020B0502020202020204" pitchFamily="34" charset="0"/>
              </a:rPr>
              <a:t>Fred talk the word </a:t>
            </a:r>
          </a:p>
          <a:p>
            <a:r>
              <a:rPr lang="en-GB" dirty="0">
                <a:latin typeface="Century Gothic" panose="020B0502020202020204" pitchFamily="34" charset="0"/>
              </a:rPr>
              <a:t>Fred fingers</a:t>
            </a:r>
          </a:p>
          <a:p>
            <a:r>
              <a:rPr lang="en-GB" dirty="0">
                <a:latin typeface="Century Gothic" panose="020B0502020202020204" pitchFamily="34" charset="0"/>
              </a:rPr>
              <a:t>1,2,3, signal </a:t>
            </a:r>
          </a:p>
          <a:p>
            <a:r>
              <a:rPr lang="en-GB" dirty="0">
                <a:latin typeface="Century Gothic" panose="020B0502020202020204" pitchFamily="34" charset="0"/>
              </a:rPr>
              <a:t>Fastest finger first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" y="243839"/>
            <a:ext cx="607858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Behaviour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u="sng" dirty="0" smtClean="0">
                <a:latin typeface="Century Gothic" panose="020B0502020202020204" pitchFamily="34" charset="0"/>
              </a:rPr>
              <a:t>Pace</a:t>
            </a: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Team stop signal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TTYT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TTYP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Handwriting signal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123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u="sng" dirty="0" smtClean="0">
                <a:latin typeface="Century Gothic" panose="020B0502020202020204" pitchFamily="34" charset="0"/>
              </a:rPr>
              <a:t>Participation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All to participate in MTYT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Sit spot light children where they can be accessed easily. 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Select partners to work together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Teacher move around, don’t be a partner to an odd number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u="sng" dirty="0" smtClean="0">
                <a:latin typeface="Century Gothic" panose="020B0502020202020204" pitchFamily="34" charset="0"/>
              </a:rPr>
              <a:t>Partner discussion 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Use TTYP for every question- no hands up.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Use feedback mechanisms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entury Gothic" panose="020B0502020202020204" pitchFamily="34" charset="0"/>
              </a:rPr>
              <a:t>Short responses Choral response, popcorn, word wave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entury Gothic" panose="020B0502020202020204" pitchFamily="34" charset="0"/>
              </a:rPr>
              <a:t>Long responses- choose 2, paraphrase.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308687"/>
            <a:ext cx="1293721" cy="129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3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304922"/>
              </p:ext>
            </p:extLst>
          </p:nvPr>
        </p:nvGraphicFramePr>
        <p:xfrm>
          <a:off x="895577" y="774672"/>
          <a:ext cx="10190435" cy="5961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958">
                  <a:extLst>
                    <a:ext uri="{9D8B030D-6E8A-4147-A177-3AD203B41FA5}">
                      <a16:colId xmlns:a16="http://schemas.microsoft.com/office/drawing/2014/main" val="1740568311"/>
                    </a:ext>
                  </a:extLst>
                </a:gridCol>
                <a:gridCol w="2653142">
                  <a:extLst>
                    <a:ext uri="{9D8B030D-6E8A-4147-A177-3AD203B41FA5}">
                      <a16:colId xmlns:a16="http://schemas.microsoft.com/office/drawing/2014/main" val="560320766"/>
                    </a:ext>
                  </a:extLst>
                </a:gridCol>
                <a:gridCol w="5739335">
                  <a:extLst>
                    <a:ext uri="{9D8B030D-6E8A-4147-A177-3AD203B41FA5}">
                      <a16:colId xmlns:a16="http://schemas.microsoft.com/office/drawing/2014/main" val="1206315379"/>
                    </a:ext>
                  </a:extLst>
                </a:gridCol>
              </a:tblGrid>
              <a:tr h="323560"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RWI BOOK BAND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239107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April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Start</a:t>
                      </a:r>
                      <a:r>
                        <a:rPr lang="en-GB" baseline="0" dirty="0" smtClean="0"/>
                        <a:t> teaching set 1 speed sounds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76211"/>
                  </a:ext>
                </a:extLst>
              </a:tr>
              <a:tr h="566231"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Sound blending books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Know </a:t>
                      </a:r>
                      <a:r>
                        <a:rPr lang="en-GB" dirty="0" smtClean="0"/>
                        <a:t>most of set 1B and begin to blend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823251"/>
                  </a:ext>
                </a:extLst>
              </a:tr>
              <a:tr h="56623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Sound blending books Know </a:t>
                      </a:r>
                      <a:r>
                        <a:rPr lang="en-GB" dirty="0" smtClean="0"/>
                        <a:t>set 1C</a:t>
                      </a:r>
                      <a:r>
                        <a:rPr lang="en-GB" baseline="0" dirty="0" smtClean="0"/>
                        <a:t> and blend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528470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Ditties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888999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Red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167002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Green  (Teach set 2)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431695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July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Green / Purple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949846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r>
                        <a:rPr lang="en-GB" dirty="0" smtClean="0"/>
                        <a:t>Y1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Purple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340192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Pink  (know set 2)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397661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Orange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939982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Yellow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695987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Yellow  (know set 3)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343110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July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Blue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260580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r>
                        <a:rPr lang="en-GB" dirty="0" smtClean="0"/>
                        <a:t>Y2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3608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95576" y="405340"/>
            <a:ext cx="2587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Book Progression: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40" y="126688"/>
            <a:ext cx="1293721" cy="129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6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302" y="1613363"/>
            <a:ext cx="8353698" cy="4073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In Nursery children will focus on phase one of Letters and Sounds, incorporating the following aspects…</a:t>
            </a:r>
          </a:p>
          <a:p>
            <a:pPr eaLnBrk="0" fontAlgn="base" hangingPunct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endParaRPr lang="en-GB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eaLnBrk="0" fontAlgn="base" hangingPunct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Environmental Sounds. </a:t>
            </a:r>
            <a:endParaRPr lang="en-GB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eaLnBrk="0" fontAlgn="base" hangingPunct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Instrumental sounds</a:t>
            </a:r>
            <a:endParaRPr lang="en-GB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eaLnBrk="0" fontAlgn="base" hangingPunct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Body Percussion</a:t>
            </a:r>
            <a:endParaRPr lang="en-GB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eaLnBrk="0" fontAlgn="base" hangingPunct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Rhythm and Rhyme</a:t>
            </a:r>
            <a:endParaRPr lang="en-GB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eaLnBrk="0" fontAlgn="base" hangingPunct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Alliteration</a:t>
            </a:r>
            <a:endParaRPr lang="en-GB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eaLnBrk="0" fontAlgn="base" hangingPunct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Voice Sounds</a:t>
            </a:r>
            <a:endParaRPr lang="en-GB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eaLnBrk="0" fontAlgn="base" hangingPunct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Oral segmenting and blending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en-GB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Summer Term in Nursery, the children who are ready will begin Set 1.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0302" y="424325"/>
            <a:ext cx="6870700" cy="11890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u="sng" dirty="0" smtClean="0">
                <a:latin typeface="Century Gothic" panose="020B0502020202020204" pitchFamily="34" charset="0"/>
              </a:rPr>
              <a:t>Phase 1</a:t>
            </a:r>
          </a:p>
          <a:p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The aspects 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include:</a:t>
            </a: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altLang="en-US" dirty="0" smtClean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308687"/>
            <a:ext cx="1293721" cy="129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93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709" y="531717"/>
            <a:ext cx="4711338" cy="6008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98" y="531717"/>
            <a:ext cx="4853173" cy="6072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998" y="104503"/>
            <a:ext cx="478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Order the phonemes should be taught.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4709" y="104503"/>
            <a:ext cx="478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Rhymes to support letter formation.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295" y="104503"/>
            <a:ext cx="1234473" cy="12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86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603" y="161242"/>
            <a:ext cx="416171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 sounds- </a:t>
            </a:r>
            <a:r>
              <a:rPr lang="en-GB" sz="2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 Plan</a:t>
            </a:r>
            <a:endParaRPr lang="en-GB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0603" y="653725"/>
            <a:ext cx="10656700" cy="197825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0603" y="2761479"/>
            <a:ext cx="10656700" cy="3787367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49" y="125807"/>
            <a:ext cx="1169738" cy="117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81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611" y="339635"/>
            <a:ext cx="4473892" cy="6152565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308687"/>
            <a:ext cx="1293721" cy="129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1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1857216" y="786061"/>
            <a:ext cx="6601097" cy="5377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313" y="90858"/>
            <a:ext cx="2125903" cy="529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2 and 3</a:t>
            </a:r>
            <a:endParaRPr lang="en-GB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308687"/>
            <a:ext cx="1293721" cy="129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461761" y="424325"/>
            <a:ext cx="4685165" cy="630282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90302" y="424324"/>
            <a:ext cx="5445035" cy="21621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800" u="sng" dirty="0" smtClean="0">
                <a:latin typeface="Century Gothic" panose="020B0502020202020204" pitchFamily="34" charset="0"/>
              </a:rPr>
              <a:t>Phase 1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structure of a lesson when Ditties (</a:t>
            </a:r>
            <a:r>
              <a:rPr lang="en-GB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photocopiable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and red books are introduced:</a:t>
            </a:r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altLang="en-US" dirty="0" smtClean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40" y="160641"/>
            <a:ext cx="1293721" cy="129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35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302" y="2006743"/>
            <a:ext cx="498405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Green, purple, pink and orange storybooks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0302" y="424324"/>
            <a:ext cx="8850087" cy="130868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800" u="sng" dirty="0" smtClean="0">
                <a:latin typeface="Century Gothic" panose="020B0502020202020204" pitchFamily="34" charset="0"/>
              </a:rPr>
              <a:t>Phase 2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structure of a lesson to teach when you teach green, purple, pink and orange story books.</a:t>
            </a:r>
            <a:endParaRPr lang="en-GB" altLang="en-US" sz="2800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90302" y="2542903"/>
            <a:ext cx="6470468" cy="399152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308687"/>
            <a:ext cx="1293721" cy="129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5950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385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Trebuchet MS</vt:lpstr>
      <vt:lpstr>Wingdings 3</vt:lpstr>
      <vt:lpstr>Facet</vt:lpstr>
      <vt:lpstr>Approach to 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Phonics</dc:title>
  <dc:creator>Blackshaw, Lucy</dc:creator>
  <cp:lastModifiedBy>Blackshaw, Lucy</cp:lastModifiedBy>
  <cp:revision>14</cp:revision>
  <dcterms:created xsi:type="dcterms:W3CDTF">2020-04-02T14:15:56Z</dcterms:created>
  <dcterms:modified xsi:type="dcterms:W3CDTF">2020-04-02T16:18:19Z</dcterms:modified>
</cp:coreProperties>
</file>