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Lst>
  <p:sldSz cx="9144000" cy="5143500" type="screen16x9"/>
  <p:notesSz cx="6858000" cy="9144000"/>
  <p:embeddedFontLst>
    <p:embeddedFont>
      <p:font typeface="Nunito" panose="020B0604020202020204" charset="0"/>
      <p:regular r:id="rId17"/>
      <p:bold r:id="rId18"/>
      <p:italic r:id="rId19"/>
      <p:boldItalic r:id="rId20"/>
    </p:embeddedFont>
    <p:embeddedFont>
      <p:font typeface="Nunito Sans SemiBold" panose="020B060402020202020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gbCmFOkTQtjPSfrH3/dkIVwI5sv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38" autoAdjust="0"/>
  </p:normalViewPr>
  <p:slideViewPr>
    <p:cSldViewPr snapToGrid="0">
      <p:cViewPr varScale="1">
        <p:scale>
          <a:sx n="129" d="100"/>
          <a:sy n="129" d="100"/>
        </p:scale>
        <p:origin x="110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athsframe.co.uk/en/resources/resource/477/Multiplication-Tables-Check"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 name="Google Shape;2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Children build on their existing understanding using </a:t>
            </a:r>
            <a:r>
              <a:rPr lang="en-GB" b="1">
                <a:latin typeface="Arial"/>
                <a:ea typeface="Arial"/>
                <a:cs typeface="Arial"/>
                <a:sym typeface="Arial"/>
              </a:rPr>
              <a:t>arrays</a:t>
            </a:r>
            <a:r>
              <a:rPr lang="en-GB">
                <a:latin typeface="Arial"/>
                <a:ea typeface="Arial"/>
                <a:cs typeface="Arial"/>
                <a:sym typeface="Arial"/>
              </a:rPr>
              <a:t>, turning the arrays around to show that you now have 2 groups of 3 and they will still total 6. This can then be linked to recalling multiplication facts, e.g. if they know their 2 times table as facts but not their 3 times table, they can use 2 x 3 to work out 3 x 2.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Even though division is not tested in the MTC, it is important that pupils have a strong understanding of the connection between multiplication and division. </a:t>
            </a:r>
            <a:endParaRPr/>
          </a:p>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Again, the use of arrays is key. Children need experience of pulling arrays apart into groups or sharing. After basic experience has been gained, the children should start to ‘see’ an array structure as 5 groups of 4 equal 20 and 20 can be split into 5 groups of 4.</a:t>
            </a:r>
            <a:endParaRPr>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3" name="Google Shape;173;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From here it is only a short jump to understanding that any missing number can be worked out through knowledge of fact families, e.g. 4 x [ ] = 20 or [ ] ÷ 4 = 5. There are other methods children can use to work out missing numbers but our goal is to increase working memory in order to increase instant recall from long term memory. Being able to bounce around a fact family will achieve that.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7" name="Google Shape;18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Games to try: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Climb the stairs counting in multiples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time tables games verbally.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Listen and sing along to times tables songs.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Take it in turns to say times tables in funny voices. </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maths games online.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 name="Google Shape;33;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The test is designed to identify pupils who need support, not as a diagnostic tool to assess the times tables children struggle with.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GB"/>
              <a:t>https://www.gov.uk/government/collections/multiplication-tables-check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 name="Google Shape;4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It is up to individual schools to decide how the check is administered – some schools will administer individually while others will take small groups out or administer to the whole class.</a:t>
            </a:r>
            <a:endParaRPr/>
          </a:p>
          <a:p>
            <a:pPr marL="457200" lvl="0" indent="-298450" algn="l" rtl="0">
              <a:lnSpc>
                <a:spcPct val="100000"/>
              </a:lnSpc>
              <a:spcBef>
                <a:spcPts val="0"/>
              </a:spcBef>
              <a:spcAft>
                <a:spcPts val="0"/>
              </a:spcAft>
              <a:buSzPts val="1100"/>
              <a:buChar char="●"/>
            </a:pPr>
            <a:r>
              <a:rPr lang="en-GB"/>
              <a:t>A list of pupils who should not take the test can be found in the administration guidance of the MTC documentation.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 name="Google Shape;4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Char char="●"/>
            </a:pPr>
            <a:r>
              <a:rPr lang="en-GB">
                <a:latin typeface="Arial"/>
                <a:ea typeface="Arial"/>
                <a:cs typeface="Arial"/>
                <a:sym typeface="Arial"/>
              </a:rPr>
              <a:t>Some children will be eligible for additional support (detailed in the next slide).</a:t>
            </a:r>
            <a:endParaRPr/>
          </a:p>
          <a:p>
            <a:pPr marL="457200" marR="0" lvl="0" indent="-298450" algn="l" rtl="0">
              <a:lnSpc>
                <a:spcPct val="100000"/>
              </a:lnSpc>
              <a:spcBef>
                <a:spcPts val="0"/>
              </a:spcBef>
              <a:spcAft>
                <a:spcPts val="0"/>
              </a:spcAft>
              <a:buClr>
                <a:srgbClr val="000000"/>
              </a:buClr>
              <a:buSzPts val="1100"/>
              <a:buChar char="●"/>
            </a:pPr>
            <a:r>
              <a:rPr lang="en-GB">
                <a:latin typeface="Arial"/>
                <a:ea typeface="Arial"/>
                <a:cs typeface="Arial"/>
                <a:sym typeface="Arial"/>
              </a:rPr>
              <a:t>6 seconds per answer means that children must be able to read, recall and enter their response within that time.  Whatever is written in the answer box at the end of 6 seconds will be counted as the answer i.e. if the student intends to write 144 and only 14 is typed when the timer ends, their recorded answer is 14.  </a:t>
            </a:r>
            <a:endParaRPr/>
          </a:p>
          <a:p>
            <a:pPr marL="457200" marR="0" lvl="0" indent="-298450" algn="l" rtl="0">
              <a:lnSpc>
                <a:spcPct val="100000"/>
              </a:lnSpc>
              <a:spcBef>
                <a:spcPts val="0"/>
              </a:spcBef>
              <a:spcAft>
                <a:spcPts val="0"/>
              </a:spcAft>
              <a:buClr>
                <a:srgbClr val="000000"/>
              </a:buClr>
              <a:buSzPts val="1100"/>
              <a:buFont typeface="Arial"/>
              <a:buChar char="●"/>
            </a:pPr>
            <a:r>
              <a:rPr lang="en-GB"/>
              <a:t>Children are allowed to practise before taking the check.</a:t>
            </a:r>
            <a:endParaRPr/>
          </a:p>
          <a:p>
            <a:pPr marL="457200" marR="0" lvl="0" indent="-298450" algn="l" rtl="0">
              <a:lnSpc>
                <a:spcPct val="100000"/>
              </a:lnSpc>
              <a:spcBef>
                <a:spcPts val="0"/>
              </a:spcBef>
              <a:spcAft>
                <a:spcPts val="0"/>
              </a:spcAft>
              <a:buClr>
                <a:srgbClr val="000000"/>
              </a:buClr>
              <a:buSzPts val="1100"/>
              <a:buChar char="●"/>
            </a:pPr>
            <a:r>
              <a:rPr lang="en-GB" u="sng">
                <a:solidFill>
                  <a:schemeClr val="hlink"/>
                </a:solidFill>
                <a:latin typeface="Arial"/>
                <a:ea typeface="Arial"/>
                <a:cs typeface="Arial"/>
                <a:sym typeface="Arial"/>
                <a:hlinkClick r:id="rId3"/>
              </a:rPr>
              <a:t>https://mathsframe.co.uk/en/resources/resource/477/Multiplication-Tables-Check</a:t>
            </a:r>
            <a:r>
              <a:rPr lang="en-GB">
                <a:latin typeface="Arial"/>
                <a:ea typeface="Arial"/>
                <a:cs typeface="Arial"/>
                <a:sym typeface="Arial"/>
              </a:rPr>
              <a:t> example showing how quick the questions are/ types of questions.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Children eligible for access arrangements are:</a:t>
            </a:r>
            <a:endParaRPr/>
          </a:p>
          <a:p>
            <a:pPr marL="457200" lvl="0" indent="-298450" algn="l" rtl="0">
              <a:lnSpc>
                <a:spcPct val="100000"/>
              </a:lnSpc>
              <a:spcBef>
                <a:spcPts val="0"/>
              </a:spcBef>
              <a:spcAft>
                <a:spcPts val="0"/>
              </a:spcAft>
              <a:buSzPts val="1100"/>
              <a:buChar char="●"/>
            </a:pPr>
            <a:r>
              <a:rPr lang="en-GB"/>
              <a:t>Children with an EHC plan</a:t>
            </a:r>
            <a:endParaRPr/>
          </a:p>
          <a:p>
            <a:pPr marL="457200" lvl="0" indent="-298450" algn="l" rtl="0">
              <a:lnSpc>
                <a:spcPct val="100000"/>
              </a:lnSpc>
              <a:spcBef>
                <a:spcPts val="0"/>
              </a:spcBef>
              <a:spcAft>
                <a:spcPts val="0"/>
              </a:spcAft>
              <a:buSzPts val="1100"/>
              <a:buChar char="●"/>
            </a:pPr>
            <a:r>
              <a:rPr lang="en-GB"/>
              <a:t>Children who have provisions made in school using the SEND support system.</a:t>
            </a:r>
            <a:endParaRPr/>
          </a:p>
          <a:p>
            <a:pPr marL="457200" lvl="0" indent="-298450" algn="l" rtl="0">
              <a:lnSpc>
                <a:spcPct val="100000"/>
              </a:lnSpc>
              <a:spcBef>
                <a:spcPts val="0"/>
              </a:spcBef>
              <a:spcAft>
                <a:spcPts val="0"/>
              </a:spcAft>
              <a:buSzPts val="1100"/>
              <a:buChar char="●"/>
            </a:pPr>
            <a:r>
              <a:rPr lang="en-GB"/>
              <a:t>Children with behavioural, emotional or social difficulties </a:t>
            </a:r>
            <a:endParaRPr/>
          </a:p>
          <a:p>
            <a:pPr marL="457200" lvl="0" indent="-298450" algn="l" rtl="0">
              <a:lnSpc>
                <a:spcPct val="100000"/>
              </a:lnSpc>
              <a:spcBef>
                <a:spcPts val="0"/>
              </a:spcBef>
              <a:spcAft>
                <a:spcPts val="0"/>
              </a:spcAft>
              <a:buSzPts val="1100"/>
              <a:buChar char="●"/>
            </a:pPr>
            <a:r>
              <a:rPr lang="en-GB"/>
              <a:t>Children with EAL </a:t>
            </a:r>
            <a:endParaRPr/>
          </a:p>
          <a:p>
            <a:pPr marL="158750" lvl="0" indent="0" algn="l" rtl="0">
              <a:lnSpc>
                <a:spcPct val="100000"/>
              </a:lnSpc>
              <a:spcBef>
                <a:spcPts val="0"/>
              </a:spcBef>
              <a:spcAft>
                <a:spcPts val="0"/>
              </a:spcAft>
              <a:buSzPts val="1100"/>
              <a:buNone/>
            </a:pPr>
            <a:r>
              <a:rPr lang="en-GB"/>
              <a:t>Schools do not need to request permission to use access arrangements. The support should be based on the support provided in school and should not advantage or disadvantage individual children.  </a:t>
            </a:r>
            <a:endParaRPr/>
          </a:p>
          <a:p>
            <a:pPr marL="158750" lvl="0" indent="0" algn="l" rtl="0">
              <a:lnSpc>
                <a:spcPct val="100000"/>
              </a:lnSpc>
              <a:spcBef>
                <a:spcPts val="0"/>
              </a:spcBef>
              <a:spcAft>
                <a:spcPts val="0"/>
              </a:spcAft>
              <a:buSzPts val="1100"/>
              <a:buNone/>
            </a:pPr>
            <a:r>
              <a:rPr lang="en-GB"/>
              <a:t>A child can be assigned more than one access arrangement, if required.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GB"/>
              <a:t>There is no opportunity for additional time.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marR="0" lvl="0" indent="-171450" algn="l" rtl="0">
              <a:lnSpc>
                <a:spcPct val="100000"/>
              </a:lnSpc>
              <a:spcBef>
                <a:spcPts val="0"/>
              </a:spcBef>
              <a:spcAft>
                <a:spcPts val="0"/>
              </a:spcAft>
              <a:buClr>
                <a:srgbClr val="000000"/>
              </a:buClr>
              <a:buSzPts val="1100"/>
              <a:buFont typeface="Arial"/>
              <a:buChar char="•"/>
            </a:pPr>
            <a:r>
              <a:rPr lang="en-GB"/>
              <a:t>Some questions will be repeated across different checks, but no more than 30% of questions will be repeated in any two checks. This </a:t>
            </a:r>
            <a:r>
              <a:rPr lang="en-GB">
                <a:latin typeface="Arial"/>
                <a:ea typeface="Arial"/>
                <a:cs typeface="Arial"/>
                <a:sym typeface="Arial"/>
              </a:rPr>
              <a:t>means that if the check gets interrupted and children need to re-start it, they will only have a minimal advantage.</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During the check pupils may be able to restart if certain conditions are met (e.g. a fire alarm). </a:t>
            </a:r>
            <a:endParaRPr/>
          </a:p>
          <a:p>
            <a:pPr marL="171450" lvl="0" indent="-171450" algn="l" rtl="0">
              <a:lnSpc>
                <a:spcPct val="100000"/>
              </a:lnSpc>
              <a:spcBef>
                <a:spcPts val="0"/>
              </a:spcBef>
              <a:spcAft>
                <a:spcPts val="0"/>
              </a:spcAft>
              <a:buSzPts val="1100"/>
              <a:buFont typeface="Arial"/>
              <a:buChar char="•"/>
            </a:pPr>
            <a:r>
              <a:rPr lang="en-GB">
                <a:latin typeface="Arial"/>
                <a:ea typeface="Arial"/>
                <a:cs typeface="Arial"/>
                <a:sym typeface="Arial"/>
              </a:rPr>
              <a:t>The results will be sent to the schools when all the checks have been completed but it is then up to the school if they report the results or not. </a:t>
            </a:r>
            <a:endParaRPr/>
          </a:p>
          <a:p>
            <a:pPr marL="171450" lvl="0" indent="-171450" algn="l" rtl="0">
              <a:lnSpc>
                <a:spcPct val="100000"/>
              </a:lnSpc>
              <a:spcBef>
                <a:spcPts val="0"/>
              </a:spcBef>
              <a:spcAft>
                <a:spcPts val="0"/>
              </a:spcAft>
              <a:buSzPts val="1100"/>
              <a:buFont typeface="Arial"/>
              <a:buChar char="•"/>
            </a:pPr>
            <a:r>
              <a:rPr lang="en-GB">
                <a:latin typeface="Arial"/>
                <a:ea typeface="Arial"/>
                <a:cs typeface="Arial"/>
                <a:sym typeface="Arial"/>
              </a:rPr>
              <a:t>There won’t be questions from the 1 times tables (although they might be included in the  3 practice questions).</a:t>
            </a:r>
            <a:endParaRPr/>
          </a:p>
          <a:p>
            <a:pPr marL="171450" marR="0" lvl="0" indent="-171450" algn="l" rtl="0">
              <a:lnSpc>
                <a:spcPct val="100000"/>
              </a:lnSpc>
              <a:spcBef>
                <a:spcPts val="0"/>
              </a:spcBef>
              <a:spcAft>
                <a:spcPts val="0"/>
              </a:spcAft>
              <a:buClr>
                <a:srgbClr val="000000"/>
              </a:buClr>
              <a:buSzPts val="1100"/>
              <a:buFont typeface="Arial"/>
              <a:buChar char="•"/>
            </a:pPr>
            <a:r>
              <a:rPr lang="en-GB"/>
              <a:t>There will be a maximum of 7 questions from the 2, 5 and 10 times tables.</a:t>
            </a:r>
            <a:endParaRPr>
              <a:latin typeface="Arial"/>
              <a:ea typeface="Arial"/>
              <a:cs typeface="Arial"/>
              <a:sym typeface="Arial"/>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There is a focus on the </a:t>
            </a:r>
            <a:r>
              <a:rPr lang="en-GB" sz="1100" b="0" i="0" u="none" strike="noStrike" cap="none">
                <a:solidFill>
                  <a:srgbClr val="388CDA"/>
                </a:solidFill>
                <a:latin typeface="Arial"/>
                <a:ea typeface="Arial"/>
                <a:cs typeface="Arial"/>
                <a:sym typeface="Arial"/>
              </a:rPr>
              <a:t>6, 7, 8, 9 and 12 times tables as they</a:t>
            </a:r>
            <a:r>
              <a:rPr lang="en-GB" b="0">
                <a:latin typeface="Arial"/>
                <a:ea typeface="Arial"/>
                <a:cs typeface="Arial"/>
                <a:sym typeface="Arial"/>
              </a:rPr>
              <a:t> </a:t>
            </a:r>
            <a:r>
              <a:rPr lang="en-GB">
                <a:latin typeface="Arial"/>
                <a:ea typeface="Arial"/>
                <a:cs typeface="Arial"/>
                <a:sym typeface="Arial"/>
              </a:rPr>
              <a:t>are the ‘most difficult’ multiplication tables.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6" name="Google Shape;7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Counting will start before beginning to develop understanding and reasoning but will continue long after, until all times tables can be counted through sequentially at speed.</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Counting using manipulatives should start with physical objects (shoes, socks, hands etc) before moving on to counters etc</a:t>
            </a:r>
            <a:endParaRPr>
              <a:latin typeface="Arial"/>
              <a:ea typeface="Arial"/>
              <a:cs typeface="Arial"/>
              <a:sym typeface="Arial"/>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Whenever starting children counting in a new amount, such as counting in 8s, children should be given the opportunity to see visually what that looks like to reinforce 4 x 8 looks quite big compared to 4 x 6. </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Patterns could be 4 x 8 is the same as 4 x 4 doubled.</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Children need experience of using concrete manipulatives such as counters or multilink cubes and pictorial representations of objects, forming arrays.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3">
  <p:cSld name="TITLE_3">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atin typeface="Arial"/>
                <a:ea typeface="Arial"/>
                <a:cs typeface="Arial"/>
                <a:sym typeface="Aria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atin typeface="Arial"/>
                <a:ea typeface="Arial"/>
                <a:cs typeface="Arial"/>
                <a:sym typeface="Aria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20"/>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1800">
                <a:latin typeface="Arial"/>
                <a:ea typeface="Arial"/>
                <a:cs typeface="Arial"/>
                <a:sym typeface="Aria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20"/>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Font typeface="Nunito"/>
              <a:buChar char="●"/>
              <a:defRPr sz="1600">
                <a:solidFill>
                  <a:schemeClr val="dk1"/>
                </a:solidFill>
                <a:latin typeface="Arial"/>
                <a:ea typeface="Arial"/>
                <a:cs typeface="Arial"/>
                <a:sym typeface="Arial"/>
              </a:defRPr>
            </a:lvl1pPr>
            <a:lvl2pPr marL="914400" lvl="1" indent="-317500" algn="l">
              <a:lnSpc>
                <a:spcPct val="115000"/>
              </a:lnSpc>
              <a:spcBef>
                <a:spcPts val="1600"/>
              </a:spcBef>
              <a:spcAft>
                <a:spcPts val="0"/>
              </a:spcAft>
              <a:buSzPts val="1400"/>
              <a:buFont typeface="Nunito"/>
              <a:buChar char="○"/>
              <a:defRPr>
                <a:latin typeface="Nunito"/>
                <a:ea typeface="Nunito"/>
                <a:cs typeface="Nunito"/>
                <a:sym typeface="Nunito"/>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Font typeface="Nunito"/>
              <a:buChar char="●"/>
              <a:defRPr>
                <a:latin typeface="Nunito"/>
                <a:ea typeface="Nunito"/>
                <a:cs typeface="Nunito"/>
                <a:sym typeface="Nunito"/>
              </a:defRPr>
            </a:lvl4pPr>
            <a:lvl5pPr marL="2286000" lvl="4" indent="-317500" algn="l">
              <a:lnSpc>
                <a:spcPct val="115000"/>
              </a:lnSpc>
              <a:spcBef>
                <a:spcPts val="1600"/>
              </a:spcBef>
              <a:spcAft>
                <a:spcPts val="0"/>
              </a:spcAft>
              <a:buSzPts val="1400"/>
              <a:buFont typeface="Nunito"/>
              <a:buChar char="○"/>
              <a:defRPr>
                <a:latin typeface="Nunito"/>
                <a:ea typeface="Nunito"/>
                <a:cs typeface="Nunito"/>
                <a:sym typeface="Nunito"/>
              </a:defRPr>
            </a:lvl5pPr>
            <a:lvl6pPr marL="2743200" lvl="5" indent="-317500" algn="l">
              <a:lnSpc>
                <a:spcPct val="115000"/>
              </a:lnSpc>
              <a:spcBef>
                <a:spcPts val="1600"/>
              </a:spcBef>
              <a:spcAft>
                <a:spcPts val="0"/>
              </a:spcAft>
              <a:buSzPts val="1400"/>
              <a:buFont typeface="Nunito"/>
              <a:buChar char="■"/>
              <a:defRPr>
                <a:latin typeface="Nunito"/>
                <a:ea typeface="Nunito"/>
                <a:cs typeface="Nunito"/>
                <a:sym typeface="Nunito"/>
              </a:defRPr>
            </a:lvl6pPr>
            <a:lvl7pPr marL="3200400" lvl="6" indent="-317500" algn="l">
              <a:lnSpc>
                <a:spcPct val="115000"/>
              </a:lnSpc>
              <a:spcBef>
                <a:spcPts val="1600"/>
              </a:spcBef>
              <a:spcAft>
                <a:spcPts val="0"/>
              </a:spcAft>
              <a:buSzPts val="1400"/>
              <a:buFont typeface="Nunito"/>
              <a:buChar char="●"/>
              <a:defRPr>
                <a:latin typeface="Nunito"/>
                <a:ea typeface="Nunito"/>
                <a:cs typeface="Nunito"/>
                <a:sym typeface="Nunito"/>
              </a:defRPr>
            </a:lvl7pPr>
            <a:lvl8pPr marL="3657600" lvl="7" indent="-317500" algn="l">
              <a:lnSpc>
                <a:spcPct val="115000"/>
              </a:lnSpc>
              <a:spcBef>
                <a:spcPts val="1600"/>
              </a:spcBef>
              <a:spcAft>
                <a:spcPts val="0"/>
              </a:spcAft>
              <a:buSzPts val="1400"/>
              <a:buFont typeface="Nunito"/>
              <a:buChar char="○"/>
              <a:defRPr>
                <a:latin typeface="Nunito"/>
                <a:ea typeface="Nunito"/>
                <a:cs typeface="Nunito"/>
                <a:sym typeface="Nunito"/>
              </a:defRPr>
            </a:lvl8pPr>
            <a:lvl9pPr marL="4114800" lvl="8" indent="-317500" algn="l">
              <a:lnSpc>
                <a:spcPct val="115000"/>
              </a:lnSpc>
              <a:spcBef>
                <a:spcPts val="1600"/>
              </a:spcBef>
              <a:spcAft>
                <a:spcPts val="1600"/>
              </a:spcAft>
              <a:buSzPts val="1400"/>
              <a:buFont typeface="Nunito"/>
              <a:buChar char="■"/>
              <a:defRPr>
                <a:latin typeface="Nunito"/>
                <a:ea typeface="Nunito"/>
                <a:cs typeface="Nunito"/>
                <a:sym typeface="Nunito"/>
              </a:defRPr>
            </a:lvl9pPr>
          </a:lstStyle>
          <a:p>
            <a:endParaRPr/>
          </a:p>
        </p:txBody>
      </p:sp>
      <p:sp>
        <p:nvSpPr>
          <p:cNvPr id="16" name="Google Shape;16;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17" name="Google Shape;17;p20"/>
          <p:cNvPicPr preferRelativeResize="0"/>
          <p:nvPr/>
        </p:nvPicPr>
        <p:blipFill rotWithShape="1">
          <a:blip r:embed="rId2">
            <a:alphaModFix/>
          </a:blip>
          <a:srcRect/>
          <a:stretch/>
        </p:blipFill>
        <p:spPr>
          <a:xfrm>
            <a:off x="0" y="4449300"/>
            <a:ext cx="1619337" cy="6942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
        <p:cNvGrpSpPr/>
        <p:nvPr/>
      </p:nvGrpSpPr>
      <p:grpSpPr>
        <a:xfrm>
          <a:off x="0" y="0"/>
          <a:ext cx="0" cy="0"/>
          <a:chOff x="0" y="0"/>
          <a:chExt cx="0" cy="0"/>
        </a:xfrm>
      </p:grpSpPr>
      <p:sp>
        <p:nvSpPr>
          <p:cNvPr id="19" name="Google Shape;19;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0" name="Google Shape;20;p21"/>
          <p:cNvSpPr/>
          <p:nvPr/>
        </p:nvSpPr>
        <p:spPr>
          <a:xfrm>
            <a:off x="0" y="0"/>
            <a:ext cx="9144000" cy="5143500"/>
          </a:xfrm>
          <a:prstGeom prst="rect">
            <a:avLst/>
          </a:prstGeom>
          <a:solidFill>
            <a:srgbClr val="10438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21"/>
          <p:cNvSpPr/>
          <p:nvPr/>
        </p:nvSpPr>
        <p:spPr>
          <a:xfrm>
            <a:off x="3724275" y="971550"/>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2" name="Google Shape;22;p21"/>
          <p:cNvPicPr preferRelativeResize="0"/>
          <p:nvPr/>
        </p:nvPicPr>
        <p:blipFill rotWithShape="1">
          <a:blip r:embed="rId2">
            <a:alphaModFix/>
          </a:blip>
          <a:srcRect/>
          <a:stretch/>
        </p:blipFill>
        <p:spPr>
          <a:xfrm>
            <a:off x="4028000" y="1335094"/>
            <a:ext cx="1011651" cy="892000"/>
          </a:xfrm>
          <a:prstGeom prst="rect">
            <a:avLst/>
          </a:prstGeom>
          <a:noFill/>
          <a:ln>
            <a:noFill/>
          </a:ln>
        </p:spPr>
      </p:pic>
      <p:sp>
        <p:nvSpPr>
          <p:cNvPr id="23" name="Google Shape;23;p21"/>
          <p:cNvSpPr txBox="1">
            <a:spLocks noGrp="1"/>
          </p:cNvSpPr>
          <p:nvPr>
            <p:ph type="title"/>
          </p:nvPr>
        </p:nvSpPr>
        <p:spPr>
          <a:xfrm>
            <a:off x="311700" y="2636725"/>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rgbClr val="FFFFFF"/>
              </a:buClr>
              <a:buSzPts val="3100"/>
              <a:buFont typeface="Nunito"/>
              <a:buNone/>
              <a:defRPr sz="3100">
                <a:solidFill>
                  <a:srgbClr val="FFFFFF"/>
                </a:solidFill>
                <a:latin typeface="Arial"/>
                <a:ea typeface="Arial"/>
                <a:cs typeface="Arial"/>
                <a:sym typeface="Arial"/>
              </a:defRPr>
            </a:lvl1pPr>
            <a:lvl2pPr lvl="1"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2pPr>
            <a:lvl3pPr lvl="2"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3pPr>
            <a:lvl4pPr lvl="3"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4pPr>
            <a:lvl5pPr lvl="4"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5pPr>
            <a:lvl6pPr lvl="5"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6pPr>
            <a:lvl7pPr lvl="6"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7pPr>
            <a:lvl8pPr lvl="7"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8pPr>
            <a:lvl9pPr lvl="8"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1pPr>
            <a:lvl2pPr marR="0" lvl="1"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2pPr>
            <a:lvl3pPr marR="0" lvl="2"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3pPr>
            <a:lvl4pPr marR="0" lvl="3"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4pPr>
            <a:lvl5pPr marR="0" lvl="4"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5pPr>
            <a:lvl6pPr marR="0" lvl="5"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6pPr>
            <a:lvl7pPr marR="0" lvl="6"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7pPr>
            <a:lvl8pPr marR="0" lvl="7"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8pPr>
            <a:lvl9pPr marR="0" lvl="8"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9pPr>
          </a:lstStyle>
          <a:p>
            <a:endParaRPr/>
          </a:p>
        </p:txBody>
      </p:sp>
      <p:sp>
        <p:nvSpPr>
          <p:cNvPr id="7" name="Google Shape;7;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Nunito Sans SemiBold"/>
              <a:buChar char="●"/>
              <a:defRPr sz="1800" b="0" i="0" u="none" strike="noStrike" cap="none">
                <a:solidFill>
                  <a:schemeClr val="dk2"/>
                </a:solidFill>
                <a:latin typeface="Nunito Sans SemiBold"/>
                <a:ea typeface="Nunito Sans SemiBold"/>
                <a:cs typeface="Nunito Sans SemiBold"/>
                <a:sym typeface="Nunito Sans SemiBold"/>
              </a:defRPr>
            </a:lvl1pPr>
            <a:lvl2pPr marL="914400" marR="0" lvl="1"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4pPr>
            <a:lvl5pPr marL="2286000" marR="0" lvl="4"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5pPr>
            <a:lvl6pPr marL="2743200" marR="0" lvl="5"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6pPr>
            <a:lvl7pPr marL="3200400" marR="0" lvl="6"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7pPr>
            <a:lvl8pPr marL="3657600" marR="0" lvl="7"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8pPr>
            <a:lvl9pPr marL="4114800" marR="0" lvl="8" indent="-317500" algn="l" rtl="0">
              <a:lnSpc>
                <a:spcPct val="115000"/>
              </a:lnSpc>
              <a:spcBef>
                <a:spcPts val="1600"/>
              </a:spcBef>
              <a:spcAft>
                <a:spcPts val="160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9pPr>
          </a:lstStyle>
          <a:p>
            <a:endParaRPr/>
          </a:p>
        </p:txBody>
      </p:sp>
      <p:sp>
        <p:nvSpPr>
          <p:cNvPr id="8" name="Google Shape;8;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hirdspacelearning.com/blog/category/home-learnin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mathshub.thirdspacelearning.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4989"/>
        </a:solidFill>
        <a:effectLst/>
      </p:bgPr>
    </p:bg>
    <p:spTree>
      <p:nvGrpSpPr>
        <p:cNvPr id="1" name="Shape 27"/>
        <p:cNvGrpSpPr/>
        <p:nvPr/>
      </p:nvGrpSpPr>
      <p:grpSpPr>
        <a:xfrm>
          <a:off x="0" y="0"/>
          <a:ext cx="0" cy="0"/>
          <a:chOff x="0" y="0"/>
          <a:chExt cx="0" cy="0"/>
        </a:xfrm>
      </p:grpSpPr>
      <p:sp>
        <p:nvSpPr>
          <p:cNvPr id="28" name="Google Shape;28;p1"/>
          <p:cNvSpPr/>
          <p:nvPr/>
        </p:nvSpPr>
        <p:spPr>
          <a:xfrm>
            <a:off x="3724275" y="971550"/>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
          <p:cNvSpPr txBox="1">
            <a:spLocks noGrp="1"/>
          </p:cNvSpPr>
          <p:nvPr>
            <p:ph type="ctrTitle"/>
          </p:nvPr>
        </p:nvSpPr>
        <p:spPr>
          <a:xfrm>
            <a:off x="311700" y="2836624"/>
            <a:ext cx="8520600" cy="1116251"/>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200"/>
              <a:buNone/>
            </a:pPr>
            <a:r>
              <a:rPr lang="en-GB" sz="3200">
                <a:solidFill>
                  <a:schemeClr val="lt1"/>
                </a:solidFill>
                <a:latin typeface="Arial"/>
                <a:ea typeface="Arial"/>
                <a:cs typeface="Arial"/>
                <a:sym typeface="Arial"/>
              </a:rPr>
              <a:t>Year 4 Multiplication Tables Check 202</a:t>
            </a:r>
            <a:r>
              <a:rPr lang="en-GB" sz="3200">
                <a:solidFill>
                  <a:schemeClr val="lt1"/>
                </a:solidFill>
              </a:rPr>
              <a:t>6</a:t>
            </a:r>
            <a:r>
              <a:rPr lang="en-GB" sz="3200">
                <a:solidFill>
                  <a:schemeClr val="lt1"/>
                </a:solidFill>
                <a:latin typeface="Arial"/>
                <a:ea typeface="Arial"/>
                <a:cs typeface="Arial"/>
                <a:sym typeface="Arial"/>
              </a:rPr>
              <a:t> Presentation for Parents, Carers &amp; Guardians</a:t>
            </a:r>
            <a:endParaRPr sz="3200">
              <a:solidFill>
                <a:schemeClr val="lt1"/>
              </a:solidFill>
              <a:latin typeface="Arial"/>
              <a:ea typeface="Arial"/>
              <a:cs typeface="Arial"/>
              <a:sym typeface="Arial"/>
            </a:endParaRPr>
          </a:p>
        </p:txBody>
      </p:sp>
      <p:pic>
        <p:nvPicPr>
          <p:cNvPr id="30" name="Google Shape;30;p1"/>
          <p:cNvPicPr preferRelativeResize="0"/>
          <p:nvPr/>
        </p:nvPicPr>
        <p:blipFill rotWithShape="1">
          <a:blip r:embed="rId3">
            <a:alphaModFix/>
          </a:blip>
          <a:srcRect/>
          <a:stretch/>
        </p:blipFill>
        <p:spPr>
          <a:xfrm>
            <a:off x="4028000" y="1335094"/>
            <a:ext cx="1011651" cy="892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1"/>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Multiplication is commutative</a:t>
            </a:r>
            <a:endParaRPr/>
          </a:p>
        </p:txBody>
      </p:sp>
      <p:sp>
        <p:nvSpPr>
          <p:cNvPr id="127" name="Google Shape;127;p11"/>
          <p:cNvSpPr txBox="1">
            <a:spLocks noGrp="1"/>
          </p:cNvSpPr>
          <p:nvPr>
            <p:ph type="body" idx="1"/>
          </p:nvPr>
        </p:nvSpPr>
        <p:spPr>
          <a:xfrm>
            <a:off x="311700" y="739303"/>
            <a:ext cx="8520600" cy="126018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3 x 2 is the same as 2 x 3</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Children need to understand that multiplication can be completed in any order to produce the same answer. Sometimes this link needs to be made explicit. </a:t>
            </a:r>
            <a:endParaRPr/>
          </a:p>
        </p:txBody>
      </p:sp>
      <p:sp>
        <p:nvSpPr>
          <p:cNvPr id="128" name="Google Shape;128;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10</a:t>
            </a:fld>
            <a:endParaRPr/>
          </a:p>
        </p:txBody>
      </p:sp>
      <p:pic>
        <p:nvPicPr>
          <p:cNvPr id="129" name="Google Shape;129;p11"/>
          <p:cNvPicPr preferRelativeResize="0"/>
          <p:nvPr/>
        </p:nvPicPr>
        <p:blipFill rotWithShape="1">
          <a:blip r:embed="rId3">
            <a:alphaModFix/>
          </a:blip>
          <a:srcRect/>
          <a:stretch/>
        </p:blipFill>
        <p:spPr>
          <a:xfrm>
            <a:off x="872532" y="2270284"/>
            <a:ext cx="602932" cy="602932"/>
          </a:xfrm>
          <a:prstGeom prst="rect">
            <a:avLst/>
          </a:prstGeom>
          <a:noFill/>
          <a:ln>
            <a:noFill/>
          </a:ln>
        </p:spPr>
      </p:pic>
      <p:pic>
        <p:nvPicPr>
          <p:cNvPr id="130" name="Google Shape;130;p11"/>
          <p:cNvPicPr preferRelativeResize="0"/>
          <p:nvPr/>
        </p:nvPicPr>
        <p:blipFill rotWithShape="1">
          <a:blip r:embed="rId3">
            <a:alphaModFix/>
          </a:blip>
          <a:srcRect/>
          <a:stretch/>
        </p:blipFill>
        <p:spPr>
          <a:xfrm>
            <a:off x="872532" y="3004741"/>
            <a:ext cx="602932" cy="602932"/>
          </a:xfrm>
          <a:prstGeom prst="rect">
            <a:avLst/>
          </a:prstGeom>
          <a:noFill/>
          <a:ln>
            <a:noFill/>
          </a:ln>
        </p:spPr>
      </p:pic>
      <p:pic>
        <p:nvPicPr>
          <p:cNvPr id="131" name="Google Shape;131;p11"/>
          <p:cNvPicPr preferRelativeResize="0"/>
          <p:nvPr/>
        </p:nvPicPr>
        <p:blipFill rotWithShape="1">
          <a:blip r:embed="rId3">
            <a:alphaModFix/>
          </a:blip>
          <a:srcRect/>
          <a:stretch/>
        </p:blipFill>
        <p:spPr>
          <a:xfrm>
            <a:off x="1786932" y="2272459"/>
            <a:ext cx="602932" cy="602932"/>
          </a:xfrm>
          <a:prstGeom prst="rect">
            <a:avLst/>
          </a:prstGeom>
          <a:noFill/>
          <a:ln>
            <a:noFill/>
          </a:ln>
        </p:spPr>
      </p:pic>
      <p:pic>
        <p:nvPicPr>
          <p:cNvPr id="132" name="Google Shape;132;p11"/>
          <p:cNvPicPr preferRelativeResize="0"/>
          <p:nvPr/>
        </p:nvPicPr>
        <p:blipFill rotWithShape="1">
          <a:blip r:embed="rId3">
            <a:alphaModFix/>
          </a:blip>
          <a:srcRect/>
          <a:stretch/>
        </p:blipFill>
        <p:spPr>
          <a:xfrm>
            <a:off x="1786932" y="3004741"/>
            <a:ext cx="602932" cy="602932"/>
          </a:xfrm>
          <a:prstGeom prst="rect">
            <a:avLst/>
          </a:prstGeom>
          <a:noFill/>
          <a:ln>
            <a:noFill/>
          </a:ln>
        </p:spPr>
      </p:pic>
      <p:pic>
        <p:nvPicPr>
          <p:cNvPr id="133" name="Google Shape;133;p11"/>
          <p:cNvPicPr preferRelativeResize="0"/>
          <p:nvPr/>
        </p:nvPicPr>
        <p:blipFill rotWithShape="1">
          <a:blip r:embed="rId3">
            <a:alphaModFix/>
          </a:blip>
          <a:srcRect/>
          <a:stretch/>
        </p:blipFill>
        <p:spPr>
          <a:xfrm>
            <a:off x="2701332" y="2270284"/>
            <a:ext cx="602932" cy="602932"/>
          </a:xfrm>
          <a:prstGeom prst="rect">
            <a:avLst/>
          </a:prstGeom>
          <a:noFill/>
          <a:ln>
            <a:noFill/>
          </a:ln>
        </p:spPr>
      </p:pic>
      <p:pic>
        <p:nvPicPr>
          <p:cNvPr id="134" name="Google Shape;134;p11"/>
          <p:cNvPicPr preferRelativeResize="0"/>
          <p:nvPr/>
        </p:nvPicPr>
        <p:blipFill rotWithShape="1">
          <a:blip r:embed="rId3">
            <a:alphaModFix/>
          </a:blip>
          <a:srcRect/>
          <a:stretch/>
        </p:blipFill>
        <p:spPr>
          <a:xfrm>
            <a:off x="2701332" y="3004741"/>
            <a:ext cx="602932" cy="602932"/>
          </a:xfrm>
          <a:prstGeom prst="rect">
            <a:avLst/>
          </a:prstGeom>
          <a:noFill/>
          <a:ln>
            <a:noFill/>
          </a:ln>
        </p:spPr>
      </p:pic>
      <p:pic>
        <p:nvPicPr>
          <p:cNvPr id="135" name="Google Shape;135;p11"/>
          <p:cNvPicPr preferRelativeResize="0"/>
          <p:nvPr/>
        </p:nvPicPr>
        <p:blipFill rotWithShape="1">
          <a:blip r:embed="rId4">
            <a:alphaModFix/>
          </a:blip>
          <a:srcRect/>
          <a:stretch/>
        </p:blipFill>
        <p:spPr>
          <a:xfrm>
            <a:off x="5993172" y="2270284"/>
            <a:ext cx="602932" cy="602932"/>
          </a:xfrm>
          <a:prstGeom prst="rect">
            <a:avLst/>
          </a:prstGeom>
          <a:noFill/>
          <a:ln>
            <a:noFill/>
          </a:ln>
        </p:spPr>
      </p:pic>
      <p:pic>
        <p:nvPicPr>
          <p:cNvPr id="136" name="Google Shape;136;p11"/>
          <p:cNvPicPr preferRelativeResize="0"/>
          <p:nvPr/>
        </p:nvPicPr>
        <p:blipFill rotWithShape="1">
          <a:blip r:embed="rId4">
            <a:alphaModFix/>
          </a:blip>
          <a:srcRect/>
          <a:stretch/>
        </p:blipFill>
        <p:spPr>
          <a:xfrm>
            <a:off x="5993172" y="2955211"/>
            <a:ext cx="602932" cy="602932"/>
          </a:xfrm>
          <a:prstGeom prst="rect">
            <a:avLst/>
          </a:prstGeom>
          <a:noFill/>
          <a:ln>
            <a:noFill/>
          </a:ln>
        </p:spPr>
      </p:pic>
      <p:pic>
        <p:nvPicPr>
          <p:cNvPr id="137" name="Google Shape;137;p11"/>
          <p:cNvPicPr preferRelativeResize="0"/>
          <p:nvPr/>
        </p:nvPicPr>
        <p:blipFill rotWithShape="1">
          <a:blip r:embed="rId4">
            <a:alphaModFix/>
          </a:blip>
          <a:srcRect/>
          <a:stretch/>
        </p:blipFill>
        <p:spPr>
          <a:xfrm>
            <a:off x="5993172" y="3640138"/>
            <a:ext cx="602932" cy="602932"/>
          </a:xfrm>
          <a:prstGeom prst="rect">
            <a:avLst/>
          </a:prstGeom>
          <a:noFill/>
          <a:ln>
            <a:noFill/>
          </a:ln>
        </p:spPr>
      </p:pic>
      <p:pic>
        <p:nvPicPr>
          <p:cNvPr id="138" name="Google Shape;138;p11"/>
          <p:cNvPicPr preferRelativeResize="0"/>
          <p:nvPr/>
        </p:nvPicPr>
        <p:blipFill rotWithShape="1">
          <a:blip r:embed="rId4">
            <a:alphaModFix/>
          </a:blip>
          <a:srcRect/>
          <a:stretch/>
        </p:blipFill>
        <p:spPr>
          <a:xfrm>
            <a:off x="6749076" y="2270284"/>
            <a:ext cx="602932" cy="602932"/>
          </a:xfrm>
          <a:prstGeom prst="rect">
            <a:avLst/>
          </a:prstGeom>
          <a:noFill/>
          <a:ln>
            <a:noFill/>
          </a:ln>
        </p:spPr>
      </p:pic>
      <p:pic>
        <p:nvPicPr>
          <p:cNvPr id="139" name="Google Shape;139;p11"/>
          <p:cNvPicPr preferRelativeResize="0"/>
          <p:nvPr/>
        </p:nvPicPr>
        <p:blipFill rotWithShape="1">
          <a:blip r:embed="rId4">
            <a:alphaModFix/>
          </a:blip>
          <a:srcRect/>
          <a:stretch/>
        </p:blipFill>
        <p:spPr>
          <a:xfrm>
            <a:off x="6749076" y="2955211"/>
            <a:ext cx="602932" cy="602932"/>
          </a:xfrm>
          <a:prstGeom prst="rect">
            <a:avLst/>
          </a:prstGeom>
          <a:noFill/>
          <a:ln>
            <a:noFill/>
          </a:ln>
        </p:spPr>
      </p:pic>
      <p:pic>
        <p:nvPicPr>
          <p:cNvPr id="140" name="Google Shape;140;p11"/>
          <p:cNvPicPr preferRelativeResize="0"/>
          <p:nvPr/>
        </p:nvPicPr>
        <p:blipFill rotWithShape="1">
          <a:blip r:embed="rId4">
            <a:alphaModFix/>
          </a:blip>
          <a:srcRect/>
          <a:stretch/>
        </p:blipFill>
        <p:spPr>
          <a:xfrm>
            <a:off x="6749076" y="3640138"/>
            <a:ext cx="602932" cy="602932"/>
          </a:xfrm>
          <a:prstGeom prst="rect">
            <a:avLst/>
          </a:prstGeom>
          <a:noFill/>
          <a:ln>
            <a:noFill/>
          </a:ln>
        </p:spPr>
      </p:pic>
      <p:sp>
        <p:nvSpPr>
          <p:cNvPr id="141" name="Google Shape;141;p11"/>
          <p:cNvSpPr txBox="1"/>
          <p:nvPr/>
        </p:nvSpPr>
        <p:spPr>
          <a:xfrm>
            <a:off x="311700" y="3758327"/>
            <a:ext cx="3382476" cy="447913"/>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3 lots of 2 = 6</a:t>
            </a:r>
            <a:endParaRPr sz="1600" b="0" i="0" u="none" strike="noStrike" cap="none">
              <a:solidFill>
                <a:schemeClr val="dk1"/>
              </a:solidFill>
              <a:latin typeface="Arial"/>
              <a:ea typeface="Arial"/>
              <a:cs typeface="Arial"/>
              <a:sym typeface="Arial"/>
            </a:endParaRPr>
          </a:p>
        </p:txBody>
      </p:sp>
      <p:sp>
        <p:nvSpPr>
          <p:cNvPr id="142" name="Google Shape;142;p11"/>
          <p:cNvSpPr txBox="1"/>
          <p:nvPr/>
        </p:nvSpPr>
        <p:spPr>
          <a:xfrm>
            <a:off x="4904866" y="4325065"/>
            <a:ext cx="3382476" cy="447913"/>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lots of 3 = 6</a:t>
            </a:r>
            <a:endParaRPr sz="1600" b="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2"/>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Multiplication is the inverse of division</a:t>
            </a:r>
            <a:endParaRPr/>
          </a:p>
        </p:txBody>
      </p:sp>
      <p:sp>
        <p:nvSpPr>
          <p:cNvPr id="148" name="Google Shape;148;p12"/>
          <p:cNvSpPr txBox="1">
            <a:spLocks noGrp="1"/>
          </p:cNvSpPr>
          <p:nvPr>
            <p:ph type="body" idx="1"/>
          </p:nvPr>
        </p:nvSpPr>
        <p:spPr>
          <a:xfrm>
            <a:off x="311700" y="739303"/>
            <a:ext cx="8520600" cy="126018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20 ÷ 5 = 4 can be worked out because 5 x 4 = 20</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Using pictorial representations (such as arrays) is useful here for children to see the link between multiplication and division. </a:t>
            </a:r>
            <a:endParaRPr/>
          </a:p>
        </p:txBody>
      </p:sp>
      <p:sp>
        <p:nvSpPr>
          <p:cNvPr id="149" name="Google Shape;1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11</a:t>
            </a:fld>
            <a:endParaRPr/>
          </a:p>
        </p:txBody>
      </p:sp>
      <p:grpSp>
        <p:nvGrpSpPr>
          <p:cNvPr id="150" name="Google Shape;150;p12"/>
          <p:cNvGrpSpPr/>
          <p:nvPr/>
        </p:nvGrpSpPr>
        <p:grpSpPr>
          <a:xfrm>
            <a:off x="2372268" y="2097603"/>
            <a:ext cx="4211764" cy="2728510"/>
            <a:chOff x="623168" y="2328307"/>
            <a:chExt cx="4211764" cy="2728510"/>
          </a:xfrm>
        </p:grpSpPr>
        <p:pic>
          <p:nvPicPr>
            <p:cNvPr id="151" name="Google Shape;151;p12"/>
            <p:cNvPicPr preferRelativeResize="0"/>
            <p:nvPr/>
          </p:nvPicPr>
          <p:blipFill rotWithShape="1">
            <a:blip r:embed="rId3">
              <a:alphaModFix/>
            </a:blip>
            <a:srcRect/>
            <a:stretch/>
          </p:blipFill>
          <p:spPr>
            <a:xfrm>
              <a:off x="623168" y="2328307"/>
              <a:ext cx="602932" cy="602932"/>
            </a:xfrm>
            <a:prstGeom prst="rect">
              <a:avLst/>
            </a:prstGeom>
            <a:noFill/>
            <a:ln>
              <a:noFill/>
            </a:ln>
          </p:spPr>
        </p:pic>
        <p:pic>
          <p:nvPicPr>
            <p:cNvPr id="152" name="Google Shape;152;p12"/>
            <p:cNvPicPr preferRelativeResize="0"/>
            <p:nvPr/>
          </p:nvPicPr>
          <p:blipFill rotWithShape="1">
            <a:blip r:embed="rId3">
              <a:alphaModFix/>
            </a:blip>
            <a:srcRect/>
            <a:stretch/>
          </p:blipFill>
          <p:spPr>
            <a:xfrm>
              <a:off x="623168" y="3029887"/>
              <a:ext cx="602932" cy="602932"/>
            </a:xfrm>
            <a:prstGeom prst="rect">
              <a:avLst/>
            </a:prstGeom>
            <a:noFill/>
            <a:ln>
              <a:noFill/>
            </a:ln>
          </p:spPr>
        </p:pic>
        <p:pic>
          <p:nvPicPr>
            <p:cNvPr id="153" name="Google Shape;153;p12"/>
            <p:cNvPicPr preferRelativeResize="0"/>
            <p:nvPr/>
          </p:nvPicPr>
          <p:blipFill rotWithShape="1">
            <a:blip r:embed="rId3">
              <a:alphaModFix/>
            </a:blip>
            <a:srcRect/>
            <a:stretch/>
          </p:blipFill>
          <p:spPr>
            <a:xfrm>
              <a:off x="623168" y="3731467"/>
              <a:ext cx="602932" cy="602932"/>
            </a:xfrm>
            <a:prstGeom prst="rect">
              <a:avLst/>
            </a:prstGeom>
            <a:noFill/>
            <a:ln>
              <a:noFill/>
            </a:ln>
          </p:spPr>
        </p:pic>
        <p:pic>
          <p:nvPicPr>
            <p:cNvPr id="154" name="Google Shape;154;p12"/>
            <p:cNvPicPr preferRelativeResize="0"/>
            <p:nvPr/>
          </p:nvPicPr>
          <p:blipFill rotWithShape="1">
            <a:blip r:embed="rId3">
              <a:alphaModFix/>
            </a:blip>
            <a:srcRect/>
            <a:stretch/>
          </p:blipFill>
          <p:spPr>
            <a:xfrm>
              <a:off x="623168" y="4433047"/>
              <a:ext cx="602932" cy="602932"/>
            </a:xfrm>
            <a:prstGeom prst="rect">
              <a:avLst/>
            </a:prstGeom>
            <a:noFill/>
            <a:ln>
              <a:noFill/>
            </a:ln>
          </p:spPr>
        </p:pic>
        <p:pic>
          <p:nvPicPr>
            <p:cNvPr id="155" name="Google Shape;155;p12"/>
            <p:cNvPicPr preferRelativeResize="0"/>
            <p:nvPr/>
          </p:nvPicPr>
          <p:blipFill rotWithShape="1">
            <a:blip r:embed="rId3">
              <a:alphaModFix/>
            </a:blip>
            <a:srcRect/>
            <a:stretch/>
          </p:blipFill>
          <p:spPr>
            <a:xfrm>
              <a:off x="1525376" y="2328307"/>
              <a:ext cx="602932" cy="602932"/>
            </a:xfrm>
            <a:prstGeom prst="rect">
              <a:avLst/>
            </a:prstGeom>
            <a:noFill/>
            <a:ln>
              <a:noFill/>
            </a:ln>
          </p:spPr>
        </p:pic>
        <p:pic>
          <p:nvPicPr>
            <p:cNvPr id="156" name="Google Shape;156;p12"/>
            <p:cNvPicPr preferRelativeResize="0"/>
            <p:nvPr/>
          </p:nvPicPr>
          <p:blipFill rotWithShape="1">
            <a:blip r:embed="rId3">
              <a:alphaModFix/>
            </a:blip>
            <a:srcRect/>
            <a:stretch/>
          </p:blipFill>
          <p:spPr>
            <a:xfrm>
              <a:off x="1525376" y="3029887"/>
              <a:ext cx="602932" cy="602932"/>
            </a:xfrm>
            <a:prstGeom prst="rect">
              <a:avLst/>
            </a:prstGeom>
            <a:noFill/>
            <a:ln>
              <a:noFill/>
            </a:ln>
          </p:spPr>
        </p:pic>
        <p:pic>
          <p:nvPicPr>
            <p:cNvPr id="157" name="Google Shape;157;p12"/>
            <p:cNvPicPr preferRelativeResize="0"/>
            <p:nvPr/>
          </p:nvPicPr>
          <p:blipFill rotWithShape="1">
            <a:blip r:embed="rId3">
              <a:alphaModFix/>
            </a:blip>
            <a:srcRect/>
            <a:stretch/>
          </p:blipFill>
          <p:spPr>
            <a:xfrm>
              <a:off x="1525376" y="3731467"/>
              <a:ext cx="602932" cy="602932"/>
            </a:xfrm>
            <a:prstGeom prst="rect">
              <a:avLst/>
            </a:prstGeom>
            <a:noFill/>
            <a:ln>
              <a:noFill/>
            </a:ln>
          </p:spPr>
        </p:pic>
        <p:pic>
          <p:nvPicPr>
            <p:cNvPr id="158" name="Google Shape;158;p12"/>
            <p:cNvPicPr preferRelativeResize="0"/>
            <p:nvPr/>
          </p:nvPicPr>
          <p:blipFill rotWithShape="1">
            <a:blip r:embed="rId3">
              <a:alphaModFix/>
            </a:blip>
            <a:srcRect/>
            <a:stretch/>
          </p:blipFill>
          <p:spPr>
            <a:xfrm>
              <a:off x="1525376" y="4433047"/>
              <a:ext cx="602932" cy="602932"/>
            </a:xfrm>
            <a:prstGeom prst="rect">
              <a:avLst/>
            </a:prstGeom>
            <a:noFill/>
            <a:ln>
              <a:noFill/>
            </a:ln>
          </p:spPr>
        </p:pic>
        <p:pic>
          <p:nvPicPr>
            <p:cNvPr id="159" name="Google Shape;159;p12"/>
            <p:cNvPicPr preferRelativeResize="0"/>
            <p:nvPr/>
          </p:nvPicPr>
          <p:blipFill rotWithShape="1">
            <a:blip r:embed="rId3">
              <a:alphaModFix/>
            </a:blip>
            <a:srcRect/>
            <a:stretch/>
          </p:blipFill>
          <p:spPr>
            <a:xfrm>
              <a:off x="2427584" y="2328307"/>
              <a:ext cx="602932" cy="602932"/>
            </a:xfrm>
            <a:prstGeom prst="rect">
              <a:avLst/>
            </a:prstGeom>
            <a:noFill/>
            <a:ln>
              <a:noFill/>
            </a:ln>
          </p:spPr>
        </p:pic>
        <p:pic>
          <p:nvPicPr>
            <p:cNvPr id="160" name="Google Shape;160;p12"/>
            <p:cNvPicPr preferRelativeResize="0"/>
            <p:nvPr/>
          </p:nvPicPr>
          <p:blipFill rotWithShape="1">
            <a:blip r:embed="rId3">
              <a:alphaModFix/>
            </a:blip>
            <a:srcRect/>
            <a:stretch/>
          </p:blipFill>
          <p:spPr>
            <a:xfrm>
              <a:off x="2427584" y="3029887"/>
              <a:ext cx="602932" cy="602932"/>
            </a:xfrm>
            <a:prstGeom prst="rect">
              <a:avLst/>
            </a:prstGeom>
            <a:noFill/>
            <a:ln>
              <a:noFill/>
            </a:ln>
          </p:spPr>
        </p:pic>
        <p:pic>
          <p:nvPicPr>
            <p:cNvPr id="161" name="Google Shape;161;p12"/>
            <p:cNvPicPr preferRelativeResize="0"/>
            <p:nvPr/>
          </p:nvPicPr>
          <p:blipFill rotWithShape="1">
            <a:blip r:embed="rId3">
              <a:alphaModFix/>
            </a:blip>
            <a:srcRect/>
            <a:stretch/>
          </p:blipFill>
          <p:spPr>
            <a:xfrm>
              <a:off x="2427584" y="3731467"/>
              <a:ext cx="602932" cy="602932"/>
            </a:xfrm>
            <a:prstGeom prst="rect">
              <a:avLst/>
            </a:prstGeom>
            <a:noFill/>
            <a:ln>
              <a:noFill/>
            </a:ln>
          </p:spPr>
        </p:pic>
        <p:pic>
          <p:nvPicPr>
            <p:cNvPr id="162" name="Google Shape;162;p12"/>
            <p:cNvPicPr preferRelativeResize="0"/>
            <p:nvPr/>
          </p:nvPicPr>
          <p:blipFill rotWithShape="1">
            <a:blip r:embed="rId3">
              <a:alphaModFix/>
            </a:blip>
            <a:srcRect/>
            <a:stretch/>
          </p:blipFill>
          <p:spPr>
            <a:xfrm>
              <a:off x="2427584" y="4433047"/>
              <a:ext cx="602932" cy="602932"/>
            </a:xfrm>
            <a:prstGeom prst="rect">
              <a:avLst/>
            </a:prstGeom>
            <a:noFill/>
            <a:ln>
              <a:noFill/>
            </a:ln>
          </p:spPr>
        </p:pic>
        <p:pic>
          <p:nvPicPr>
            <p:cNvPr id="163" name="Google Shape;163;p12"/>
            <p:cNvPicPr preferRelativeResize="0"/>
            <p:nvPr/>
          </p:nvPicPr>
          <p:blipFill rotWithShape="1">
            <a:blip r:embed="rId3">
              <a:alphaModFix/>
            </a:blip>
            <a:srcRect/>
            <a:stretch/>
          </p:blipFill>
          <p:spPr>
            <a:xfrm>
              <a:off x="3329792" y="2334180"/>
              <a:ext cx="602932" cy="602932"/>
            </a:xfrm>
            <a:prstGeom prst="rect">
              <a:avLst/>
            </a:prstGeom>
            <a:noFill/>
            <a:ln>
              <a:noFill/>
            </a:ln>
          </p:spPr>
        </p:pic>
        <p:pic>
          <p:nvPicPr>
            <p:cNvPr id="164" name="Google Shape;164;p12"/>
            <p:cNvPicPr preferRelativeResize="0"/>
            <p:nvPr/>
          </p:nvPicPr>
          <p:blipFill rotWithShape="1">
            <a:blip r:embed="rId3">
              <a:alphaModFix/>
            </a:blip>
            <a:srcRect/>
            <a:stretch/>
          </p:blipFill>
          <p:spPr>
            <a:xfrm>
              <a:off x="3329792" y="3035760"/>
              <a:ext cx="602932" cy="602932"/>
            </a:xfrm>
            <a:prstGeom prst="rect">
              <a:avLst/>
            </a:prstGeom>
            <a:noFill/>
            <a:ln>
              <a:noFill/>
            </a:ln>
          </p:spPr>
        </p:pic>
        <p:pic>
          <p:nvPicPr>
            <p:cNvPr id="165" name="Google Shape;165;p12"/>
            <p:cNvPicPr preferRelativeResize="0"/>
            <p:nvPr/>
          </p:nvPicPr>
          <p:blipFill rotWithShape="1">
            <a:blip r:embed="rId3">
              <a:alphaModFix/>
            </a:blip>
            <a:srcRect/>
            <a:stretch/>
          </p:blipFill>
          <p:spPr>
            <a:xfrm>
              <a:off x="3329792" y="3737340"/>
              <a:ext cx="602932" cy="602932"/>
            </a:xfrm>
            <a:prstGeom prst="rect">
              <a:avLst/>
            </a:prstGeom>
            <a:noFill/>
            <a:ln>
              <a:noFill/>
            </a:ln>
          </p:spPr>
        </p:pic>
        <p:pic>
          <p:nvPicPr>
            <p:cNvPr id="166" name="Google Shape;166;p12"/>
            <p:cNvPicPr preferRelativeResize="0"/>
            <p:nvPr/>
          </p:nvPicPr>
          <p:blipFill rotWithShape="1">
            <a:blip r:embed="rId3">
              <a:alphaModFix/>
            </a:blip>
            <a:srcRect/>
            <a:stretch/>
          </p:blipFill>
          <p:spPr>
            <a:xfrm>
              <a:off x="3329792" y="4438920"/>
              <a:ext cx="602932" cy="602932"/>
            </a:xfrm>
            <a:prstGeom prst="rect">
              <a:avLst/>
            </a:prstGeom>
            <a:noFill/>
            <a:ln>
              <a:noFill/>
            </a:ln>
          </p:spPr>
        </p:pic>
        <p:pic>
          <p:nvPicPr>
            <p:cNvPr id="167" name="Google Shape;167;p12"/>
            <p:cNvPicPr preferRelativeResize="0"/>
            <p:nvPr/>
          </p:nvPicPr>
          <p:blipFill rotWithShape="1">
            <a:blip r:embed="rId3">
              <a:alphaModFix/>
            </a:blip>
            <a:srcRect/>
            <a:stretch/>
          </p:blipFill>
          <p:spPr>
            <a:xfrm>
              <a:off x="4232000" y="2349145"/>
              <a:ext cx="602932" cy="602932"/>
            </a:xfrm>
            <a:prstGeom prst="rect">
              <a:avLst/>
            </a:prstGeom>
            <a:noFill/>
            <a:ln>
              <a:noFill/>
            </a:ln>
          </p:spPr>
        </p:pic>
        <p:pic>
          <p:nvPicPr>
            <p:cNvPr id="168" name="Google Shape;168;p12"/>
            <p:cNvPicPr preferRelativeResize="0"/>
            <p:nvPr/>
          </p:nvPicPr>
          <p:blipFill rotWithShape="1">
            <a:blip r:embed="rId3">
              <a:alphaModFix/>
            </a:blip>
            <a:srcRect/>
            <a:stretch/>
          </p:blipFill>
          <p:spPr>
            <a:xfrm>
              <a:off x="4232000" y="3050725"/>
              <a:ext cx="602932" cy="602932"/>
            </a:xfrm>
            <a:prstGeom prst="rect">
              <a:avLst/>
            </a:prstGeom>
            <a:noFill/>
            <a:ln>
              <a:noFill/>
            </a:ln>
          </p:spPr>
        </p:pic>
        <p:pic>
          <p:nvPicPr>
            <p:cNvPr id="169" name="Google Shape;169;p12"/>
            <p:cNvPicPr preferRelativeResize="0"/>
            <p:nvPr/>
          </p:nvPicPr>
          <p:blipFill rotWithShape="1">
            <a:blip r:embed="rId3">
              <a:alphaModFix/>
            </a:blip>
            <a:srcRect/>
            <a:stretch/>
          </p:blipFill>
          <p:spPr>
            <a:xfrm>
              <a:off x="4232000" y="3752305"/>
              <a:ext cx="602932" cy="602932"/>
            </a:xfrm>
            <a:prstGeom prst="rect">
              <a:avLst/>
            </a:prstGeom>
            <a:noFill/>
            <a:ln>
              <a:noFill/>
            </a:ln>
          </p:spPr>
        </p:pic>
        <p:pic>
          <p:nvPicPr>
            <p:cNvPr id="170" name="Google Shape;170;p12"/>
            <p:cNvPicPr preferRelativeResize="0"/>
            <p:nvPr/>
          </p:nvPicPr>
          <p:blipFill rotWithShape="1">
            <a:blip r:embed="rId3">
              <a:alphaModFix/>
            </a:blip>
            <a:srcRect/>
            <a:stretch/>
          </p:blipFill>
          <p:spPr>
            <a:xfrm>
              <a:off x="4232000" y="4453885"/>
              <a:ext cx="602932" cy="602932"/>
            </a:xfrm>
            <a:prstGeom prst="rect">
              <a:avLst/>
            </a:prstGeom>
            <a:noFill/>
            <a:ln>
              <a:noFill/>
            </a:ln>
          </p:spPr>
        </p:pic>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3"/>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Fact families</a:t>
            </a:r>
            <a:endParaRPr/>
          </a:p>
        </p:txBody>
      </p:sp>
      <p:sp>
        <p:nvSpPr>
          <p:cNvPr id="176" name="Google Shape;176;p13"/>
          <p:cNvSpPr txBox="1">
            <a:spLocks noGrp="1"/>
          </p:cNvSpPr>
          <p:nvPr>
            <p:ph type="body" idx="1"/>
          </p:nvPr>
        </p:nvSpPr>
        <p:spPr>
          <a:xfrm>
            <a:off x="311700" y="739303"/>
            <a:ext cx="8520600" cy="1284570"/>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4 x 5 = 20, 5 x 4 = 20, 20 ÷ 5 = 4, 20 ÷ 4 = 5</a:t>
            </a:r>
            <a:endParaRPr/>
          </a:p>
          <a:p>
            <a:pPr marL="114300" lvl="0" indent="0" algn="l" rtl="0">
              <a:lnSpc>
                <a:spcPct val="115000"/>
              </a:lnSpc>
              <a:spcBef>
                <a:spcPts val="0"/>
              </a:spcBef>
              <a:spcAft>
                <a:spcPts val="0"/>
              </a:spcAft>
              <a:buSzPts val="1800"/>
              <a:buNone/>
            </a:pPr>
            <a:endParaRPr/>
          </a:p>
          <a:p>
            <a:pPr marL="114300" lvl="0" indent="0" algn="l" rtl="0">
              <a:lnSpc>
                <a:spcPct val="115000"/>
              </a:lnSpc>
              <a:spcBef>
                <a:spcPts val="0"/>
              </a:spcBef>
              <a:spcAft>
                <a:spcPts val="0"/>
              </a:spcAft>
              <a:buSzPts val="1800"/>
              <a:buNone/>
            </a:pPr>
            <a:r>
              <a:rPr lang="en-GB"/>
              <a:t>Due to their commutative understanding, children should also be able to see whole number families. For many children this will need to be pointed out and discussed. </a:t>
            </a:r>
            <a:endParaRPr/>
          </a:p>
        </p:txBody>
      </p:sp>
      <p:sp>
        <p:nvSpPr>
          <p:cNvPr id="177" name="Google Shape;17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12</a:t>
            </a:fld>
            <a:endParaRPr/>
          </a:p>
        </p:txBody>
      </p:sp>
      <p:grpSp>
        <p:nvGrpSpPr>
          <p:cNvPr id="178" name="Google Shape;178;p13"/>
          <p:cNvGrpSpPr/>
          <p:nvPr/>
        </p:nvGrpSpPr>
        <p:grpSpPr>
          <a:xfrm>
            <a:off x="3322391" y="2571750"/>
            <a:ext cx="2311518" cy="1866261"/>
            <a:chOff x="3416241" y="2349122"/>
            <a:chExt cx="2311518" cy="1866261"/>
          </a:xfrm>
        </p:grpSpPr>
        <p:sp>
          <p:nvSpPr>
            <p:cNvPr id="179" name="Google Shape;179;p13"/>
            <p:cNvSpPr/>
            <p:nvPr/>
          </p:nvSpPr>
          <p:spPr>
            <a:xfrm>
              <a:off x="4186747" y="2349122"/>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20</a:t>
              </a:r>
              <a:endParaRPr sz="1400" b="0" i="0" u="none" strike="noStrike" cap="none">
                <a:solidFill>
                  <a:srgbClr val="000000"/>
                </a:solidFill>
                <a:latin typeface="Arial"/>
                <a:ea typeface="Arial"/>
                <a:cs typeface="Arial"/>
                <a:sym typeface="Arial"/>
              </a:endParaRPr>
            </a:p>
          </p:txBody>
        </p:sp>
        <p:sp>
          <p:nvSpPr>
            <p:cNvPr id="180" name="Google Shape;180;p13"/>
            <p:cNvSpPr/>
            <p:nvPr/>
          </p:nvSpPr>
          <p:spPr>
            <a:xfrm>
              <a:off x="3416241" y="3444877"/>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181" name="Google Shape;181;p13"/>
            <p:cNvSpPr/>
            <p:nvPr/>
          </p:nvSpPr>
          <p:spPr>
            <a:xfrm>
              <a:off x="4957253" y="3444877"/>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182" name="Google Shape;182;p13"/>
            <p:cNvCxnSpPr>
              <a:stCxn id="179" idx="3"/>
              <a:endCxn id="180" idx="0"/>
            </p:cNvCxnSpPr>
            <p:nvPr/>
          </p:nvCxnSpPr>
          <p:spPr>
            <a:xfrm flipH="1">
              <a:off x="3801585" y="3006790"/>
              <a:ext cx="498000" cy="438000"/>
            </a:xfrm>
            <a:prstGeom prst="straightConnector1">
              <a:avLst/>
            </a:prstGeom>
            <a:noFill/>
            <a:ln w="9525" cap="flat" cmpd="sng">
              <a:solidFill>
                <a:schemeClr val="dk1"/>
              </a:solidFill>
              <a:prstDash val="solid"/>
              <a:round/>
              <a:headEnd type="none" w="sm" len="sm"/>
              <a:tailEnd type="none" w="sm" len="sm"/>
            </a:ln>
          </p:spPr>
        </p:cxnSp>
        <p:cxnSp>
          <p:nvCxnSpPr>
            <p:cNvPr id="183" name="Google Shape;183;p13"/>
            <p:cNvCxnSpPr>
              <a:stCxn id="179" idx="5"/>
              <a:endCxn id="181" idx="0"/>
            </p:cNvCxnSpPr>
            <p:nvPr/>
          </p:nvCxnSpPr>
          <p:spPr>
            <a:xfrm>
              <a:off x="4844415" y="3006790"/>
              <a:ext cx="498000" cy="438000"/>
            </a:xfrm>
            <a:prstGeom prst="straightConnector1">
              <a:avLst/>
            </a:prstGeom>
            <a:noFill/>
            <a:ln w="9525" cap="flat" cmpd="sng">
              <a:solidFill>
                <a:schemeClr val="dk1"/>
              </a:solidFill>
              <a:prstDash val="solid"/>
              <a:round/>
              <a:headEnd type="none" w="sm" len="sm"/>
              <a:tailEnd type="none" w="sm" len="sm"/>
            </a:ln>
          </p:spPr>
        </p:cxnSp>
        <p:cxnSp>
          <p:nvCxnSpPr>
            <p:cNvPr id="184" name="Google Shape;184;p13"/>
            <p:cNvCxnSpPr>
              <a:stCxn id="180" idx="6"/>
              <a:endCxn id="181" idx="2"/>
            </p:cNvCxnSpPr>
            <p:nvPr/>
          </p:nvCxnSpPr>
          <p:spPr>
            <a:xfrm>
              <a:off x="4186747" y="3830130"/>
              <a:ext cx="770400" cy="0"/>
            </a:xfrm>
            <a:prstGeom prst="straightConnector1">
              <a:avLst/>
            </a:prstGeom>
            <a:noFill/>
            <a:ln w="9525" cap="flat" cmpd="sng">
              <a:solidFill>
                <a:schemeClr val="dk1"/>
              </a:solidFill>
              <a:prstDash val="solid"/>
              <a:round/>
              <a:headEnd type="none" w="sm" len="sm"/>
              <a:tailEnd type="none" w="sm" len="sm"/>
            </a:ln>
          </p:spPr>
        </p:cxn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4"/>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Using known facts</a:t>
            </a:r>
            <a:endParaRPr/>
          </a:p>
        </p:txBody>
      </p:sp>
      <p:sp>
        <p:nvSpPr>
          <p:cNvPr id="190" name="Google Shape;190;p14"/>
          <p:cNvSpPr txBox="1">
            <a:spLocks noGrp="1"/>
          </p:cNvSpPr>
          <p:nvPr>
            <p:ph type="body" idx="1"/>
          </p:nvPr>
        </p:nvSpPr>
        <p:spPr>
          <a:xfrm>
            <a:off x="311700" y="739303"/>
            <a:ext cx="8520600" cy="1832448"/>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4 x 6 = ?</a:t>
            </a:r>
            <a:endParaRPr/>
          </a:p>
          <a:p>
            <a:pPr marL="114300" lvl="0" indent="0" algn="ctr" rtl="0">
              <a:lnSpc>
                <a:spcPct val="115000"/>
              </a:lnSpc>
              <a:spcBef>
                <a:spcPts val="0"/>
              </a:spcBef>
              <a:spcAft>
                <a:spcPts val="0"/>
              </a:spcAft>
              <a:buSzPts val="1800"/>
              <a:buNone/>
            </a:pPr>
            <a:r>
              <a:rPr lang="en-GB"/>
              <a:t>I know 4 x 5 = 20</a:t>
            </a:r>
            <a:endParaRPr/>
          </a:p>
          <a:p>
            <a:pPr marL="114300" lvl="0" indent="0" algn="ctr" rtl="0">
              <a:lnSpc>
                <a:spcPct val="115000"/>
              </a:lnSpc>
              <a:spcBef>
                <a:spcPts val="0"/>
              </a:spcBef>
              <a:spcAft>
                <a:spcPts val="0"/>
              </a:spcAft>
              <a:buSzPts val="1800"/>
              <a:buNone/>
            </a:pPr>
            <a:r>
              <a:rPr lang="en-GB"/>
              <a:t>Therefore, 20 + 4 = 24</a:t>
            </a:r>
            <a:endParaRPr/>
          </a:p>
          <a:p>
            <a:pPr marL="114300" lvl="0" indent="0" algn="l" rtl="0">
              <a:lnSpc>
                <a:spcPct val="115000"/>
              </a:lnSpc>
              <a:spcBef>
                <a:spcPts val="0"/>
              </a:spcBef>
              <a:spcAft>
                <a:spcPts val="0"/>
              </a:spcAft>
              <a:buSzPts val="1800"/>
              <a:buNone/>
            </a:pPr>
            <a:endParaRPr/>
          </a:p>
          <a:p>
            <a:pPr marL="114300" lvl="0" indent="0" algn="l" rtl="0">
              <a:lnSpc>
                <a:spcPct val="115000"/>
              </a:lnSpc>
              <a:spcBef>
                <a:spcPts val="0"/>
              </a:spcBef>
              <a:spcAft>
                <a:spcPts val="0"/>
              </a:spcAft>
              <a:buSzPts val="1800"/>
              <a:buNone/>
            </a:pPr>
            <a:r>
              <a:rPr lang="en-GB"/>
              <a:t>By using known facts from ‘easier’ times tables, children should be able to find answers with increasing speed. </a:t>
            </a:r>
            <a:endParaRPr/>
          </a:p>
          <a:p>
            <a:pPr marL="457200" lvl="0" indent="-228600" algn="l" rtl="0">
              <a:lnSpc>
                <a:spcPct val="115000"/>
              </a:lnSpc>
              <a:spcBef>
                <a:spcPts val="0"/>
              </a:spcBef>
              <a:spcAft>
                <a:spcPts val="0"/>
              </a:spcAft>
              <a:buSzPts val="1800"/>
              <a:buFont typeface="Nunito"/>
              <a:buNone/>
            </a:pPr>
            <a:endParaRPr/>
          </a:p>
        </p:txBody>
      </p:sp>
      <p:sp>
        <p:nvSpPr>
          <p:cNvPr id="191" name="Google Shape;19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13</a:t>
            </a:fld>
            <a:endParaRPr/>
          </a:p>
        </p:txBody>
      </p:sp>
      <p:grpSp>
        <p:nvGrpSpPr>
          <p:cNvPr id="192" name="Google Shape;192;p14"/>
          <p:cNvGrpSpPr/>
          <p:nvPr/>
        </p:nvGrpSpPr>
        <p:grpSpPr>
          <a:xfrm>
            <a:off x="2290916" y="2669028"/>
            <a:ext cx="4562168" cy="1847231"/>
            <a:chOff x="2198555" y="2571750"/>
            <a:chExt cx="4562168" cy="1847231"/>
          </a:xfrm>
        </p:grpSpPr>
        <p:pic>
          <p:nvPicPr>
            <p:cNvPr id="193" name="Google Shape;193;p14"/>
            <p:cNvPicPr preferRelativeResize="0"/>
            <p:nvPr/>
          </p:nvPicPr>
          <p:blipFill rotWithShape="1">
            <a:blip r:embed="rId3">
              <a:alphaModFix/>
            </a:blip>
            <a:srcRect/>
            <a:stretch/>
          </p:blipFill>
          <p:spPr>
            <a:xfrm>
              <a:off x="2198555" y="2571750"/>
              <a:ext cx="369447" cy="369447"/>
            </a:xfrm>
            <a:prstGeom prst="rect">
              <a:avLst/>
            </a:prstGeom>
            <a:noFill/>
            <a:ln>
              <a:noFill/>
            </a:ln>
          </p:spPr>
        </p:pic>
        <p:pic>
          <p:nvPicPr>
            <p:cNvPr id="194" name="Google Shape;194;p14"/>
            <p:cNvPicPr preferRelativeResize="0"/>
            <p:nvPr/>
          </p:nvPicPr>
          <p:blipFill rotWithShape="1">
            <a:blip r:embed="rId3">
              <a:alphaModFix/>
            </a:blip>
            <a:srcRect/>
            <a:stretch/>
          </p:blipFill>
          <p:spPr>
            <a:xfrm>
              <a:off x="2618424" y="2571752"/>
              <a:ext cx="369447" cy="369447"/>
            </a:xfrm>
            <a:prstGeom prst="rect">
              <a:avLst/>
            </a:prstGeom>
            <a:noFill/>
            <a:ln>
              <a:noFill/>
            </a:ln>
          </p:spPr>
        </p:pic>
        <p:pic>
          <p:nvPicPr>
            <p:cNvPr id="195" name="Google Shape;195;p14"/>
            <p:cNvPicPr preferRelativeResize="0"/>
            <p:nvPr/>
          </p:nvPicPr>
          <p:blipFill rotWithShape="1">
            <a:blip r:embed="rId3">
              <a:alphaModFix/>
            </a:blip>
            <a:srcRect/>
            <a:stretch/>
          </p:blipFill>
          <p:spPr>
            <a:xfrm>
              <a:off x="3038293" y="2571751"/>
              <a:ext cx="369447" cy="369447"/>
            </a:xfrm>
            <a:prstGeom prst="rect">
              <a:avLst/>
            </a:prstGeom>
            <a:noFill/>
            <a:ln>
              <a:noFill/>
            </a:ln>
          </p:spPr>
        </p:pic>
        <p:pic>
          <p:nvPicPr>
            <p:cNvPr id="196" name="Google Shape;196;p14"/>
            <p:cNvPicPr preferRelativeResize="0"/>
            <p:nvPr/>
          </p:nvPicPr>
          <p:blipFill rotWithShape="1">
            <a:blip r:embed="rId3">
              <a:alphaModFix/>
            </a:blip>
            <a:srcRect/>
            <a:stretch/>
          </p:blipFill>
          <p:spPr>
            <a:xfrm>
              <a:off x="3458162" y="2571750"/>
              <a:ext cx="369447" cy="369447"/>
            </a:xfrm>
            <a:prstGeom prst="rect">
              <a:avLst/>
            </a:prstGeom>
            <a:noFill/>
            <a:ln>
              <a:noFill/>
            </a:ln>
          </p:spPr>
        </p:pic>
        <p:pic>
          <p:nvPicPr>
            <p:cNvPr id="197" name="Google Shape;197;p14"/>
            <p:cNvPicPr preferRelativeResize="0"/>
            <p:nvPr/>
          </p:nvPicPr>
          <p:blipFill rotWithShape="1">
            <a:blip r:embed="rId3">
              <a:alphaModFix/>
            </a:blip>
            <a:srcRect/>
            <a:stretch/>
          </p:blipFill>
          <p:spPr>
            <a:xfrm>
              <a:off x="2198555" y="2941197"/>
              <a:ext cx="369447" cy="369447"/>
            </a:xfrm>
            <a:prstGeom prst="rect">
              <a:avLst/>
            </a:prstGeom>
            <a:noFill/>
            <a:ln>
              <a:noFill/>
            </a:ln>
          </p:spPr>
        </p:pic>
        <p:pic>
          <p:nvPicPr>
            <p:cNvPr id="198" name="Google Shape;198;p14"/>
            <p:cNvPicPr preferRelativeResize="0"/>
            <p:nvPr/>
          </p:nvPicPr>
          <p:blipFill rotWithShape="1">
            <a:blip r:embed="rId3">
              <a:alphaModFix/>
            </a:blip>
            <a:srcRect/>
            <a:stretch/>
          </p:blipFill>
          <p:spPr>
            <a:xfrm>
              <a:off x="2618424" y="2941199"/>
              <a:ext cx="369447" cy="369447"/>
            </a:xfrm>
            <a:prstGeom prst="rect">
              <a:avLst/>
            </a:prstGeom>
            <a:noFill/>
            <a:ln>
              <a:noFill/>
            </a:ln>
          </p:spPr>
        </p:pic>
        <p:pic>
          <p:nvPicPr>
            <p:cNvPr id="199" name="Google Shape;199;p14"/>
            <p:cNvPicPr preferRelativeResize="0"/>
            <p:nvPr/>
          </p:nvPicPr>
          <p:blipFill rotWithShape="1">
            <a:blip r:embed="rId3">
              <a:alphaModFix/>
            </a:blip>
            <a:srcRect/>
            <a:stretch/>
          </p:blipFill>
          <p:spPr>
            <a:xfrm>
              <a:off x="3038293" y="2941198"/>
              <a:ext cx="369447" cy="369447"/>
            </a:xfrm>
            <a:prstGeom prst="rect">
              <a:avLst/>
            </a:prstGeom>
            <a:noFill/>
            <a:ln>
              <a:noFill/>
            </a:ln>
          </p:spPr>
        </p:pic>
        <p:pic>
          <p:nvPicPr>
            <p:cNvPr id="200" name="Google Shape;200;p14"/>
            <p:cNvPicPr preferRelativeResize="0"/>
            <p:nvPr/>
          </p:nvPicPr>
          <p:blipFill rotWithShape="1">
            <a:blip r:embed="rId3">
              <a:alphaModFix/>
            </a:blip>
            <a:srcRect/>
            <a:stretch/>
          </p:blipFill>
          <p:spPr>
            <a:xfrm>
              <a:off x="3458162" y="2941197"/>
              <a:ext cx="369447" cy="369447"/>
            </a:xfrm>
            <a:prstGeom prst="rect">
              <a:avLst/>
            </a:prstGeom>
            <a:noFill/>
            <a:ln>
              <a:noFill/>
            </a:ln>
          </p:spPr>
        </p:pic>
        <p:pic>
          <p:nvPicPr>
            <p:cNvPr id="201" name="Google Shape;201;p14"/>
            <p:cNvPicPr preferRelativeResize="0"/>
            <p:nvPr/>
          </p:nvPicPr>
          <p:blipFill rotWithShape="1">
            <a:blip r:embed="rId3">
              <a:alphaModFix/>
            </a:blip>
            <a:srcRect/>
            <a:stretch/>
          </p:blipFill>
          <p:spPr>
            <a:xfrm>
              <a:off x="2198555" y="3310644"/>
              <a:ext cx="369447" cy="369447"/>
            </a:xfrm>
            <a:prstGeom prst="rect">
              <a:avLst/>
            </a:prstGeom>
            <a:noFill/>
            <a:ln>
              <a:noFill/>
            </a:ln>
          </p:spPr>
        </p:pic>
        <p:pic>
          <p:nvPicPr>
            <p:cNvPr id="202" name="Google Shape;202;p14"/>
            <p:cNvPicPr preferRelativeResize="0"/>
            <p:nvPr/>
          </p:nvPicPr>
          <p:blipFill rotWithShape="1">
            <a:blip r:embed="rId3">
              <a:alphaModFix/>
            </a:blip>
            <a:srcRect/>
            <a:stretch/>
          </p:blipFill>
          <p:spPr>
            <a:xfrm>
              <a:off x="2618424" y="3310646"/>
              <a:ext cx="369447" cy="369447"/>
            </a:xfrm>
            <a:prstGeom prst="rect">
              <a:avLst/>
            </a:prstGeom>
            <a:noFill/>
            <a:ln>
              <a:noFill/>
            </a:ln>
          </p:spPr>
        </p:pic>
        <p:pic>
          <p:nvPicPr>
            <p:cNvPr id="203" name="Google Shape;203;p14"/>
            <p:cNvPicPr preferRelativeResize="0"/>
            <p:nvPr/>
          </p:nvPicPr>
          <p:blipFill rotWithShape="1">
            <a:blip r:embed="rId3">
              <a:alphaModFix/>
            </a:blip>
            <a:srcRect/>
            <a:stretch/>
          </p:blipFill>
          <p:spPr>
            <a:xfrm>
              <a:off x="3038293" y="3310645"/>
              <a:ext cx="369447" cy="369447"/>
            </a:xfrm>
            <a:prstGeom prst="rect">
              <a:avLst/>
            </a:prstGeom>
            <a:noFill/>
            <a:ln>
              <a:noFill/>
            </a:ln>
          </p:spPr>
        </p:pic>
        <p:pic>
          <p:nvPicPr>
            <p:cNvPr id="204" name="Google Shape;204;p14"/>
            <p:cNvPicPr preferRelativeResize="0"/>
            <p:nvPr/>
          </p:nvPicPr>
          <p:blipFill rotWithShape="1">
            <a:blip r:embed="rId3">
              <a:alphaModFix/>
            </a:blip>
            <a:srcRect/>
            <a:stretch/>
          </p:blipFill>
          <p:spPr>
            <a:xfrm>
              <a:off x="3458162" y="3310644"/>
              <a:ext cx="369447" cy="369447"/>
            </a:xfrm>
            <a:prstGeom prst="rect">
              <a:avLst/>
            </a:prstGeom>
            <a:noFill/>
            <a:ln>
              <a:noFill/>
            </a:ln>
          </p:spPr>
        </p:pic>
        <p:pic>
          <p:nvPicPr>
            <p:cNvPr id="205" name="Google Shape;205;p14"/>
            <p:cNvPicPr preferRelativeResize="0"/>
            <p:nvPr/>
          </p:nvPicPr>
          <p:blipFill rotWithShape="1">
            <a:blip r:embed="rId3">
              <a:alphaModFix/>
            </a:blip>
            <a:srcRect/>
            <a:stretch/>
          </p:blipFill>
          <p:spPr>
            <a:xfrm>
              <a:off x="2198555" y="3680089"/>
              <a:ext cx="369447" cy="369447"/>
            </a:xfrm>
            <a:prstGeom prst="rect">
              <a:avLst/>
            </a:prstGeom>
            <a:noFill/>
            <a:ln>
              <a:noFill/>
            </a:ln>
          </p:spPr>
        </p:pic>
        <p:pic>
          <p:nvPicPr>
            <p:cNvPr id="206" name="Google Shape;206;p14"/>
            <p:cNvPicPr preferRelativeResize="0"/>
            <p:nvPr/>
          </p:nvPicPr>
          <p:blipFill rotWithShape="1">
            <a:blip r:embed="rId3">
              <a:alphaModFix/>
            </a:blip>
            <a:srcRect/>
            <a:stretch/>
          </p:blipFill>
          <p:spPr>
            <a:xfrm>
              <a:off x="2618424" y="3680091"/>
              <a:ext cx="369447" cy="369447"/>
            </a:xfrm>
            <a:prstGeom prst="rect">
              <a:avLst/>
            </a:prstGeom>
            <a:noFill/>
            <a:ln>
              <a:noFill/>
            </a:ln>
          </p:spPr>
        </p:pic>
        <p:pic>
          <p:nvPicPr>
            <p:cNvPr id="207" name="Google Shape;207;p14"/>
            <p:cNvPicPr preferRelativeResize="0"/>
            <p:nvPr/>
          </p:nvPicPr>
          <p:blipFill rotWithShape="1">
            <a:blip r:embed="rId3">
              <a:alphaModFix/>
            </a:blip>
            <a:srcRect/>
            <a:stretch/>
          </p:blipFill>
          <p:spPr>
            <a:xfrm>
              <a:off x="3038293" y="3680090"/>
              <a:ext cx="369447" cy="369447"/>
            </a:xfrm>
            <a:prstGeom prst="rect">
              <a:avLst/>
            </a:prstGeom>
            <a:noFill/>
            <a:ln>
              <a:noFill/>
            </a:ln>
          </p:spPr>
        </p:pic>
        <p:pic>
          <p:nvPicPr>
            <p:cNvPr id="208" name="Google Shape;208;p14"/>
            <p:cNvPicPr preferRelativeResize="0"/>
            <p:nvPr/>
          </p:nvPicPr>
          <p:blipFill rotWithShape="1">
            <a:blip r:embed="rId3">
              <a:alphaModFix/>
            </a:blip>
            <a:srcRect/>
            <a:stretch/>
          </p:blipFill>
          <p:spPr>
            <a:xfrm>
              <a:off x="3458162" y="3680089"/>
              <a:ext cx="369447" cy="369447"/>
            </a:xfrm>
            <a:prstGeom prst="rect">
              <a:avLst/>
            </a:prstGeom>
            <a:noFill/>
            <a:ln>
              <a:noFill/>
            </a:ln>
          </p:spPr>
        </p:pic>
        <p:pic>
          <p:nvPicPr>
            <p:cNvPr id="209" name="Google Shape;209;p14"/>
            <p:cNvPicPr preferRelativeResize="0"/>
            <p:nvPr/>
          </p:nvPicPr>
          <p:blipFill rotWithShape="1">
            <a:blip r:embed="rId3">
              <a:alphaModFix/>
            </a:blip>
            <a:srcRect/>
            <a:stretch/>
          </p:blipFill>
          <p:spPr>
            <a:xfrm>
              <a:off x="2198555" y="4049532"/>
              <a:ext cx="369447" cy="369447"/>
            </a:xfrm>
            <a:prstGeom prst="rect">
              <a:avLst/>
            </a:prstGeom>
            <a:noFill/>
            <a:ln>
              <a:noFill/>
            </a:ln>
          </p:spPr>
        </p:pic>
        <p:pic>
          <p:nvPicPr>
            <p:cNvPr id="210" name="Google Shape;210;p14"/>
            <p:cNvPicPr preferRelativeResize="0"/>
            <p:nvPr/>
          </p:nvPicPr>
          <p:blipFill rotWithShape="1">
            <a:blip r:embed="rId3">
              <a:alphaModFix/>
            </a:blip>
            <a:srcRect/>
            <a:stretch/>
          </p:blipFill>
          <p:spPr>
            <a:xfrm>
              <a:off x="2618424" y="4049534"/>
              <a:ext cx="369447" cy="369447"/>
            </a:xfrm>
            <a:prstGeom prst="rect">
              <a:avLst/>
            </a:prstGeom>
            <a:noFill/>
            <a:ln>
              <a:noFill/>
            </a:ln>
          </p:spPr>
        </p:pic>
        <p:pic>
          <p:nvPicPr>
            <p:cNvPr id="211" name="Google Shape;211;p14"/>
            <p:cNvPicPr preferRelativeResize="0"/>
            <p:nvPr/>
          </p:nvPicPr>
          <p:blipFill rotWithShape="1">
            <a:blip r:embed="rId3">
              <a:alphaModFix/>
            </a:blip>
            <a:srcRect/>
            <a:stretch/>
          </p:blipFill>
          <p:spPr>
            <a:xfrm>
              <a:off x="3038293" y="4049533"/>
              <a:ext cx="369447" cy="369447"/>
            </a:xfrm>
            <a:prstGeom prst="rect">
              <a:avLst/>
            </a:prstGeom>
            <a:noFill/>
            <a:ln>
              <a:noFill/>
            </a:ln>
          </p:spPr>
        </p:pic>
        <p:pic>
          <p:nvPicPr>
            <p:cNvPr id="212" name="Google Shape;212;p14"/>
            <p:cNvPicPr preferRelativeResize="0"/>
            <p:nvPr/>
          </p:nvPicPr>
          <p:blipFill rotWithShape="1">
            <a:blip r:embed="rId3">
              <a:alphaModFix/>
            </a:blip>
            <a:srcRect/>
            <a:stretch/>
          </p:blipFill>
          <p:spPr>
            <a:xfrm>
              <a:off x="3458162" y="4049532"/>
              <a:ext cx="369447" cy="369447"/>
            </a:xfrm>
            <a:prstGeom prst="rect">
              <a:avLst/>
            </a:prstGeom>
            <a:noFill/>
            <a:ln>
              <a:noFill/>
            </a:ln>
          </p:spPr>
        </p:pic>
        <p:pic>
          <p:nvPicPr>
            <p:cNvPr id="213" name="Google Shape;213;p14"/>
            <p:cNvPicPr preferRelativeResize="0"/>
            <p:nvPr/>
          </p:nvPicPr>
          <p:blipFill rotWithShape="1">
            <a:blip r:embed="rId3">
              <a:alphaModFix/>
            </a:blip>
            <a:srcRect/>
            <a:stretch/>
          </p:blipFill>
          <p:spPr>
            <a:xfrm>
              <a:off x="5131669" y="3304874"/>
              <a:ext cx="369447" cy="369447"/>
            </a:xfrm>
            <a:prstGeom prst="rect">
              <a:avLst/>
            </a:prstGeom>
            <a:noFill/>
            <a:ln>
              <a:noFill/>
            </a:ln>
          </p:spPr>
        </p:pic>
        <p:pic>
          <p:nvPicPr>
            <p:cNvPr id="214" name="Google Shape;214;p14"/>
            <p:cNvPicPr preferRelativeResize="0"/>
            <p:nvPr/>
          </p:nvPicPr>
          <p:blipFill rotWithShape="1">
            <a:blip r:embed="rId3">
              <a:alphaModFix/>
            </a:blip>
            <a:srcRect/>
            <a:stretch/>
          </p:blipFill>
          <p:spPr>
            <a:xfrm>
              <a:off x="5551538" y="3304876"/>
              <a:ext cx="369447" cy="369447"/>
            </a:xfrm>
            <a:prstGeom prst="rect">
              <a:avLst/>
            </a:prstGeom>
            <a:noFill/>
            <a:ln>
              <a:noFill/>
            </a:ln>
          </p:spPr>
        </p:pic>
        <p:pic>
          <p:nvPicPr>
            <p:cNvPr id="215" name="Google Shape;215;p14"/>
            <p:cNvPicPr preferRelativeResize="0"/>
            <p:nvPr/>
          </p:nvPicPr>
          <p:blipFill rotWithShape="1">
            <a:blip r:embed="rId3">
              <a:alphaModFix/>
            </a:blip>
            <a:srcRect/>
            <a:stretch/>
          </p:blipFill>
          <p:spPr>
            <a:xfrm>
              <a:off x="5971407" y="3304875"/>
              <a:ext cx="369447" cy="369447"/>
            </a:xfrm>
            <a:prstGeom prst="rect">
              <a:avLst/>
            </a:prstGeom>
            <a:noFill/>
            <a:ln>
              <a:noFill/>
            </a:ln>
          </p:spPr>
        </p:pic>
        <p:pic>
          <p:nvPicPr>
            <p:cNvPr id="216" name="Google Shape;216;p14"/>
            <p:cNvPicPr preferRelativeResize="0"/>
            <p:nvPr/>
          </p:nvPicPr>
          <p:blipFill rotWithShape="1">
            <a:blip r:embed="rId3">
              <a:alphaModFix/>
            </a:blip>
            <a:srcRect/>
            <a:stretch/>
          </p:blipFill>
          <p:spPr>
            <a:xfrm>
              <a:off x="6391276" y="3304874"/>
              <a:ext cx="369447" cy="369447"/>
            </a:xfrm>
            <a:prstGeom prst="rect">
              <a:avLst/>
            </a:prstGeom>
            <a:noFill/>
            <a:ln>
              <a:noFill/>
            </a:ln>
          </p:spPr>
        </p:pic>
        <p:sp>
          <p:nvSpPr>
            <p:cNvPr id="217" name="Google Shape;217;p14"/>
            <p:cNvSpPr txBox="1"/>
            <p:nvPr/>
          </p:nvSpPr>
          <p:spPr>
            <a:xfrm>
              <a:off x="4340173" y="3372312"/>
              <a:ext cx="28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GB" sz="1400" b="0" i="0" u="none" strike="noStrike" cap="none">
                  <a:solidFill>
                    <a:srgbClr val="000000"/>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5"/>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How best to prepare your child for the check</a:t>
            </a:r>
            <a:endParaRPr/>
          </a:p>
        </p:txBody>
      </p:sp>
      <p:sp>
        <p:nvSpPr>
          <p:cNvPr id="223" name="Google Shape;223;p15"/>
          <p:cNvSpPr txBox="1">
            <a:spLocks noGrp="1"/>
          </p:cNvSpPr>
          <p:nvPr>
            <p:ph type="body" idx="1"/>
          </p:nvPr>
        </p:nvSpPr>
        <p:spPr>
          <a:xfrm>
            <a:off x="311700" y="739302"/>
            <a:ext cx="8520600" cy="3923915"/>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Remind them that the check should last no more than </a:t>
            </a:r>
            <a:r>
              <a:rPr lang="en-GB">
                <a:solidFill>
                  <a:srgbClr val="283593"/>
                </a:solidFill>
              </a:rPr>
              <a:t>5 minutes.</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If you want to go over times tables, make them fun.</a:t>
            </a:r>
            <a:endParaRPr/>
          </a:p>
          <a:p>
            <a:pPr marL="457200" lvl="0" indent="-228600" algn="l" rtl="0">
              <a:lnSpc>
                <a:spcPct val="115000"/>
              </a:lnSpc>
              <a:spcBef>
                <a:spcPts val="0"/>
              </a:spcBef>
              <a:spcAft>
                <a:spcPts val="0"/>
              </a:spcAft>
              <a:buSzPts val="1800"/>
              <a:buFont typeface="Nunito"/>
              <a:buNone/>
            </a:pPr>
            <a:endParaRPr/>
          </a:p>
          <a:p>
            <a:pPr marL="457200" marR="0" lvl="0" indent="-342900" algn="l" rtl="0">
              <a:lnSpc>
                <a:spcPct val="115000"/>
              </a:lnSpc>
              <a:spcBef>
                <a:spcPts val="0"/>
              </a:spcBef>
              <a:spcAft>
                <a:spcPts val="0"/>
              </a:spcAft>
              <a:buClr>
                <a:srgbClr val="595959"/>
              </a:buClr>
              <a:buSzPts val="1800"/>
              <a:buFont typeface="Nunito"/>
              <a:buChar char="●"/>
            </a:pPr>
            <a:r>
              <a:rPr lang="en-GB" sz="1600" b="0" i="0" u="none" strike="noStrike" cap="none">
                <a:solidFill>
                  <a:srgbClr val="000000"/>
                </a:solidFill>
                <a:latin typeface="Arial"/>
                <a:ea typeface="Arial"/>
                <a:cs typeface="Arial"/>
                <a:sym typeface="Arial"/>
              </a:rPr>
              <a:t>If you have any concerns, talk to your child’s teacher. </a:t>
            </a:r>
            <a:endParaRPr/>
          </a:p>
          <a:p>
            <a:pPr marL="457200" marR="0" lvl="0" indent="-228600" algn="l" rtl="0">
              <a:lnSpc>
                <a:spcPct val="115000"/>
              </a:lnSpc>
              <a:spcBef>
                <a:spcPts val="0"/>
              </a:spcBef>
              <a:spcAft>
                <a:spcPts val="0"/>
              </a:spcAft>
              <a:buClr>
                <a:srgbClr val="595959"/>
              </a:buClr>
              <a:buSzPts val="1800"/>
              <a:buFont typeface="Nunito"/>
              <a:buNone/>
            </a:pPr>
            <a:endParaRPr b="0" i="0" u="none" strike="noStrike" cap="none">
              <a:solidFill>
                <a:srgbClr val="000000"/>
              </a:solidFill>
              <a:latin typeface="Arial"/>
              <a:ea typeface="Arial"/>
              <a:cs typeface="Arial"/>
              <a:sym typeface="Arial"/>
            </a:endParaRPr>
          </a:p>
          <a:p>
            <a:pPr marL="457200" marR="0" lvl="0" indent="-342900" algn="l" rtl="0">
              <a:lnSpc>
                <a:spcPct val="115000"/>
              </a:lnSpc>
              <a:spcBef>
                <a:spcPts val="0"/>
              </a:spcBef>
              <a:spcAft>
                <a:spcPts val="0"/>
              </a:spcAft>
              <a:buClr>
                <a:srgbClr val="595959"/>
              </a:buClr>
              <a:buSzPts val="1800"/>
              <a:buFont typeface="Nunito"/>
              <a:buChar char="●"/>
            </a:pPr>
            <a:r>
              <a:rPr lang="en-GB">
                <a:solidFill>
                  <a:srgbClr val="000000"/>
                </a:solidFill>
                <a:latin typeface="Arial"/>
                <a:ea typeface="Arial"/>
                <a:cs typeface="Arial"/>
                <a:sym typeface="Arial"/>
              </a:rPr>
              <a:t>If your child has any concerns, encourage them to talk to a trusted adult (for example, yourself, their teacher).</a:t>
            </a:r>
            <a:endParaRPr/>
          </a:p>
          <a:p>
            <a:pPr marL="457200" marR="0" lvl="0" indent="-228600" algn="l" rtl="0">
              <a:lnSpc>
                <a:spcPct val="115000"/>
              </a:lnSpc>
              <a:spcBef>
                <a:spcPts val="0"/>
              </a:spcBef>
              <a:spcAft>
                <a:spcPts val="0"/>
              </a:spcAft>
              <a:buClr>
                <a:srgbClr val="595959"/>
              </a:buClr>
              <a:buSzPts val="1800"/>
              <a:buFont typeface="Nunito"/>
              <a:buNone/>
            </a:pPr>
            <a:endParaRPr>
              <a:solidFill>
                <a:srgbClr val="000000"/>
              </a:solidFill>
              <a:latin typeface="Arial"/>
              <a:ea typeface="Arial"/>
              <a:cs typeface="Arial"/>
              <a:sym typeface="Arial"/>
            </a:endParaRPr>
          </a:p>
          <a:p>
            <a:pPr marL="457200" marR="0" lvl="0" indent="-342900" algn="l" rtl="0">
              <a:lnSpc>
                <a:spcPct val="115000"/>
              </a:lnSpc>
              <a:spcBef>
                <a:spcPts val="0"/>
              </a:spcBef>
              <a:spcAft>
                <a:spcPts val="0"/>
              </a:spcAft>
              <a:buClr>
                <a:srgbClr val="000000"/>
              </a:buClr>
              <a:buSzPts val="1800"/>
              <a:buFont typeface="Nunito"/>
              <a:buChar char="●"/>
            </a:pPr>
            <a:r>
              <a:rPr lang="en-GB" sz="1600" b="0" i="0" u="none" strike="noStrike" cap="none">
                <a:solidFill>
                  <a:srgbClr val="000000"/>
                </a:solidFill>
                <a:latin typeface="Arial"/>
                <a:ea typeface="Arial"/>
                <a:cs typeface="Arial"/>
                <a:sym typeface="Arial"/>
              </a:rPr>
              <a:t>If you’re looking to support your child further with maths at home, there are lots of good websites with free resources. Start with </a:t>
            </a:r>
            <a:r>
              <a:rPr lang="en-GB" u="sng">
                <a:solidFill>
                  <a:srgbClr val="000000"/>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https://thirdspacelearning.com/blog/category/home-learning/</a:t>
            </a:r>
            <a:r>
              <a:rPr lang="en-GB" u="none">
                <a:solidFill>
                  <a:srgbClr val="000000"/>
                </a:solidFill>
              </a:rPr>
              <a:t> </a:t>
            </a:r>
            <a:r>
              <a:rPr lang="en-GB" sz="1600" b="0" i="0" u="none" strike="noStrike" cap="none">
                <a:solidFill>
                  <a:srgbClr val="000000"/>
                </a:solidFill>
                <a:latin typeface="Arial"/>
                <a:ea typeface="Arial"/>
                <a:cs typeface="Arial"/>
                <a:sym typeface="Arial"/>
              </a:rPr>
              <a:t>or register free for the Third Space Learning Maths Hub (</a:t>
            </a:r>
            <a:r>
              <a:rPr lang="en-GB" sz="1600" b="0" i="0" u="sng" strike="noStrike" cap="none">
                <a:solidFill>
                  <a:srgbClr val="000000"/>
                </a:solidFill>
                <a:latin typeface="Arial"/>
                <a:ea typeface="Arial"/>
                <a:cs typeface="Arial"/>
                <a:sym typeface="Aria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mathshub.thirdspacelearning.com</a:t>
            </a:r>
            <a:r>
              <a:rPr lang="en-GB" sz="1600" b="0" i="0" u="none" strike="noStrike" cap="none">
                <a:solidFill>
                  <a:srgbClr val="000000"/>
                </a:solidFill>
                <a:latin typeface="Arial"/>
                <a:ea typeface="Arial"/>
                <a:cs typeface="Arial"/>
                <a:sym typeface="Arial"/>
              </a:rPr>
              <a:t>)</a:t>
            </a:r>
            <a:endParaRPr>
              <a:solidFill>
                <a:srgbClr val="000000"/>
              </a:solidFill>
            </a:endParaRPr>
          </a:p>
        </p:txBody>
      </p:sp>
      <p:sp>
        <p:nvSpPr>
          <p:cNvPr id="224" name="Google Shape;22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2"/>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Important information about multiplication tables check (MTC)</a:t>
            </a:r>
            <a:endParaRPr/>
          </a:p>
        </p:txBody>
      </p:sp>
      <p:sp>
        <p:nvSpPr>
          <p:cNvPr id="36" name="Google Shape;36;p2"/>
          <p:cNvSpPr txBox="1">
            <a:spLocks noGrp="1"/>
          </p:cNvSpPr>
          <p:nvPr>
            <p:ph type="body" idx="1"/>
          </p:nvPr>
        </p:nvSpPr>
        <p:spPr>
          <a:xfrm>
            <a:off x="311700" y="739302"/>
            <a:ext cx="8520600" cy="4033589"/>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 MTC determines if Year 4 children can </a:t>
            </a:r>
            <a:r>
              <a:rPr lang="en-GB">
                <a:solidFill>
                  <a:srgbClr val="283593"/>
                </a:solidFill>
              </a:rPr>
              <a:t>fluently</a:t>
            </a:r>
            <a:r>
              <a:rPr lang="en-GB"/>
              <a:t> recall their multiplication tables.</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They are designed to help schools identify which children require more support to learn their times tables. </a:t>
            </a:r>
            <a:endParaRPr/>
          </a:p>
          <a:p>
            <a:pPr marL="457200" lvl="0" indent="-228600" algn="l" rtl="0">
              <a:lnSpc>
                <a:spcPct val="115000"/>
              </a:lnSpc>
              <a:spcBef>
                <a:spcPts val="0"/>
              </a:spcBef>
              <a:spcAft>
                <a:spcPts val="0"/>
              </a:spcAft>
              <a:buSzPts val="1800"/>
              <a:buFont typeface="Nunito"/>
              <a:buNone/>
            </a:pPr>
            <a:endParaRPr>
              <a:solidFill>
                <a:srgbClr val="000000"/>
              </a:solidFill>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There is no ‘pass’ rate or threshold which means that, unlike the Phonics Screening Check, children will not be expected to re-sit the check. </a:t>
            </a:r>
            <a:endParaRPr/>
          </a:p>
          <a:p>
            <a:pPr marL="457200" lvl="0" indent="-228600" algn="l" rtl="0">
              <a:lnSpc>
                <a:spcPct val="115000"/>
              </a:lnSpc>
              <a:spcBef>
                <a:spcPts val="0"/>
              </a:spcBef>
              <a:spcAft>
                <a:spcPts val="0"/>
              </a:spcAft>
              <a:buSzPts val="1800"/>
              <a:buFont typeface="Nunito"/>
              <a:buNone/>
            </a:pPr>
            <a:endParaRPr>
              <a:solidFill>
                <a:srgbClr val="000000"/>
              </a:solidFill>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 Department for Education (DfE) will create a report about the overall results across all schools in England, not individual schools. </a:t>
            </a:r>
            <a:endParaRPr/>
          </a:p>
        </p:txBody>
      </p:sp>
      <p:sp>
        <p:nvSpPr>
          <p:cNvPr id="37" name="Google Shape;37;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fade">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fade">
                                      <p:cBhvr>
                                        <p:cTn id="12" dur="500"/>
                                        <p:tgtEl>
                                          <p:spTgt spid="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
                                            <p:txEl>
                                              <p:pRg st="2" end="2"/>
                                            </p:txEl>
                                          </p:spTgt>
                                        </p:tgtEl>
                                        <p:attrNameLst>
                                          <p:attrName>style.visibility</p:attrName>
                                        </p:attrNameLst>
                                      </p:cBhvr>
                                      <p:to>
                                        <p:strVal val="visible"/>
                                      </p:to>
                                    </p:set>
                                    <p:animEffect transition="in" filter="fade">
                                      <p:cBhvr>
                                        <p:cTn id="17" dur="500"/>
                                        <p:tgtEl>
                                          <p:spTgt spid="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6">
                                            <p:txEl>
                                              <p:pRg st="3" end="3"/>
                                            </p:txEl>
                                          </p:spTgt>
                                        </p:tgtEl>
                                        <p:attrNameLst>
                                          <p:attrName>style.visibility</p:attrName>
                                        </p:attrNameLst>
                                      </p:cBhvr>
                                      <p:to>
                                        <p:strVal val="visible"/>
                                      </p:to>
                                    </p:set>
                                    <p:animEffect transition="in" filter="fade">
                                      <p:cBhvr>
                                        <p:cTn id="22" dur="500"/>
                                        <p:tgtEl>
                                          <p:spTgt spid="3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6">
                                            <p:txEl>
                                              <p:pRg st="4" end="4"/>
                                            </p:txEl>
                                          </p:spTgt>
                                        </p:tgtEl>
                                        <p:attrNameLst>
                                          <p:attrName>style.visibility</p:attrName>
                                        </p:attrNameLst>
                                      </p:cBhvr>
                                      <p:to>
                                        <p:strVal val="visible"/>
                                      </p:to>
                                    </p:set>
                                    <p:animEffect transition="in" filter="fade">
                                      <p:cBhvr>
                                        <p:cTn id="27" dur="500"/>
                                        <p:tgtEl>
                                          <p:spTgt spid="3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6">
                                            <p:txEl>
                                              <p:pRg st="5" end="5"/>
                                            </p:txEl>
                                          </p:spTgt>
                                        </p:tgtEl>
                                        <p:attrNameLst>
                                          <p:attrName>style.visibility</p:attrName>
                                        </p:attrNameLst>
                                      </p:cBhvr>
                                      <p:to>
                                        <p:strVal val="visible"/>
                                      </p:to>
                                    </p:set>
                                    <p:animEffect transition="in" filter="fade">
                                      <p:cBhvr>
                                        <p:cTn id="32" dur="500"/>
                                        <p:tgtEl>
                                          <p:spTgt spid="3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6">
                                            <p:txEl>
                                              <p:pRg st="6" end="6"/>
                                            </p:txEl>
                                          </p:spTgt>
                                        </p:tgtEl>
                                        <p:attrNameLst>
                                          <p:attrName>style.visibility</p:attrName>
                                        </p:attrNameLst>
                                      </p:cBhvr>
                                      <p:to>
                                        <p:strVal val="visible"/>
                                      </p:to>
                                    </p:set>
                                    <p:animEffect transition="in" filter="fade">
                                      <p:cBhvr>
                                        <p:cTn id="37" dur="500"/>
                                        <p:tgtEl>
                                          <p:spTgt spid="3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3"/>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When the check will take place</a:t>
            </a:r>
            <a:endParaRPr/>
          </a:p>
        </p:txBody>
      </p:sp>
      <p:sp>
        <p:nvSpPr>
          <p:cNvPr id="43" name="Google Shape;43;p3"/>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There will be a </a:t>
            </a:r>
            <a:r>
              <a:rPr lang="en-GB">
                <a:solidFill>
                  <a:srgbClr val="283593"/>
                </a:solidFill>
              </a:rPr>
              <a:t>2 week window </a:t>
            </a:r>
            <a:r>
              <a:rPr lang="en-GB"/>
              <a:t>from </a:t>
            </a:r>
            <a:r>
              <a:rPr lang="en-GB">
                <a:solidFill>
                  <a:srgbClr val="283593"/>
                </a:solidFill>
              </a:rPr>
              <a:t>Monday 1 June 2026 </a:t>
            </a:r>
            <a:r>
              <a:rPr lang="en-GB"/>
              <a:t>for schools to administer the check.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is </a:t>
            </a:r>
            <a:r>
              <a:rPr lang="en-GB">
                <a:solidFill>
                  <a:srgbClr val="283593"/>
                </a:solidFill>
              </a:rPr>
              <a:t>no set day </a:t>
            </a:r>
            <a:r>
              <a:rPr lang="en-GB"/>
              <a:t>to administer the check and children are not expected to take the check at the same time.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All eligible Year 4 children in England will be required to take the check. </a:t>
            </a:r>
            <a:endParaRPr/>
          </a:p>
        </p:txBody>
      </p:sp>
      <p:sp>
        <p:nvSpPr>
          <p:cNvPr id="44" name="Google Shape;44;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4"/>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How the check is carried out</a:t>
            </a:r>
            <a:endParaRPr/>
          </a:p>
        </p:txBody>
      </p:sp>
      <p:sp>
        <p:nvSpPr>
          <p:cNvPr id="50" name="Google Shape;50;p4"/>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 check will be </a:t>
            </a:r>
            <a:r>
              <a:rPr lang="en-GB">
                <a:solidFill>
                  <a:srgbClr val="283593"/>
                </a:solidFill>
              </a:rPr>
              <a:t>fully digital.</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Answers will be entered using a keyboard, by pressing digits using a mouse or using an on-screen number pad.</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Usually, the check will take less than </a:t>
            </a:r>
            <a:r>
              <a:rPr lang="en-GB">
                <a:solidFill>
                  <a:srgbClr val="283593"/>
                </a:solidFill>
              </a:rPr>
              <a:t>5 minutes </a:t>
            </a:r>
            <a:r>
              <a:rPr lang="en-GB"/>
              <a:t>for each child.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 children will have </a:t>
            </a:r>
            <a:r>
              <a:rPr lang="en-GB">
                <a:solidFill>
                  <a:srgbClr val="283593"/>
                </a:solidFill>
              </a:rPr>
              <a:t>6 seconds </a:t>
            </a:r>
            <a:r>
              <a:rPr lang="en-GB"/>
              <a:t>from the time the question appears to input their answer.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be a total of </a:t>
            </a:r>
            <a:r>
              <a:rPr lang="en-GB">
                <a:solidFill>
                  <a:srgbClr val="283593"/>
                </a:solidFill>
              </a:rPr>
              <a:t>25 questions </a:t>
            </a:r>
            <a:r>
              <a:rPr lang="en-GB"/>
              <a:t>with a </a:t>
            </a:r>
            <a:r>
              <a:rPr lang="en-GB">
                <a:solidFill>
                  <a:srgbClr val="283593"/>
                </a:solidFill>
              </a:rPr>
              <a:t>3 second pause </a:t>
            </a:r>
            <a:r>
              <a:rPr lang="en-GB"/>
              <a:t>in-between questions.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be </a:t>
            </a:r>
            <a:r>
              <a:rPr lang="en-GB">
                <a:solidFill>
                  <a:srgbClr val="283593"/>
                </a:solidFill>
              </a:rPr>
              <a:t>3 practice questions</a:t>
            </a:r>
            <a:r>
              <a:rPr lang="en-GB"/>
              <a:t> before the check begins. </a:t>
            </a:r>
            <a:endParaRPr/>
          </a:p>
        </p:txBody>
      </p:sp>
      <p:sp>
        <p:nvSpPr>
          <p:cNvPr id="51" name="Google Shape;5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0">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5"/>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Specific arrangements for the check </a:t>
            </a:r>
            <a:endParaRPr/>
          </a:p>
        </p:txBody>
      </p:sp>
      <p:sp>
        <p:nvSpPr>
          <p:cNvPr id="57" name="Google Shape;57;p5"/>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p>
            <a:pPr marL="114300" lvl="0" indent="0" algn="l" rtl="0">
              <a:lnSpc>
                <a:spcPct val="115000"/>
              </a:lnSpc>
              <a:spcBef>
                <a:spcPts val="0"/>
              </a:spcBef>
              <a:spcAft>
                <a:spcPts val="0"/>
              </a:spcAft>
              <a:buSzPts val="1800"/>
              <a:buNone/>
            </a:pPr>
            <a:r>
              <a:rPr lang="en-GB"/>
              <a:t>Some children will be eligible for specific arrangements:</a:t>
            </a:r>
            <a:endParaRPr/>
          </a:p>
          <a:p>
            <a:pPr marL="114300" lvl="0" indent="0" algn="l" rtl="0">
              <a:lnSpc>
                <a:spcPct val="115000"/>
              </a:lnSpc>
              <a:spcBef>
                <a:spcPts val="0"/>
              </a:spcBef>
              <a:spcAft>
                <a:spcPts val="0"/>
              </a:spcAft>
              <a:buSzPts val="1800"/>
              <a:buNone/>
            </a:pPr>
            <a:endParaRPr/>
          </a:p>
          <a:p>
            <a:pPr marL="457200" lvl="0" indent="-342900" algn="l" rtl="0">
              <a:lnSpc>
                <a:spcPct val="115000"/>
              </a:lnSpc>
              <a:spcBef>
                <a:spcPts val="0"/>
              </a:spcBef>
              <a:spcAft>
                <a:spcPts val="0"/>
              </a:spcAft>
              <a:buSzPts val="1800"/>
              <a:buFont typeface="Nunito"/>
              <a:buChar char="●"/>
            </a:pPr>
            <a:r>
              <a:rPr lang="en-GB"/>
              <a:t>Colour contrast;</a:t>
            </a:r>
            <a:endParaRPr/>
          </a:p>
          <a:p>
            <a:pPr marL="457200" lvl="0" indent="-342900" algn="l" rtl="0">
              <a:lnSpc>
                <a:spcPct val="115000"/>
              </a:lnSpc>
              <a:spcBef>
                <a:spcPts val="0"/>
              </a:spcBef>
              <a:spcAft>
                <a:spcPts val="0"/>
              </a:spcAft>
              <a:buSzPts val="1800"/>
              <a:buFont typeface="Nunito"/>
              <a:buChar char="●"/>
            </a:pPr>
            <a:r>
              <a:rPr lang="en-GB"/>
              <a:t>Font size adjustment;</a:t>
            </a:r>
            <a:endParaRPr/>
          </a:p>
          <a:p>
            <a:pPr marL="457200" lvl="0" indent="-342900" algn="l" rtl="0">
              <a:lnSpc>
                <a:spcPct val="115000"/>
              </a:lnSpc>
              <a:spcBef>
                <a:spcPts val="0"/>
              </a:spcBef>
              <a:spcAft>
                <a:spcPts val="0"/>
              </a:spcAft>
              <a:buSzPts val="1800"/>
              <a:buFont typeface="Nunito"/>
              <a:buChar char="●"/>
            </a:pPr>
            <a:r>
              <a:rPr lang="en-GB"/>
              <a:t>‘Next’ button (alternative to 3-second pause);</a:t>
            </a:r>
            <a:endParaRPr/>
          </a:p>
          <a:p>
            <a:pPr marL="457200" lvl="0" indent="-342900" algn="l" rtl="0">
              <a:lnSpc>
                <a:spcPct val="115000"/>
              </a:lnSpc>
              <a:spcBef>
                <a:spcPts val="0"/>
              </a:spcBef>
              <a:spcAft>
                <a:spcPts val="0"/>
              </a:spcAft>
              <a:buSzPts val="1800"/>
              <a:buFont typeface="Nunito"/>
              <a:buChar char="●"/>
            </a:pPr>
            <a:r>
              <a:rPr lang="en-GB"/>
              <a:t>Removing on-screen number pad;</a:t>
            </a:r>
            <a:endParaRPr/>
          </a:p>
          <a:p>
            <a:pPr marL="457200" lvl="0" indent="-342900" algn="l" rtl="0">
              <a:lnSpc>
                <a:spcPct val="115000"/>
              </a:lnSpc>
              <a:spcBef>
                <a:spcPts val="0"/>
              </a:spcBef>
              <a:spcAft>
                <a:spcPts val="0"/>
              </a:spcAft>
              <a:buSzPts val="1800"/>
              <a:buFont typeface="Nunito"/>
              <a:buChar char="●"/>
            </a:pPr>
            <a:r>
              <a:rPr lang="en-GB"/>
              <a:t>An adult to input answers;</a:t>
            </a:r>
            <a:endParaRPr/>
          </a:p>
          <a:p>
            <a:pPr marL="457200" lvl="0" indent="-342900" algn="l" rtl="0">
              <a:lnSpc>
                <a:spcPct val="115000"/>
              </a:lnSpc>
              <a:spcBef>
                <a:spcPts val="0"/>
              </a:spcBef>
              <a:spcAft>
                <a:spcPts val="0"/>
              </a:spcAft>
              <a:buSzPts val="1800"/>
              <a:buFont typeface="Nunito"/>
              <a:buChar char="●"/>
            </a:pPr>
            <a:r>
              <a:rPr lang="en-GB"/>
              <a:t>Audio version;</a:t>
            </a:r>
            <a:endParaRPr/>
          </a:p>
          <a:p>
            <a:pPr marL="457200" lvl="0" indent="-342900" algn="l" rtl="0">
              <a:lnSpc>
                <a:spcPct val="115000"/>
              </a:lnSpc>
              <a:spcBef>
                <a:spcPts val="0"/>
              </a:spcBef>
              <a:spcAft>
                <a:spcPts val="0"/>
              </a:spcAft>
              <a:buSzPts val="1800"/>
              <a:buFont typeface="Nunito"/>
              <a:buChar char="●"/>
            </a:pPr>
            <a:r>
              <a:rPr lang="en-GB"/>
              <a:t>Audible time alert.</a:t>
            </a:r>
            <a:endParaRPr/>
          </a:p>
          <a:p>
            <a:pPr marL="457200" lvl="0" indent="-228600" algn="l" rtl="0">
              <a:lnSpc>
                <a:spcPct val="115000"/>
              </a:lnSpc>
              <a:spcBef>
                <a:spcPts val="0"/>
              </a:spcBef>
              <a:spcAft>
                <a:spcPts val="0"/>
              </a:spcAft>
              <a:buSzPts val="1800"/>
              <a:buFont typeface="Nunito"/>
              <a:buNone/>
            </a:pPr>
            <a:endParaRPr/>
          </a:p>
        </p:txBody>
      </p:sp>
      <p:sp>
        <p:nvSpPr>
          <p:cNvPr id="58" name="Google Shape;5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6"/>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The check questions</a:t>
            </a:r>
            <a:endParaRPr/>
          </a:p>
        </p:txBody>
      </p:sp>
      <p:sp>
        <p:nvSpPr>
          <p:cNvPr id="64" name="Google Shape;64;p6"/>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Each child will be </a:t>
            </a:r>
            <a:r>
              <a:rPr lang="en-GB">
                <a:solidFill>
                  <a:srgbClr val="283593"/>
                </a:solidFill>
              </a:rPr>
              <a:t>randomly assigned </a:t>
            </a:r>
            <a:r>
              <a:rPr lang="en-GB"/>
              <a:t>a set of questions</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only be </a:t>
            </a:r>
            <a:r>
              <a:rPr lang="en-GB">
                <a:solidFill>
                  <a:srgbClr val="283593"/>
                </a:solidFill>
              </a:rPr>
              <a:t>multiplication</a:t>
            </a:r>
            <a:r>
              <a:rPr lang="en-GB"/>
              <a:t> questions in the check, not division facts.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 6, 7, 8, 9 and 12 times tables are </a:t>
            </a:r>
            <a:r>
              <a:rPr lang="en-GB">
                <a:solidFill>
                  <a:srgbClr val="283593"/>
                </a:solidFill>
              </a:rPr>
              <a:t>more likely </a:t>
            </a:r>
            <a:r>
              <a:rPr lang="en-GB"/>
              <a:t>to be asked.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Reversal of questions (e.g. 8 x 6 and 6 x 8) will not be asked in the same check.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Children will not see their individual results when they complete the check.</a:t>
            </a:r>
            <a:endParaRPr/>
          </a:p>
        </p:txBody>
      </p:sp>
      <p:sp>
        <p:nvSpPr>
          <p:cNvPr id="65" name="Google Shape;65;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8"/>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Ways to support times table knowledge </a:t>
            </a:r>
            <a:endParaRPr/>
          </a:p>
        </p:txBody>
      </p:sp>
      <p:sp>
        <p:nvSpPr>
          <p:cNvPr id="79" name="Google Shape;79;p8"/>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Count and look for patterns.</a:t>
            </a:r>
            <a:endParaRPr/>
          </a:p>
          <a:p>
            <a:pPr marL="457200" lvl="0" indent="-342900" algn="l" rtl="0">
              <a:lnSpc>
                <a:spcPct val="115000"/>
              </a:lnSpc>
              <a:spcBef>
                <a:spcPts val="0"/>
              </a:spcBef>
              <a:spcAft>
                <a:spcPts val="0"/>
              </a:spcAft>
              <a:buSzPts val="1800"/>
              <a:buFont typeface="Nunito"/>
              <a:buChar char="●"/>
            </a:pPr>
            <a:r>
              <a:rPr lang="en-GB"/>
              <a:t>Understand that multiplication is repeated addition.</a:t>
            </a:r>
            <a:endParaRPr/>
          </a:p>
          <a:p>
            <a:pPr marL="457200" lvl="0" indent="-342900" algn="l" rtl="0">
              <a:lnSpc>
                <a:spcPct val="115000"/>
              </a:lnSpc>
              <a:spcBef>
                <a:spcPts val="0"/>
              </a:spcBef>
              <a:spcAft>
                <a:spcPts val="0"/>
              </a:spcAft>
              <a:buSzPts val="1800"/>
              <a:buFont typeface="Nunito"/>
              <a:buChar char="●"/>
            </a:pPr>
            <a:r>
              <a:rPr lang="en-GB"/>
              <a:t>Remember that multiplication is commutative. </a:t>
            </a:r>
            <a:endParaRPr/>
          </a:p>
          <a:p>
            <a:pPr marL="457200" lvl="0" indent="-342900" algn="l" rtl="0">
              <a:lnSpc>
                <a:spcPct val="115000"/>
              </a:lnSpc>
              <a:spcBef>
                <a:spcPts val="0"/>
              </a:spcBef>
              <a:spcAft>
                <a:spcPts val="0"/>
              </a:spcAft>
              <a:buSzPts val="1800"/>
              <a:buFont typeface="Nunito"/>
              <a:buChar char="●"/>
            </a:pPr>
            <a:r>
              <a:rPr lang="en-GB"/>
              <a:t>Remember that multiplication is the inverse of division. </a:t>
            </a:r>
            <a:endParaRPr/>
          </a:p>
          <a:p>
            <a:pPr marL="457200" lvl="0" indent="-342900" algn="l" rtl="0">
              <a:lnSpc>
                <a:spcPct val="115000"/>
              </a:lnSpc>
              <a:spcBef>
                <a:spcPts val="0"/>
              </a:spcBef>
              <a:spcAft>
                <a:spcPts val="0"/>
              </a:spcAft>
              <a:buSzPts val="1800"/>
              <a:buFont typeface="Nunito"/>
              <a:buChar char="●"/>
            </a:pPr>
            <a:r>
              <a:rPr lang="en-GB"/>
              <a:t>Recall and utilise fact families. </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Use different representations to represent multiplication, such as:</a:t>
            </a:r>
            <a:endParaRPr/>
          </a:p>
          <a:p>
            <a:pPr marL="457200" lvl="0" indent="-342900" algn="l" rtl="0">
              <a:lnSpc>
                <a:spcPct val="115000"/>
              </a:lnSpc>
              <a:spcBef>
                <a:spcPts val="0"/>
              </a:spcBef>
              <a:spcAft>
                <a:spcPts val="0"/>
              </a:spcAft>
              <a:buSzPts val="1800"/>
              <a:buFont typeface="Nunito"/>
              <a:buChar char="●"/>
            </a:pPr>
            <a:r>
              <a:rPr lang="en-GB"/>
              <a:t>Concrete manipulatives suck as multilink cubes or counters.</a:t>
            </a:r>
            <a:endParaRPr/>
          </a:p>
          <a:p>
            <a:pPr marL="457200" lvl="0" indent="-342900" algn="l" rtl="0">
              <a:lnSpc>
                <a:spcPct val="115000"/>
              </a:lnSpc>
              <a:spcBef>
                <a:spcPts val="0"/>
              </a:spcBef>
              <a:spcAft>
                <a:spcPts val="0"/>
              </a:spcAft>
              <a:buSzPts val="1800"/>
              <a:buFont typeface="Nunito"/>
              <a:buChar char="●"/>
            </a:pPr>
            <a:r>
              <a:rPr lang="en-GB"/>
              <a:t>Create pictorial representations such as arrays. </a:t>
            </a:r>
            <a:endParaRPr/>
          </a:p>
        </p:txBody>
      </p:sp>
      <p:sp>
        <p:nvSpPr>
          <p:cNvPr id="80" name="Google Shape;8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9"/>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Counting and looking for patterns</a:t>
            </a:r>
            <a:endParaRPr/>
          </a:p>
        </p:txBody>
      </p:sp>
      <p:sp>
        <p:nvSpPr>
          <p:cNvPr id="86" name="Google Shape;86;p9"/>
          <p:cNvSpPr txBox="1">
            <a:spLocks noGrp="1"/>
          </p:cNvSpPr>
          <p:nvPr>
            <p:ph type="body" idx="1"/>
          </p:nvPr>
        </p:nvSpPr>
        <p:spPr>
          <a:xfrm>
            <a:off x="311700" y="739303"/>
            <a:ext cx="8520600" cy="1662522"/>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Example: Counting in 2s </a:t>
            </a:r>
            <a:endParaRPr/>
          </a:p>
          <a:p>
            <a:pPr marL="114300" lvl="0" indent="0" algn="ctr" rtl="0">
              <a:lnSpc>
                <a:spcPct val="115000"/>
              </a:lnSpc>
              <a:spcBef>
                <a:spcPts val="0"/>
              </a:spcBef>
              <a:spcAft>
                <a:spcPts val="0"/>
              </a:spcAft>
              <a:buSzPts val="1800"/>
              <a:buNone/>
            </a:pPr>
            <a:r>
              <a:rPr lang="en-GB"/>
              <a:t>2, 4, 6, 8, 10…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Ensure children have a strong understanding of counting in groups first.</a:t>
            </a:r>
            <a:endParaRPr/>
          </a:p>
          <a:p>
            <a:pPr marL="457200" lvl="0" indent="-342900" algn="l" rtl="0">
              <a:lnSpc>
                <a:spcPct val="115000"/>
              </a:lnSpc>
              <a:spcBef>
                <a:spcPts val="0"/>
              </a:spcBef>
              <a:spcAft>
                <a:spcPts val="0"/>
              </a:spcAft>
              <a:buSzPts val="1800"/>
              <a:buFont typeface="Nunito"/>
              <a:buChar char="●"/>
            </a:pPr>
            <a:r>
              <a:rPr lang="en-GB"/>
              <a:t>When children are secure with counting, they can then look for patterns.</a:t>
            </a:r>
            <a:endParaRPr/>
          </a:p>
          <a:p>
            <a:pPr marL="457200" lvl="0" indent="-228600" algn="l" rtl="0">
              <a:lnSpc>
                <a:spcPct val="115000"/>
              </a:lnSpc>
              <a:spcBef>
                <a:spcPts val="0"/>
              </a:spcBef>
              <a:spcAft>
                <a:spcPts val="0"/>
              </a:spcAft>
              <a:buSzPts val="1800"/>
              <a:buFont typeface="Nunito"/>
              <a:buNone/>
            </a:pPr>
            <a:endParaRPr/>
          </a:p>
        </p:txBody>
      </p:sp>
      <p:sp>
        <p:nvSpPr>
          <p:cNvPr id="87" name="Google Shape;8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8</a:t>
            </a:fld>
            <a:endParaRPr/>
          </a:p>
        </p:txBody>
      </p:sp>
      <p:grpSp>
        <p:nvGrpSpPr>
          <p:cNvPr id="88" name="Google Shape;88;p9"/>
          <p:cNvGrpSpPr/>
          <p:nvPr/>
        </p:nvGrpSpPr>
        <p:grpSpPr>
          <a:xfrm>
            <a:off x="1387439" y="2893295"/>
            <a:ext cx="1050085" cy="1069598"/>
            <a:chOff x="839283" y="2350598"/>
            <a:chExt cx="1050085" cy="1069598"/>
          </a:xfrm>
        </p:grpSpPr>
        <p:pic>
          <p:nvPicPr>
            <p:cNvPr id="89" name="Google Shape;89;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0" name="Google Shape;90;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1" name="Google Shape;91;p9"/>
          <p:cNvGrpSpPr/>
          <p:nvPr/>
        </p:nvGrpSpPr>
        <p:grpSpPr>
          <a:xfrm>
            <a:off x="3160452" y="2893295"/>
            <a:ext cx="1050085" cy="1069598"/>
            <a:chOff x="839283" y="2350598"/>
            <a:chExt cx="1050085" cy="1069598"/>
          </a:xfrm>
        </p:grpSpPr>
        <p:pic>
          <p:nvPicPr>
            <p:cNvPr id="92" name="Google Shape;92;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3" name="Google Shape;93;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4" name="Google Shape;94;p9"/>
          <p:cNvGrpSpPr/>
          <p:nvPr/>
        </p:nvGrpSpPr>
        <p:grpSpPr>
          <a:xfrm>
            <a:off x="4933465" y="2894903"/>
            <a:ext cx="1050085" cy="1069598"/>
            <a:chOff x="839283" y="2350598"/>
            <a:chExt cx="1050085" cy="1069598"/>
          </a:xfrm>
        </p:grpSpPr>
        <p:pic>
          <p:nvPicPr>
            <p:cNvPr id="95" name="Google Shape;95;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6" name="Google Shape;96;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7" name="Google Shape;97;p9"/>
          <p:cNvGrpSpPr/>
          <p:nvPr/>
        </p:nvGrpSpPr>
        <p:grpSpPr>
          <a:xfrm>
            <a:off x="6706478" y="2893295"/>
            <a:ext cx="1050085" cy="1069598"/>
            <a:chOff x="839283" y="2350598"/>
            <a:chExt cx="1050085" cy="1069598"/>
          </a:xfrm>
        </p:grpSpPr>
        <p:pic>
          <p:nvPicPr>
            <p:cNvPr id="98" name="Google Shape;98;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9" name="Google Shape;99;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0"/>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Repeated addition</a:t>
            </a:r>
            <a:endParaRPr/>
          </a:p>
        </p:txBody>
      </p:sp>
      <p:sp>
        <p:nvSpPr>
          <p:cNvPr id="105" name="Google Shape;105;p10"/>
          <p:cNvSpPr txBox="1">
            <a:spLocks noGrp="1"/>
          </p:cNvSpPr>
          <p:nvPr>
            <p:ph type="body" idx="1"/>
          </p:nvPr>
        </p:nvSpPr>
        <p:spPr>
          <a:xfrm>
            <a:off x="311700" y="739303"/>
            <a:ext cx="8520600" cy="43477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Knowing that 2 x 4 is the same as 2 + 2 + 2 + 2</a:t>
            </a:r>
            <a:endParaRPr/>
          </a:p>
        </p:txBody>
      </p:sp>
      <p:sp>
        <p:nvSpPr>
          <p:cNvPr id="106" name="Google Shape;10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9</a:t>
            </a:fld>
            <a:endParaRPr/>
          </a:p>
        </p:txBody>
      </p:sp>
      <p:sp>
        <p:nvSpPr>
          <p:cNvPr id="107" name="Google Shape;107;p10"/>
          <p:cNvSpPr txBox="1"/>
          <p:nvPr/>
        </p:nvSpPr>
        <p:spPr>
          <a:xfrm>
            <a:off x="704934" y="3534242"/>
            <a:ext cx="3054012" cy="434776"/>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+ 2 + 2 + 2 = ?</a:t>
            </a:r>
            <a:endParaRPr sz="1400" b="0" i="0" u="none" strike="noStrike" cap="none">
              <a:solidFill>
                <a:srgbClr val="000000"/>
              </a:solidFill>
              <a:latin typeface="Arial"/>
              <a:ea typeface="Arial"/>
              <a:cs typeface="Arial"/>
              <a:sym typeface="Arial"/>
            </a:endParaRPr>
          </a:p>
        </p:txBody>
      </p:sp>
      <p:grpSp>
        <p:nvGrpSpPr>
          <p:cNvPr id="108" name="Google Shape;108;p10"/>
          <p:cNvGrpSpPr/>
          <p:nvPr/>
        </p:nvGrpSpPr>
        <p:grpSpPr>
          <a:xfrm>
            <a:off x="5066349" y="1826495"/>
            <a:ext cx="3394900" cy="1594084"/>
            <a:chOff x="5066349" y="1455020"/>
            <a:chExt cx="3394900" cy="1594084"/>
          </a:xfrm>
        </p:grpSpPr>
        <p:pic>
          <p:nvPicPr>
            <p:cNvPr id="109" name="Google Shape;109;p10"/>
            <p:cNvPicPr preferRelativeResize="0"/>
            <p:nvPr/>
          </p:nvPicPr>
          <p:blipFill rotWithShape="1">
            <a:blip r:embed="rId3">
              <a:alphaModFix/>
            </a:blip>
            <a:srcRect/>
            <a:stretch/>
          </p:blipFill>
          <p:spPr>
            <a:xfrm>
              <a:off x="5066349" y="1455020"/>
              <a:ext cx="761428" cy="761428"/>
            </a:xfrm>
            <a:prstGeom prst="rect">
              <a:avLst/>
            </a:prstGeom>
            <a:noFill/>
            <a:ln>
              <a:noFill/>
            </a:ln>
          </p:spPr>
        </p:pic>
        <p:pic>
          <p:nvPicPr>
            <p:cNvPr id="110" name="Google Shape;110;p10"/>
            <p:cNvPicPr preferRelativeResize="0"/>
            <p:nvPr/>
          </p:nvPicPr>
          <p:blipFill rotWithShape="1">
            <a:blip r:embed="rId3">
              <a:alphaModFix/>
            </a:blip>
            <a:srcRect/>
            <a:stretch/>
          </p:blipFill>
          <p:spPr>
            <a:xfrm>
              <a:off x="5944173" y="1455020"/>
              <a:ext cx="761428" cy="761428"/>
            </a:xfrm>
            <a:prstGeom prst="rect">
              <a:avLst/>
            </a:prstGeom>
            <a:noFill/>
            <a:ln>
              <a:noFill/>
            </a:ln>
          </p:spPr>
        </p:pic>
        <p:pic>
          <p:nvPicPr>
            <p:cNvPr id="111" name="Google Shape;111;p10"/>
            <p:cNvPicPr preferRelativeResize="0"/>
            <p:nvPr/>
          </p:nvPicPr>
          <p:blipFill rotWithShape="1">
            <a:blip r:embed="rId3">
              <a:alphaModFix/>
            </a:blip>
            <a:srcRect/>
            <a:stretch/>
          </p:blipFill>
          <p:spPr>
            <a:xfrm>
              <a:off x="6821997" y="1455020"/>
              <a:ext cx="761428" cy="761428"/>
            </a:xfrm>
            <a:prstGeom prst="rect">
              <a:avLst/>
            </a:prstGeom>
            <a:noFill/>
            <a:ln>
              <a:noFill/>
            </a:ln>
          </p:spPr>
        </p:pic>
        <p:pic>
          <p:nvPicPr>
            <p:cNvPr id="112" name="Google Shape;112;p10"/>
            <p:cNvPicPr preferRelativeResize="0"/>
            <p:nvPr/>
          </p:nvPicPr>
          <p:blipFill rotWithShape="1">
            <a:blip r:embed="rId3">
              <a:alphaModFix/>
            </a:blip>
            <a:srcRect/>
            <a:stretch/>
          </p:blipFill>
          <p:spPr>
            <a:xfrm>
              <a:off x="7699821" y="1455020"/>
              <a:ext cx="761428" cy="761428"/>
            </a:xfrm>
            <a:prstGeom prst="rect">
              <a:avLst/>
            </a:prstGeom>
            <a:noFill/>
            <a:ln>
              <a:noFill/>
            </a:ln>
          </p:spPr>
        </p:pic>
        <p:pic>
          <p:nvPicPr>
            <p:cNvPr id="113" name="Google Shape;113;p10"/>
            <p:cNvPicPr preferRelativeResize="0"/>
            <p:nvPr/>
          </p:nvPicPr>
          <p:blipFill rotWithShape="1">
            <a:blip r:embed="rId3">
              <a:alphaModFix/>
            </a:blip>
            <a:srcRect/>
            <a:stretch/>
          </p:blipFill>
          <p:spPr>
            <a:xfrm>
              <a:off x="5066349" y="2287676"/>
              <a:ext cx="761428" cy="761428"/>
            </a:xfrm>
            <a:prstGeom prst="rect">
              <a:avLst/>
            </a:prstGeom>
            <a:noFill/>
            <a:ln>
              <a:noFill/>
            </a:ln>
          </p:spPr>
        </p:pic>
        <p:pic>
          <p:nvPicPr>
            <p:cNvPr id="114" name="Google Shape;114;p10"/>
            <p:cNvPicPr preferRelativeResize="0"/>
            <p:nvPr/>
          </p:nvPicPr>
          <p:blipFill rotWithShape="1">
            <a:blip r:embed="rId3">
              <a:alphaModFix/>
            </a:blip>
            <a:srcRect/>
            <a:stretch/>
          </p:blipFill>
          <p:spPr>
            <a:xfrm>
              <a:off x="5944173" y="2287676"/>
              <a:ext cx="761428" cy="761428"/>
            </a:xfrm>
            <a:prstGeom prst="rect">
              <a:avLst/>
            </a:prstGeom>
            <a:noFill/>
            <a:ln>
              <a:noFill/>
            </a:ln>
          </p:spPr>
        </p:pic>
        <p:pic>
          <p:nvPicPr>
            <p:cNvPr id="115" name="Google Shape;115;p10"/>
            <p:cNvPicPr preferRelativeResize="0"/>
            <p:nvPr/>
          </p:nvPicPr>
          <p:blipFill rotWithShape="1">
            <a:blip r:embed="rId3">
              <a:alphaModFix/>
            </a:blip>
            <a:srcRect/>
            <a:stretch/>
          </p:blipFill>
          <p:spPr>
            <a:xfrm>
              <a:off x="6821997" y="2287676"/>
              <a:ext cx="761428" cy="761428"/>
            </a:xfrm>
            <a:prstGeom prst="rect">
              <a:avLst/>
            </a:prstGeom>
            <a:noFill/>
            <a:ln>
              <a:noFill/>
            </a:ln>
          </p:spPr>
        </p:pic>
        <p:pic>
          <p:nvPicPr>
            <p:cNvPr id="116" name="Google Shape;116;p10"/>
            <p:cNvPicPr preferRelativeResize="0"/>
            <p:nvPr/>
          </p:nvPicPr>
          <p:blipFill rotWithShape="1">
            <a:blip r:embed="rId3">
              <a:alphaModFix/>
            </a:blip>
            <a:srcRect/>
            <a:stretch/>
          </p:blipFill>
          <p:spPr>
            <a:xfrm>
              <a:off x="7699821" y="2287676"/>
              <a:ext cx="761428" cy="761428"/>
            </a:xfrm>
            <a:prstGeom prst="rect">
              <a:avLst/>
            </a:prstGeom>
            <a:noFill/>
            <a:ln>
              <a:noFill/>
            </a:ln>
          </p:spPr>
        </p:pic>
      </p:grpSp>
      <p:sp>
        <p:nvSpPr>
          <p:cNvPr id="117" name="Google Shape;117;p10"/>
          <p:cNvSpPr txBox="1"/>
          <p:nvPr/>
        </p:nvSpPr>
        <p:spPr>
          <a:xfrm>
            <a:off x="5066349" y="3534242"/>
            <a:ext cx="3394900" cy="434776"/>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x 4 = ?</a:t>
            </a:r>
            <a:endParaRPr sz="1400" b="0" i="0" u="none" strike="noStrike" cap="none">
              <a:solidFill>
                <a:srgbClr val="000000"/>
              </a:solidFill>
              <a:latin typeface="Arial"/>
              <a:ea typeface="Arial"/>
              <a:cs typeface="Arial"/>
              <a:sym typeface="Arial"/>
            </a:endParaRPr>
          </a:p>
        </p:txBody>
      </p:sp>
      <p:pic>
        <p:nvPicPr>
          <p:cNvPr id="118" name="Google Shape;118;p10" descr="A pair of red shoes&#10;&#10;Description automatically generated"/>
          <p:cNvPicPr preferRelativeResize="0"/>
          <p:nvPr/>
        </p:nvPicPr>
        <p:blipFill rotWithShape="1">
          <a:blip r:embed="rId4">
            <a:alphaModFix/>
          </a:blip>
          <a:srcRect/>
          <a:stretch/>
        </p:blipFill>
        <p:spPr>
          <a:xfrm>
            <a:off x="980797" y="1903801"/>
            <a:ext cx="1155700" cy="800100"/>
          </a:xfrm>
          <a:prstGeom prst="rect">
            <a:avLst/>
          </a:prstGeom>
          <a:noFill/>
          <a:ln>
            <a:noFill/>
          </a:ln>
        </p:spPr>
      </p:pic>
      <p:pic>
        <p:nvPicPr>
          <p:cNvPr id="119" name="Google Shape;119;p10" descr="A pair of red shoes&#10;&#10;Description automatically generated"/>
          <p:cNvPicPr preferRelativeResize="0"/>
          <p:nvPr/>
        </p:nvPicPr>
        <p:blipFill rotWithShape="1">
          <a:blip r:embed="rId4">
            <a:alphaModFix/>
          </a:blip>
          <a:srcRect/>
          <a:stretch/>
        </p:blipFill>
        <p:spPr>
          <a:xfrm>
            <a:off x="2402388" y="1899243"/>
            <a:ext cx="1155700" cy="800100"/>
          </a:xfrm>
          <a:prstGeom prst="rect">
            <a:avLst/>
          </a:prstGeom>
          <a:noFill/>
          <a:ln>
            <a:noFill/>
          </a:ln>
        </p:spPr>
      </p:pic>
      <p:pic>
        <p:nvPicPr>
          <p:cNvPr id="120" name="Google Shape;120;p10" descr="A pair of red shoes&#10;&#10;Description automatically generated"/>
          <p:cNvPicPr preferRelativeResize="0"/>
          <p:nvPr/>
        </p:nvPicPr>
        <p:blipFill rotWithShape="1">
          <a:blip r:embed="rId4">
            <a:alphaModFix/>
          </a:blip>
          <a:srcRect/>
          <a:stretch/>
        </p:blipFill>
        <p:spPr>
          <a:xfrm>
            <a:off x="980797" y="2755793"/>
            <a:ext cx="1155700" cy="800100"/>
          </a:xfrm>
          <a:prstGeom prst="rect">
            <a:avLst/>
          </a:prstGeom>
          <a:noFill/>
          <a:ln>
            <a:noFill/>
          </a:ln>
        </p:spPr>
      </p:pic>
      <p:pic>
        <p:nvPicPr>
          <p:cNvPr id="121" name="Google Shape;121;p10" descr="A pair of red shoes&#10;&#10;Description automatically generated"/>
          <p:cNvPicPr preferRelativeResize="0"/>
          <p:nvPr/>
        </p:nvPicPr>
        <p:blipFill rotWithShape="1">
          <a:blip r:embed="rId4">
            <a:alphaModFix/>
          </a:blip>
          <a:srcRect/>
          <a:stretch/>
        </p:blipFill>
        <p:spPr>
          <a:xfrm>
            <a:off x="2402388" y="2751235"/>
            <a:ext cx="1155700" cy="800100"/>
          </a:xfrm>
          <a:prstGeom prst="rect">
            <a:avLst/>
          </a:prstGeom>
          <a:noFill/>
          <a:ln>
            <a:noFill/>
          </a:ln>
        </p:spPr>
      </p:pic>
    </p:spTree>
  </p:cSld>
  <p:clrMapOvr>
    <a:masterClrMapping/>
  </p:clrMapOvr>
</p:sld>
</file>

<file path=ppt/theme/theme1.xml><?xml version="1.0" encoding="utf-8"?>
<a:theme xmlns:a="http://schemas.openxmlformats.org/drawingml/2006/main" name="TSL">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1705</Words>
  <Application>Microsoft Office PowerPoint</Application>
  <PresentationFormat>On-screen Show (16:9)</PresentationFormat>
  <Paragraphs>153</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Nunito</vt:lpstr>
      <vt:lpstr>Nunito Sans SemiBold</vt:lpstr>
      <vt:lpstr>TSL</vt:lpstr>
      <vt:lpstr>Year 4 Multiplication Tables Check 2026 Presentation for Parents, Carers &amp; Guardians</vt:lpstr>
      <vt:lpstr>Important information about multiplication tables check (MTC)</vt:lpstr>
      <vt:lpstr>When the check will take place</vt:lpstr>
      <vt:lpstr>How the check is carried out</vt:lpstr>
      <vt:lpstr>Specific arrangements for the check </vt:lpstr>
      <vt:lpstr>The check questions</vt:lpstr>
      <vt:lpstr>Ways to support times table knowledge </vt:lpstr>
      <vt:lpstr>Counting and looking for patterns</vt:lpstr>
      <vt:lpstr>Repeated addition</vt:lpstr>
      <vt:lpstr>Multiplication is commutative</vt:lpstr>
      <vt:lpstr>Multiplication is the inverse of division</vt:lpstr>
      <vt:lpstr>Fact families</vt:lpstr>
      <vt:lpstr>Using known facts</vt:lpstr>
      <vt:lpstr>How best to prepare your child for the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 Multiplication Tables Check 2026 Presentation for Parents, Carers &amp; Guardians</dc:title>
  <dc:creator>Hannah Searle - Work</dc:creator>
  <cp:lastModifiedBy>staff</cp:lastModifiedBy>
  <cp:revision>2</cp:revision>
  <dcterms:modified xsi:type="dcterms:W3CDTF">2026-01-14T15:58:14Z</dcterms:modified>
</cp:coreProperties>
</file>