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sldIdLst>
    <p:sldId id="256" r:id="rId3"/>
    <p:sldId id="270" r:id="rId4"/>
    <p:sldId id="257" r:id="rId5"/>
    <p:sldId id="273" r:id="rId6"/>
    <p:sldId id="268" r:id="rId7"/>
    <p:sldId id="258" r:id="rId8"/>
    <p:sldId id="260" r:id="rId9"/>
    <p:sldId id="263" r:id="rId10"/>
    <p:sldId id="259" r:id="rId11"/>
    <p:sldId id="274" r:id="rId12"/>
    <p:sldId id="267" r:id="rId13"/>
    <p:sldId id="266" r:id="rId14"/>
    <p:sldId id="265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259"/>
    <a:srgbClr val="66FF99"/>
    <a:srgbClr val="99CCFF"/>
    <a:srgbClr val="FFFF66"/>
    <a:srgbClr val="FFCC66"/>
    <a:srgbClr val="FF6600"/>
    <a:srgbClr val="F1F0EA"/>
    <a:srgbClr val="F3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7D3B0-9125-49BE-BABF-3331EB82C9B3}" v="9" dt="2025-03-31T17:00:42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ooper" userId="1870caef-88f5-4a61-a00f-962de9649a12" providerId="ADAL" clId="{54F7D3B0-9125-49BE-BABF-3331EB82C9B3}"/>
    <pc:docChg chg="undo custSel addSld delSld modSld sldOrd">
      <pc:chgData name="Jo Cooper" userId="1870caef-88f5-4a61-a00f-962de9649a12" providerId="ADAL" clId="{54F7D3B0-9125-49BE-BABF-3331EB82C9B3}" dt="2025-03-31T17:02:10.910" v="395" actId="1076"/>
      <pc:docMkLst>
        <pc:docMk/>
      </pc:docMkLst>
      <pc:sldChg chg="addSp modSp mod">
        <pc:chgData name="Jo Cooper" userId="1870caef-88f5-4a61-a00f-962de9649a12" providerId="ADAL" clId="{54F7D3B0-9125-49BE-BABF-3331EB82C9B3}" dt="2025-03-31T17:02:10.910" v="395" actId="1076"/>
        <pc:sldMkLst>
          <pc:docMk/>
          <pc:sldMk cId="3613418821" sldId="256"/>
        </pc:sldMkLst>
        <pc:spChg chg="add mod">
          <ac:chgData name="Jo Cooper" userId="1870caef-88f5-4a61-a00f-962de9649a12" providerId="ADAL" clId="{54F7D3B0-9125-49BE-BABF-3331EB82C9B3}" dt="2025-03-31T17:02:10.910" v="395" actId="1076"/>
          <ac:spMkLst>
            <pc:docMk/>
            <pc:sldMk cId="3613418821" sldId="256"/>
            <ac:spMk id="3" creationId="{CB4D9CB0-E143-756B-FF2B-04FDFF215AF8}"/>
          </ac:spMkLst>
        </pc:spChg>
        <pc:spChg chg="mod">
          <ac:chgData name="Jo Cooper" userId="1870caef-88f5-4a61-a00f-962de9649a12" providerId="ADAL" clId="{54F7D3B0-9125-49BE-BABF-3331EB82C9B3}" dt="2025-03-31T14:59:48.583" v="0" actId="207"/>
          <ac:spMkLst>
            <pc:docMk/>
            <pc:sldMk cId="3613418821" sldId="256"/>
            <ac:spMk id="8" creationId="{6087A5E5-37B3-DE83-1864-D0C85B317062}"/>
          </ac:spMkLst>
        </pc:spChg>
        <pc:picChg chg="mod">
          <ac:chgData name="Jo Cooper" userId="1870caef-88f5-4a61-a00f-962de9649a12" providerId="ADAL" clId="{54F7D3B0-9125-49BE-BABF-3331EB82C9B3}" dt="2025-03-31T14:59:54.929" v="1" actId="1076"/>
          <ac:picMkLst>
            <pc:docMk/>
            <pc:sldMk cId="3613418821" sldId="256"/>
            <ac:picMk id="12" creationId="{9F973F93-943B-A2A4-ACE1-A2F352B446F4}"/>
          </ac:picMkLst>
        </pc:picChg>
      </pc:sldChg>
      <pc:sldChg chg="modSp mod">
        <pc:chgData name="Jo Cooper" userId="1870caef-88f5-4a61-a00f-962de9649a12" providerId="ADAL" clId="{54F7D3B0-9125-49BE-BABF-3331EB82C9B3}" dt="2025-03-31T15:04:46.912" v="33" actId="1037"/>
        <pc:sldMkLst>
          <pc:docMk/>
          <pc:sldMk cId="934312986" sldId="260"/>
        </pc:sldMkLst>
        <pc:spChg chg="mod">
          <ac:chgData name="Jo Cooper" userId="1870caef-88f5-4a61-a00f-962de9649a12" providerId="ADAL" clId="{54F7D3B0-9125-49BE-BABF-3331EB82C9B3}" dt="2025-03-31T15:04:46.912" v="33" actId="1037"/>
          <ac:spMkLst>
            <pc:docMk/>
            <pc:sldMk cId="934312986" sldId="260"/>
            <ac:spMk id="5" creationId="{1F0A174E-C56A-55EE-99B3-88240D110D66}"/>
          </ac:spMkLst>
        </pc:spChg>
        <pc:picChg chg="mod modCrop">
          <ac:chgData name="Jo Cooper" userId="1870caef-88f5-4a61-a00f-962de9649a12" providerId="ADAL" clId="{54F7D3B0-9125-49BE-BABF-3331EB82C9B3}" dt="2025-03-31T15:04:36.522" v="20" actId="14100"/>
          <ac:picMkLst>
            <pc:docMk/>
            <pc:sldMk cId="934312986" sldId="260"/>
            <ac:picMk id="3" creationId="{F9CA7BBE-0337-AFC0-588C-5E8E1B51CD74}"/>
          </ac:picMkLst>
        </pc:picChg>
      </pc:sldChg>
      <pc:sldChg chg="delSp modSp del mod">
        <pc:chgData name="Jo Cooper" userId="1870caef-88f5-4a61-a00f-962de9649a12" providerId="ADAL" clId="{54F7D3B0-9125-49BE-BABF-3331EB82C9B3}" dt="2025-03-31T15:04:08.924" v="16" actId="47"/>
        <pc:sldMkLst>
          <pc:docMk/>
          <pc:sldMk cId="1187188451" sldId="261"/>
        </pc:sldMkLst>
        <pc:graphicFrameChg chg="del mod modGraphic">
          <ac:chgData name="Jo Cooper" userId="1870caef-88f5-4a61-a00f-962de9649a12" providerId="ADAL" clId="{54F7D3B0-9125-49BE-BABF-3331EB82C9B3}" dt="2025-03-31T15:03:47.233" v="15" actId="478"/>
          <ac:graphicFrameMkLst>
            <pc:docMk/>
            <pc:sldMk cId="1187188451" sldId="261"/>
            <ac:graphicFrameMk id="2" creationId="{3EE53C89-785A-9132-2269-60875C31AF2B}"/>
          </ac:graphicFrameMkLst>
        </pc:graphicFrameChg>
      </pc:sldChg>
      <pc:sldChg chg="del">
        <pc:chgData name="Jo Cooper" userId="1870caef-88f5-4a61-a00f-962de9649a12" providerId="ADAL" clId="{54F7D3B0-9125-49BE-BABF-3331EB82C9B3}" dt="2025-03-31T16:59:42.019" v="346" actId="47"/>
        <pc:sldMkLst>
          <pc:docMk/>
          <pc:sldMk cId="853782106" sldId="262"/>
        </pc:sldMkLst>
      </pc:sldChg>
      <pc:sldChg chg="ord">
        <pc:chgData name="Jo Cooper" userId="1870caef-88f5-4a61-a00f-962de9649a12" providerId="ADAL" clId="{54F7D3B0-9125-49BE-BABF-3331EB82C9B3}" dt="2025-03-31T17:01:08.958" v="351"/>
        <pc:sldMkLst>
          <pc:docMk/>
          <pc:sldMk cId="1097539373" sldId="263"/>
        </pc:sldMkLst>
      </pc:sldChg>
      <pc:sldChg chg="ord">
        <pc:chgData name="Jo Cooper" userId="1870caef-88f5-4a61-a00f-962de9649a12" providerId="ADAL" clId="{54F7D3B0-9125-49BE-BABF-3331EB82C9B3}" dt="2025-03-31T16:59:24.263" v="345"/>
        <pc:sldMkLst>
          <pc:docMk/>
          <pc:sldMk cId="3684988237" sldId="268"/>
        </pc:sldMkLst>
      </pc:sldChg>
      <pc:sldChg chg="del">
        <pc:chgData name="Jo Cooper" userId="1870caef-88f5-4a61-a00f-962de9649a12" providerId="ADAL" clId="{54F7D3B0-9125-49BE-BABF-3331EB82C9B3}" dt="2025-03-31T15:00:39.167" v="5" actId="47"/>
        <pc:sldMkLst>
          <pc:docMk/>
          <pc:sldMk cId="1695232282" sldId="269"/>
        </pc:sldMkLst>
      </pc:sldChg>
      <pc:sldChg chg="modSp mod">
        <pc:chgData name="Jo Cooper" userId="1870caef-88f5-4a61-a00f-962de9649a12" providerId="ADAL" clId="{54F7D3B0-9125-49BE-BABF-3331EB82C9B3}" dt="2025-03-31T15:00:28.197" v="4" actId="207"/>
        <pc:sldMkLst>
          <pc:docMk/>
          <pc:sldMk cId="2110289295" sldId="270"/>
        </pc:sldMkLst>
        <pc:spChg chg="mod">
          <ac:chgData name="Jo Cooper" userId="1870caef-88f5-4a61-a00f-962de9649a12" providerId="ADAL" clId="{54F7D3B0-9125-49BE-BABF-3331EB82C9B3}" dt="2025-03-31T15:00:28.197" v="4" actId="207"/>
          <ac:spMkLst>
            <pc:docMk/>
            <pc:sldMk cId="2110289295" sldId="270"/>
            <ac:spMk id="3" creationId="{3483725B-AD09-8D7C-CAD9-0E6A171849A5}"/>
          </ac:spMkLst>
        </pc:spChg>
      </pc:sldChg>
      <pc:sldChg chg="addSp delSp modSp new mod">
        <pc:chgData name="Jo Cooper" userId="1870caef-88f5-4a61-a00f-962de9649a12" providerId="ADAL" clId="{54F7D3B0-9125-49BE-BABF-3331EB82C9B3}" dt="2025-03-31T15:12:44.082" v="343" actId="20577"/>
        <pc:sldMkLst>
          <pc:docMk/>
          <pc:sldMk cId="2021586158" sldId="273"/>
        </pc:sldMkLst>
        <pc:spChg chg="mod">
          <ac:chgData name="Jo Cooper" userId="1870caef-88f5-4a61-a00f-962de9649a12" providerId="ADAL" clId="{54F7D3B0-9125-49BE-BABF-3331EB82C9B3}" dt="2025-03-31T15:10:27.170" v="133" actId="14100"/>
          <ac:spMkLst>
            <pc:docMk/>
            <pc:sldMk cId="2021586158" sldId="273"/>
            <ac:spMk id="2" creationId="{7C0DB68B-BBC9-0CF5-87BC-BC71CD005678}"/>
          </ac:spMkLst>
        </pc:spChg>
        <pc:spChg chg="del">
          <ac:chgData name="Jo Cooper" userId="1870caef-88f5-4a61-a00f-962de9649a12" providerId="ADAL" clId="{54F7D3B0-9125-49BE-BABF-3331EB82C9B3}" dt="2025-03-31T15:10:15.309" v="131" actId="478"/>
          <ac:spMkLst>
            <pc:docMk/>
            <pc:sldMk cId="2021586158" sldId="273"/>
            <ac:spMk id="3" creationId="{5FA27075-0575-D02C-769F-5F2B5162C700}"/>
          </ac:spMkLst>
        </pc:spChg>
        <pc:spChg chg="add mod">
          <ac:chgData name="Jo Cooper" userId="1870caef-88f5-4a61-a00f-962de9649a12" providerId="ADAL" clId="{54F7D3B0-9125-49BE-BABF-3331EB82C9B3}" dt="2025-03-31T15:12:04.517" v="232" actId="20577"/>
          <ac:spMkLst>
            <pc:docMk/>
            <pc:sldMk cId="2021586158" sldId="273"/>
            <ac:spMk id="4" creationId="{1E23360C-2A91-3DE6-7AD7-08C7B8CC78EB}"/>
          </ac:spMkLst>
        </pc:spChg>
        <pc:spChg chg="add mod">
          <ac:chgData name="Jo Cooper" userId="1870caef-88f5-4a61-a00f-962de9649a12" providerId="ADAL" clId="{54F7D3B0-9125-49BE-BABF-3331EB82C9B3}" dt="2025-03-31T15:12:44.082" v="343" actId="20577"/>
          <ac:spMkLst>
            <pc:docMk/>
            <pc:sldMk cId="2021586158" sldId="273"/>
            <ac:spMk id="5" creationId="{79023C60-4B90-5521-D7E5-E0C553A79055}"/>
          </ac:spMkLst>
        </pc:spChg>
        <pc:picChg chg="add mod">
          <ac:chgData name="Jo Cooper" userId="1870caef-88f5-4a61-a00f-962de9649a12" providerId="ADAL" clId="{54F7D3B0-9125-49BE-BABF-3331EB82C9B3}" dt="2025-03-31T15:09:41.516" v="127" actId="171"/>
          <ac:picMkLst>
            <pc:docMk/>
            <pc:sldMk cId="2021586158" sldId="273"/>
            <ac:picMk id="1026" creationId="{B32C4153-5177-2AEB-06B1-DD1C85575E86}"/>
          </ac:picMkLst>
        </pc:picChg>
      </pc:sldChg>
      <pc:sldChg chg="delSp modSp add mod setBg delDesignElem">
        <pc:chgData name="Jo Cooper" userId="1870caef-88f5-4a61-a00f-962de9649a12" providerId="ADAL" clId="{54F7D3B0-9125-49BE-BABF-3331EB82C9B3}" dt="2025-03-31T17:00:53.850" v="349" actId="207"/>
        <pc:sldMkLst>
          <pc:docMk/>
          <pc:sldMk cId="513764176" sldId="274"/>
        </pc:sldMkLst>
        <pc:spChg chg="mod">
          <ac:chgData name="Jo Cooper" userId="1870caef-88f5-4a61-a00f-962de9649a12" providerId="ADAL" clId="{54F7D3B0-9125-49BE-BABF-3331EB82C9B3}" dt="2025-03-31T17:00:53.850" v="349" actId="207"/>
          <ac:spMkLst>
            <pc:docMk/>
            <pc:sldMk cId="513764176" sldId="274"/>
            <ac:spMk id="5" creationId="{1F0A174E-C56A-55EE-99B3-88240D110D66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8" creationId="{A4798C7F-C8CA-4799-BF37-3AB4642CDB66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41" creationId="{216BB147-20D5-4D93-BDA5-1BC614D6A4B2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43" creationId="{0A253F60-DE40-4508-A37A-61331DF1DD5D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107" creationId="{BA6285CA-6AFA-4F27-AFB5-1B32CDE09B1A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109" creationId="{7F7C084A-330C-4243-AD92-F98B226F06BC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111" creationId="{7F19A9C0-8335-4ABB-91B6-396031712693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113" creationId="{7BCC6446-8462-4A63-9B6F-8F57EC40F648}"/>
          </ac:spMkLst>
        </pc:spChg>
        <pc:spChg chg="del">
          <ac:chgData name="Jo Cooper" userId="1870caef-88f5-4a61-a00f-962de9649a12" providerId="ADAL" clId="{54F7D3B0-9125-49BE-BABF-3331EB82C9B3}" dt="2025-03-31T17:00:42.606" v="348"/>
          <ac:spMkLst>
            <pc:docMk/>
            <pc:sldMk cId="513764176" sldId="274"/>
            <ac:spMk id="115" creationId="{3BA1208A-FAFD-4827-BF3E-A6B16CA01D56}"/>
          </ac:spMkLst>
        </pc:spChg>
        <pc:grpChg chg="del">
          <ac:chgData name="Jo Cooper" userId="1870caef-88f5-4a61-a00f-962de9649a12" providerId="ADAL" clId="{54F7D3B0-9125-49BE-BABF-3331EB82C9B3}" dt="2025-03-31T17:00:42.606" v="348"/>
          <ac:grpSpMkLst>
            <pc:docMk/>
            <pc:sldMk cId="513764176" sldId="274"/>
            <ac:grpSpMk id="10" creationId="{87F0794B-55D3-4D2D-BDE7-4688ED321E42}"/>
          </ac:grpSpMkLst>
        </pc:grpChg>
        <pc:grpChg chg="del">
          <ac:chgData name="Jo Cooper" userId="1870caef-88f5-4a61-a00f-962de9649a12" providerId="ADAL" clId="{54F7D3B0-9125-49BE-BABF-3331EB82C9B3}" dt="2025-03-31T17:00:42.606" v="348"/>
          <ac:grpSpMkLst>
            <pc:docMk/>
            <pc:sldMk cId="513764176" sldId="274"/>
            <ac:grpSpMk id="76" creationId="{9A50F0F9-04C8-47E4-AF66-B3CAF8C8191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0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7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4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Wfsm8Id1d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4HVwUFp3O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7QV59r3k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rgyr7GXz60" TargetMode="Externa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xrgyr7GXz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X0zPAC0iUt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vu74No4q5I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33A6A7-E7EE-42C5-88DE-B09D16B38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3569B3-D5D2-38A6-24C5-9B04125E4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06" y="867086"/>
            <a:ext cx="5765950" cy="2232199"/>
          </a:xfrm>
        </p:spPr>
        <p:txBody>
          <a:bodyPr anchor="t">
            <a:noAutofit/>
          </a:bodyPr>
          <a:lstStyle/>
          <a:p>
            <a:pPr algn="l"/>
            <a:r>
              <a:rPr lang="en-GB" sz="5500" dirty="0"/>
              <a:t>Year 11 … being ready for the exams!</a:t>
            </a: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8D8106E2-118A-B0ED-4788-3E865B673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8" r="18149" b="-2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6" name="Picture 5" descr="A green tree with blue roots&#10;&#10;Description automatically generated">
            <a:extLst>
              <a:ext uri="{FF2B5EF4-FFF2-40B4-BE49-F238E27FC236}">
                <a16:creationId xmlns:a16="http://schemas.microsoft.com/office/drawing/2014/main" id="{7A6E4CC9-8B34-8FA4-D6C0-953BD89B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12" y="1863667"/>
            <a:ext cx="1321390" cy="1330258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6087A5E5-37B3-DE83-1864-D0C85B317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80" y="5735631"/>
            <a:ext cx="6673139" cy="992335"/>
          </a:xfrm>
        </p:spPr>
        <p:txBody>
          <a:bodyPr/>
          <a:lstStyle/>
          <a:p>
            <a:r>
              <a:rPr lang="en-GB" dirty="0"/>
              <a:t>Big picture … brilliant advice …</a:t>
            </a:r>
          </a:p>
          <a:p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https://www.youtube.com/watch?v=Wfsm8Id1dVI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73F93-943B-A2A4-ACE1-A2F352B44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11" y="5731321"/>
            <a:ext cx="4364840" cy="885908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B4D9CB0-E143-756B-FF2B-04FDFF215AF8}"/>
              </a:ext>
            </a:extLst>
          </p:cNvPr>
          <p:cNvSpPr/>
          <p:nvPr/>
        </p:nvSpPr>
        <p:spPr>
          <a:xfrm>
            <a:off x="449154" y="3393879"/>
            <a:ext cx="3681049" cy="131797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Name ___________ 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1341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148225" y="26613"/>
            <a:ext cx="11263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Revision Tally – record every 30 minutes you do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FD4A6A-1693-7D3F-09E7-8B7C0A7565B4}"/>
              </a:ext>
            </a:extLst>
          </p:cNvPr>
          <p:cNvGraphicFramePr>
            <a:graphicFrameLocks noGrp="1"/>
          </p:cNvGraphicFramePr>
          <p:nvPr/>
        </p:nvGraphicFramePr>
        <p:xfrm>
          <a:off x="189363" y="430887"/>
          <a:ext cx="11817342" cy="631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894">
                  <a:extLst>
                    <a:ext uri="{9D8B030D-6E8A-4147-A177-3AD203B41FA5}">
                      <a16:colId xmlns:a16="http://schemas.microsoft.com/office/drawing/2014/main" val="3752986637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2641356936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2991851995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3156355232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3459977525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3282966331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456620143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2478264028"/>
                    </a:ext>
                  </a:extLst>
                </a:gridCol>
                <a:gridCol w="1313556">
                  <a:extLst>
                    <a:ext uri="{9D8B030D-6E8A-4147-A177-3AD203B41FA5}">
                      <a16:colId xmlns:a16="http://schemas.microsoft.com/office/drawing/2014/main" val="3349794293"/>
                    </a:ext>
                  </a:extLst>
                </a:gridCol>
              </a:tblGrid>
              <a:tr h="35779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English 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English 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Physic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Option 1</a:t>
                      </a:r>
                    </a:p>
                    <a:p>
                      <a:pPr algn="ctr"/>
                      <a:r>
                        <a:rPr lang="en-GB" sz="1300" dirty="0"/>
                        <a:t>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Option 2 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Option 3 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17526"/>
                  </a:ext>
                </a:extLst>
              </a:tr>
              <a:tr h="447245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50865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20434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125446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50453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66667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2191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46899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4743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8252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0971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31229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37974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04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9161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8357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42578"/>
                  </a:ext>
                </a:extLst>
              </a:tr>
              <a:tr h="351061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3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76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57" y="202043"/>
            <a:ext cx="1060071" cy="1067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80F8-445B-1F75-7206-A14432C6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99" y="2015001"/>
            <a:ext cx="5668597" cy="4499559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It’s not actually cheating … </a:t>
            </a:r>
          </a:p>
          <a:p>
            <a:pPr marL="0" indent="0">
              <a:buNone/>
            </a:pPr>
            <a:r>
              <a:rPr lang="en-GB" dirty="0"/>
              <a:t>BUT the day before the exam write down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The things you keep forgetting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The things you KNOW are really important in the exam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Key dates / facts / quotes you know you’re going to use </a:t>
            </a:r>
          </a:p>
          <a:p>
            <a:r>
              <a:rPr lang="en-GB" dirty="0"/>
              <a:t>You can look at these just before the exam as last-minute memory joggers …</a:t>
            </a:r>
          </a:p>
          <a:p>
            <a:pPr marL="0" indent="0">
              <a:buNone/>
            </a:pPr>
            <a:r>
              <a:rPr lang="en-GB" dirty="0"/>
              <a:t>Bring them to school on the exam day and look at them and nothing else (to avoid stressing you out!)</a:t>
            </a:r>
          </a:p>
        </p:txBody>
      </p:sp>
      <p:pic>
        <p:nvPicPr>
          <p:cNvPr id="7" name="Picture 16" descr="7 Studying with flashcards ideas | flashcards, study organization, study  flashcards">
            <a:extLst>
              <a:ext uri="{FF2B5EF4-FFF2-40B4-BE49-F238E27FC236}">
                <a16:creationId xmlns:a16="http://schemas.microsoft.com/office/drawing/2014/main" id="{A0513C2D-8937-3157-A88D-7E05F12E0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9620" b="11608"/>
          <a:stretch/>
        </p:blipFill>
        <p:spPr bwMode="auto">
          <a:xfrm rot="853345">
            <a:off x="6146985" y="1115862"/>
            <a:ext cx="5209559" cy="40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7C8153C-4A18-308D-2A2A-F0B5B2F0B88D}"/>
              </a:ext>
            </a:extLst>
          </p:cNvPr>
          <p:cNvSpPr/>
          <p:nvPr/>
        </p:nvSpPr>
        <p:spPr>
          <a:xfrm flipH="1">
            <a:off x="6086474" y="4686300"/>
            <a:ext cx="5572125" cy="1638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 it is last minute, DON’T do more than 2 or 3 cards MAXIMUM … otherwise you will panic about how much you need to go through.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66BD5-0E0F-BC28-877B-CE35B083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4" y="241662"/>
            <a:ext cx="10869248" cy="16875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Mini tip … ‘Cheat cards’ / Last minute memory boosters</a:t>
            </a:r>
          </a:p>
        </p:txBody>
      </p:sp>
    </p:spTree>
    <p:extLst>
      <p:ext uri="{BB962C8B-B14F-4D97-AF65-F5344CB8AC3E}">
        <p14:creationId xmlns:p14="http://schemas.microsoft.com/office/powerpoint/2010/main" val="18307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6" y="508492"/>
            <a:ext cx="1060071" cy="1067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192528" y="117837"/>
            <a:ext cx="112632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Exam papers; love them or hate them…they are really useful!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Just like Marmite</a:t>
            </a:r>
            <a:endParaRPr kumimoji="0" lang="en-GB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146" name="Picture 2" descr="Hypnotic Marmite Campaign to turn people from Haters to Lovers of  controversial spread | Famous Campaigns">
            <a:extLst>
              <a:ext uri="{FF2B5EF4-FFF2-40B4-BE49-F238E27FC236}">
                <a16:creationId xmlns:a16="http://schemas.microsoft.com/office/drawing/2014/main" id="{3089335E-8319-5AC3-3A5B-E17C545A1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6636" r="2667" b="26598"/>
          <a:stretch/>
        </p:blipFill>
        <p:spPr bwMode="auto">
          <a:xfrm rot="5400000">
            <a:off x="8084169" y="2738778"/>
            <a:ext cx="6456221" cy="13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9F3C4-6479-8BA8-30C3-91638CF93079}"/>
              </a:ext>
            </a:extLst>
          </p:cNvPr>
          <p:cNvSpPr txBox="1"/>
          <p:nvPr/>
        </p:nvSpPr>
        <p:spPr>
          <a:xfrm>
            <a:off x="268403" y="3392904"/>
            <a:ext cx="1905720" cy="94266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Do I have to do a WHOLE paper each time? </a:t>
            </a:r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46C8B602-8EB0-E830-18E7-01523A67FA32}"/>
              </a:ext>
            </a:extLst>
          </p:cNvPr>
          <p:cNvSpPr/>
          <p:nvPr/>
        </p:nvSpPr>
        <p:spPr>
          <a:xfrm>
            <a:off x="2092453" y="3353659"/>
            <a:ext cx="2928609" cy="10553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… you can pick the bits you need more practice on … 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C67F6ADA-0E4F-1696-9827-6EB09BA6E49E}"/>
              </a:ext>
            </a:extLst>
          </p:cNvPr>
          <p:cNvSpPr/>
          <p:nvPr/>
        </p:nvSpPr>
        <p:spPr>
          <a:xfrm>
            <a:off x="4892901" y="3345547"/>
            <a:ext cx="2928609" cy="10553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 e.g. are you better at short questions than long answers? 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13D5DE6B-080D-ABDE-3A5B-09C16047CAEF}"/>
              </a:ext>
            </a:extLst>
          </p:cNvPr>
          <p:cNvSpPr/>
          <p:nvPr/>
        </p:nvSpPr>
        <p:spPr>
          <a:xfrm>
            <a:off x="7639875" y="3344386"/>
            <a:ext cx="2818828" cy="10553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… OR is there a unit / topic / subject you need to go over again?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2A374-9B40-DA2C-4697-A3CAB8C67778}"/>
              </a:ext>
            </a:extLst>
          </p:cNvPr>
          <p:cNvSpPr txBox="1"/>
          <p:nvPr/>
        </p:nvSpPr>
        <p:spPr>
          <a:xfrm>
            <a:off x="279075" y="4714210"/>
            <a:ext cx="1905720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Are timings important when I do a practice paper? </a:t>
            </a:r>
          </a:p>
        </p:txBody>
      </p:sp>
      <p:sp>
        <p:nvSpPr>
          <p:cNvPr id="40" name="Callout: Left Arrow 39">
            <a:extLst>
              <a:ext uri="{FF2B5EF4-FFF2-40B4-BE49-F238E27FC236}">
                <a16:creationId xmlns:a16="http://schemas.microsoft.com/office/drawing/2014/main" id="{B0736591-D1F3-41A4-C47A-C987607EA1B2}"/>
              </a:ext>
            </a:extLst>
          </p:cNvPr>
          <p:cNvSpPr/>
          <p:nvPr/>
        </p:nvSpPr>
        <p:spPr>
          <a:xfrm>
            <a:off x="2002941" y="4810886"/>
            <a:ext cx="3018122" cy="115078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68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Yes … because you do your exams under timed conditions too!</a:t>
            </a:r>
          </a:p>
        </p:txBody>
      </p:sp>
      <p:sp>
        <p:nvSpPr>
          <p:cNvPr id="42" name="Callout: Left Arrow 41">
            <a:extLst>
              <a:ext uri="{FF2B5EF4-FFF2-40B4-BE49-F238E27FC236}">
                <a16:creationId xmlns:a16="http://schemas.microsoft.com/office/drawing/2014/main" id="{66D7E6E2-BAA2-34BB-B164-0F64C26C2663}"/>
              </a:ext>
            </a:extLst>
          </p:cNvPr>
          <p:cNvSpPr/>
          <p:nvPr/>
        </p:nvSpPr>
        <p:spPr>
          <a:xfrm>
            <a:off x="4886671" y="4801613"/>
            <a:ext cx="2967916" cy="115078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683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BUT … be flexible to start with … get your answers right first and then get them right on time …</a:t>
            </a:r>
          </a:p>
        </p:txBody>
      </p:sp>
      <p:sp>
        <p:nvSpPr>
          <p:cNvPr id="44" name="Callout: Left Arrow 43">
            <a:extLst>
              <a:ext uri="{FF2B5EF4-FFF2-40B4-BE49-F238E27FC236}">
                <a16:creationId xmlns:a16="http://schemas.microsoft.com/office/drawing/2014/main" id="{7502947A-C558-6C53-72C0-267437CBC2AA}"/>
              </a:ext>
            </a:extLst>
          </p:cNvPr>
          <p:cNvSpPr/>
          <p:nvPr/>
        </p:nvSpPr>
        <p:spPr>
          <a:xfrm>
            <a:off x="7695672" y="4623168"/>
            <a:ext cx="2763032" cy="13199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012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AND … if you only have 15minutes … you can just have a go at a couple of questions – so no time is wasted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6F35E1-5F78-2ED0-0C8D-71FFA55CC1BF}"/>
              </a:ext>
            </a:extLst>
          </p:cNvPr>
          <p:cNvSpPr txBox="1"/>
          <p:nvPr/>
        </p:nvSpPr>
        <p:spPr>
          <a:xfrm>
            <a:off x="274766" y="2013534"/>
            <a:ext cx="1905720" cy="12003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Why are practice papers a useful part of revision? </a:t>
            </a:r>
          </a:p>
        </p:txBody>
      </p:sp>
      <p:sp>
        <p:nvSpPr>
          <p:cNvPr id="106" name="Callout: Left Arrow 105">
            <a:extLst>
              <a:ext uri="{FF2B5EF4-FFF2-40B4-BE49-F238E27FC236}">
                <a16:creationId xmlns:a16="http://schemas.microsoft.com/office/drawing/2014/main" id="{634B549E-F353-3EDF-89F8-4FC818610AFA}"/>
              </a:ext>
            </a:extLst>
          </p:cNvPr>
          <p:cNvSpPr/>
          <p:nvPr/>
        </p:nvSpPr>
        <p:spPr>
          <a:xfrm>
            <a:off x="2115530" y="2025482"/>
            <a:ext cx="2928609" cy="118577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you ever done a load of revision and then wondered if it’s ‘gone in’? … </a:t>
            </a:r>
          </a:p>
        </p:txBody>
      </p:sp>
      <p:sp>
        <p:nvSpPr>
          <p:cNvPr id="108" name="Callout: Left Arrow 107">
            <a:extLst>
              <a:ext uri="{FF2B5EF4-FFF2-40B4-BE49-F238E27FC236}">
                <a16:creationId xmlns:a16="http://schemas.microsoft.com/office/drawing/2014/main" id="{1E7B13E0-A120-E3F5-9105-45751F41B98C}"/>
              </a:ext>
            </a:extLst>
          </p:cNvPr>
          <p:cNvSpPr/>
          <p:nvPr/>
        </p:nvSpPr>
        <p:spPr>
          <a:xfrm>
            <a:off x="4915978" y="2017370"/>
            <a:ext cx="2928609" cy="11613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 exam papers give your memory a nudge and show you what you know …</a:t>
            </a:r>
          </a:p>
        </p:txBody>
      </p:sp>
      <p:sp>
        <p:nvSpPr>
          <p:cNvPr id="110" name="Callout: Left Arrow 109">
            <a:extLst>
              <a:ext uri="{FF2B5EF4-FFF2-40B4-BE49-F238E27FC236}">
                <a16:creationId xmlns:a16="http://schemas.microsoft.com/office/drawing/2014/main" id="{EF727088-847A-218F-F7F8-C8C86B819428}"/>
              </a:ext>
            </a:extLst>
          </p:cNvPr>
          <p:cNvSpPr/>
          <p:nvPr/>
        </p:nvSpPr>
        <p:spPr>
          <a:xfrm>
            <a:off x="7662952" y="2016209"/>
            <a:ext cx="2818828" cy="11625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711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… plus … you need to know what sort of questions come up and how to answer them in the real exams!</a:t>
            </a:r>
          </a:p>
        </p:txBody>
      </p:sp>
    </p:spTree>
    <p:extLst>
      <p:ext uri="{BB962C8B-B14F-4D97-AF65-F5344CB8AC3E}">
        <p14:creationId xmlns:p14="http://schemas.microsoft.com/office/powerpoint/2010/main" val="248538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87" y="149453"/>
            <a:ext cx="1060071" cy="1067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334410" y="47424"/>
            <a:ext cx="11263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Why do exams worry us?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41EB2E-92BE-0954-3D64-A9AA87DF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44" y="1255824"/>
            <a:ext cx="7208619" cy="4632937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GB" sz="1300" b="1" dirty="0"/>
          </a:p>
          <a:p>
            <a:r>
              <a:rPr lang="en-GB" b="1" dirty="0"/>
              <a:t>Before the exams start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 don’t know if I’ve got everything I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There’s SO much to revise.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I’m worried I haven’t done enough revision for the exam.</a:t>
            </a:r>
          </a:p>
          <a:p>
            <a:r>
              <a:rPr lang="en-GB" b="1" dirty="0"/>
              <a:t>On the day of the exam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Waiting to go into the exam … everyone else seems to know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than 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 don’t know what the questions will be … will I be able to answer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if I panic and can’t cope in the exam?</a:t>
            </a:r>
          </a:p>
          <a:p>
            <a:r>
              <a:rPr lang="en-GB" b="1" dirty="0"/>
              <a:t>After the exam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people gave different answers to me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people found it easier than me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0AB66E6-47A1-6791-92C0-C363C208B334}"/>
              </a:ext>
            </a:extLst>
          </p:cNvPr>
          <p:cNvSpPr/>
          <p:nvPr/>
        </p:nvSpPr>
        <p:spPr>
          <a:xfrm flipH="1">
            <a:off x="5642199" y="1396586"/>
            <a:ext cx="6302851" cy="1419225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to be organised … ask your teachers for notes &amp; lists of what’s coming up … do lots of little bits of revision in the weeks before the exam … </a:t>
            </a:r>
          </a:p>
          <a:p>
            <a:pPr algn="ctr"/>
            <a:r>
              <a:rPr lang="en-GB" dirty="0"/>
              <a:t>You can only do what you can do!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2AF74A9-7FD2-0E7E-BE23-233FF69D46B5}"/>
              </a:ext>
            </a:extLst>
          </p:cNvPr>
          <p:cNvSpPr/>
          <p:nvPr/>
        </p:nvSpPr>
        <p:spPr>
          <a:xfrm flipH="1">
            <a:off x="6900831" y="3089291"/>
            <a:ext cx="5033258" cy="1323976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No one knows the exams before you … it’s too late to change what you know … All you can do is your best – nothing more.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E62E496-FED6-69E7-9608-6B1D07DAAF66}"/>
              </a:ext>
            </a:extLst>
          </p:cNvPr>
          <p:cNvSpPr/>
          <p:nvPr/>
        </p:nvSpPr>
        <p:spPr>
          <a:xfrm flipH="1">
            <a:off x="5112540" y="4683844"/>
            <a:ext cx="6867522" cy="106680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It’s over and done with … there is nothing you can do to change it … forget about it!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FBE19201-704A-5EBA-8331-E6D0EC49B534}"/>
              </a:ext>
            </a:extLst>
          </p:cNvPr>
          <p:cNvSpPr/>
          <p:nvPr/>
        </p:nvSpPr>
        <p:spPr>
          <a:xfrm>
            <a:off x="3767811" y="5322429"/>
            <a:ext cx="1724757" cy="1354188"/>
          </a:xfrm>
          <a:prstGeom prst="up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Highlight any of these that worry you … </a:t>
            </a: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2365757C-9829-3AB3-CA59-21CCD6E598AB}"/>
              </a:ext>
            </a:extLst>
          </p:cNvPr>
          <p:cNvSpPr/>
          <p:nvPr/>
        </p:nvSpPr>
        <p:spPr>
          <a:xfrm>
            <a:off x="355247" y="6081498"/>
            <a:ext cx="3532179" cy="519798"/>
          </a:xfrm>
          <a:prstGeom prst="homePlate">
            <a:avLst/>
          </a:prstGeom>
          <a:solidFill>
            <a:srgbClr val="99CCFF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Why do you think they get to you?</a:t>
            </a: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0E120E5F-02CA-F9BF-DB50-86EDC9BB1D10}"/>
              </a:ext>
            </a:extLst>
          </p:cNvPr>
          <p:cNvSpPr/>
          <p:nvPr/>
        </p:nvSpPr>
        <p:spPr>
          <a:xfrm flipH="1">
            <a:off x="5382246" y="6081498"/>
            <a:ext cx="5193123" cy="519798"/>
          </a:xfrm>
          <a:prstGeom prst="homePlat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What could you say to yourself to shut this down?</a:t>
            </a:r>
          </a:p>
        </p:txBody>
      </p:sp>
    </p:spTree>
    <p:extLst>
      <p:ext uri="{BB962C8B-B14F-4D97-AF65-F5344CB8AC3E}">
        <p14:creationId xmlns:p14="http://schemas.microsoft.com/office/powerpoint/2010/main" val="17723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516979" y="194100"/>
            <a:ext cx="1138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Avoiding ‘silly’ mistakes in the exam …</a:t>
            </a:r>
          </a:p>
        </p:txBody>
      </p:sp>
      <p:pic>
        <p:nvPicPr>
          <p:cNvPr id="147" name="Picture 146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23" y="5595500"/>
            <a:ext cx="1060071" cy="1067185"/>
          </a:xfrm>
          <a:prstGeom prst="rect">
            <a:avLst/>
          </a:prstGeom>
        </p:spPr>
      </p:pic>
      <p:sp>
        <p:nvSpPr>
          <p:cNvPr id="2" name="Star: 32 Points 1">
            <a:extLst>
              <a:ext uri="{FF2B5EF4-FFF2-40B4-BE49-F238E27FC236}">
                <a16:creationId xmlns:a16="http://schemas.microsoft.com/office/drawing/2014/main" id="{4A89D4C4-D362-BE4B-F954-CB4EBD85C762}"/>
              </a:ext>
            </a:extLst>
          </p:cNvPr>
          <p:cNvSpPr/>
          <p:nvPr/>
        </p:nvSpPr>
        <p:spPr>
          <a:xfrm rot="20885902">
            <a:off x="314209" y="1257894"/>
            <a:ext cx="2310638" cy="1231112"/>
          </a:xfrm>
          <a:prstGeom prst="star32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Think … WHY do we make silly mistakes in exams?</a:t>
            </a: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4CE67BFE-87CA-CD7B-4262-6512145E5A3A}"/>
              </a:ext>
            </a:extLst>
          </p:cNvPr>
          <p:cNvSpPr/>
          <p:nvPr/>
        </p:nvSpPr>
        <p:spPr>
          <a:xfrm rot="20885902">
            <a:off x="291475" y="3087184"/>
            <a:ext cx="2310638" cy="1231112"/>
          </a:xfrm>
          <a:prstGeom prst="star32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Think … have you ever made any silly mistakes in any exams?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8245A-5257-2526-53D6-E6F735A902A2}"/>
              </a:ext>
            </a:extLst>
          </p:cNvPr>
          <p:cNvSpPr txBox="1"/>
          <p:nvPr/>
        </p:nvSpPr>
        <p:spPr>
          <a:xfrm>
            <a:off x="6175801" y="1159480"/>
            <a:ext cx="58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https://www.youtube.com/watch?v=v4HVwUFp3OQ</a:t>
            </a:r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EED31-CC90-4E88-5D9D-ED411E81DF79}"/>
              </a:ext>
            </a:extLst>
          </p:cNvPr>
          <p:cNvSpPr/>
          <p:nvPr/>
        </p:nvSpPr>
        <p:spPr>
          <a:xfrm>
            <a:off x="3726396" y="1817160"/>
            <a:ext cx="17187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6"/>
                </a:solidFill>
                <a:effectLst/>
              </a:rPr>
              <a:t>Double </a:t>
            </a:r>
          </a:p>
          <a:p>
            <a:pPr algn="ctr"/>
            <a:r>
              <a:rPr lang="en-US" sz="3000" b="1" cap="none" spc="0" dirty="0">
                <a:ln/>
                <a:solidFill>
                  <a:schemeClr val="accent6"/>
                </a:solidFill>
                <a:effectLst/>
              </a:rPr>
              <a:t>Check</a:t>
            </a:r>
          </a:p>
          <a:p>
            <a:pPr algn="ctr"/>
            <a:r>
              <a:rPr lang="en-US" sz="3000" b="1" dirty="0">
                <a:ln/>
                <a:solidFill>
                  <a:schemeClr val="accent6"/>
                </a:solidFill>
              </a:rPr>
              <a:t>answers</a:t>
            </a:r>
            <a:endParaRPr lang="en-US" sz="3000" b="1" cap="none" spc="0" dirty="0">
              <a:ln/>
              <a:solidFill>
                <a:schemeClr val="accent6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E130E-A9E2-2907-45FC-8B895275856F}"/>
              </a:ext>
            </a:extLst>
          </p:cNvPr>
          <p:cNvSpPr/>
          <p:nvPr/>
        </p:nvSpPr>
        <p:spPr>
          <a:xfrm>
            <a:off x="6949006" y="1884126"/>
            <a:ext cx="24780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1"/>
                </a:solidFill>
                <a:effectLst/>
              </a:rPr>
              <a:t>Flip through</a:t>
            </a:r>
          </a:p>
          <a:p>
            <a:pPr algn="ctr"/>
            <a:r>
              <a:rPr lang="en-US" sz="3000" b="1" dirty="0">
                <a:ln/>
                <a:solidFill>
                  <a:schemeClr val="accent1"/>
                </a:solidFill>
              </a:rPr>
              <a:t>your paper</a:t>
            </a:r>
            <a:endParaRPr lang="en-US" sz="30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48D3F-1809-4E1A-DC86-887B9CA9CB57}"/>
              </a:ext>
            </a:extLst>
          </p:cNvPr>
          <p:cNvSpPr/>
          <p:nvPr/>
        </p:nvSpPr>
        <p:spPr>
          <a:xfrm>
            <a:off x="371921" y="5142130"/>
            <a:ext cx="21116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3"/>
                </a:solidFill>
                <a:effectLst/>
              </a:rPr>
              <a:t>Command</a:t>
            </a:r>
          </a:p>
          <a:p>
            <a:pPr algn="ctr"/>
            <a:r>
              <a:rPr lang="en-US" sz="3000" b="1" dirty="0">
                <a:ln/>
                <a:solidFill>
                  <a:schemeClr val="accent3"/>
                </a:solidFill>
              </a:rPr>
              <a:t>Words</a:t>
            </a:r>
            <a:endParaRPr lang="en-US" sz="3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256CB8-D1D9-B25F-BEC1-C37A9D185AE0}"/>
              </a:ext>
            </a:extLst>
          </p:cNvPr>
          <p:cNvSpPr/>
          <p:nvPr/>
        </p:nvSpPr>
        <p:spPr>
          <a:xfrm>
            <a:off x="4063522" y="4309408"/>
            <a:ext cx="15034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2"/>
                </a:solidFill>
                <a:effectLst/>
              </a:rPr>
              <a:t>Don’t </a:t>
            </a:r>
          </a:p>
          <a:p>
            <a:pPr algn="ctr"/>
            <a:r>
              <a:rPr lang="en-US" sz="3000" b="1" cap="none" spc="0" dirty="0">
                <a:ln/>
                <a:solidFill>
                  <a:schemeClr val="accent2"/>
                </a:solidFill>
                <a:effectLst/>
              </a:rPr>
              <a:t>ignore </a:t>
            </a:r>
          </a:p>
          <a:p>
            <a:pPr algn="ctr"/>
            <a:r>
              <a:rPr lang="en-US" sz="3000" b="1" cap="none" spc="0" dirty="0">
                <a:ln/>
                <a:solidFill>
                  <a:schemeClr val="accent2"/>
                </a:solidFill>
                <a:effectLst/>
              </a:rPr>
              <a:t>single </a:t>
            </a:r>
          </a:p>
          <a:p>
            <a:pPr algn="ctr"/>
            <a:r>
              <a:rPr lang="en-US" sz="3000" b="1" cap="none" spc="0" dirty="0">
                <a:ln/>
                <a:solidFill>
                  <a:schemeClr val="accent2"/>
                </a:solidFill>
                <a:effectLst/>
              </a:rPr>
              <a:t>marks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EC75F1-20EE-CDD7-F50C-DA15BC829A98}"/>
              </a:ext>
            </a:extLst>
          </p:cNvPr>
          <p:cNvSpPr/>
          <p:nvPr/>
        </p:nvSpPr>
        <p:spPr>
          <a:xfrm>
            <a:off x="9960823" y="2486385"/>
            <a:ext cx="193617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5"/>
                </a:solidFill>
                <a:effectLst/>
              </a:rPr>
              <a:t>Make an</a:t>
            </a:r>
          </a:p>
          <a:p>
            <a:pPr algn="ctr"/>
            <a:r>
              <a:rPr lang="en-US" sz="3000" b="1" dirty="0">
                <a:ln/>
                <a:solidFill>
                  <a:schemeClr val="accent5"/>
                </a:solidFill>
              </a:rPr>
              <a:t>educated</a:t>
            </a:r>
          </a:p>
          <a:p>
            <a:pPr algn="ctr"/>
            <a:r>
              <a:rPr lang="en-US" sz="3000" b="1" cap="none" spc="0" dirty="0">
                <a:ln/>
                <a:solidFill>
                  <a:schemeClr val="accent5"/>
                </a:solidFill>
                <a:effectLst/>
              </a:rPr>
              <a:t>guess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FD242D-59E8-A0CB-E324-385B0BB561EC}"/>
              </a:ext>
            </a:extLst>
          </p:cNvPr>
          <p:cNvSpPr/>
          <p:nvPr/>
        </p:nvSpPr>
        <p:spPr>
          <a:xfrm>
            <a:off x="6889583" y="3842455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3"/>
                </a:solidFill>
                <a:effectLst/>
              </a:rPr>
              <a:t>NO blank</a:t>
            </a:r>
          </a:p>
          <a:p>
            <a:pPr algn="ctr"/>
            <a:r>
              <a:rPr lang="en-US" sz="3000" b="1" dirty="0">
                <a:ln/>
                <a:solidFill>
                  <a:schemeClr val="accent3"/>
                </a:solidFill>
              </a:rPr>
              <a:t>questions</a:t>
            </a:r>
            <a:endParaRPr lang="en-US" sz="3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BFE6AD-CD6B-3850-DA9B-C24D22DADD2A}"/>
              </a:ext>
            </a:extLst>
          </p:cNvPr>
          <p:cNvSpPr/>
          <p:nvPr/>
        </p:nvSpPr>
        <p:spPr>
          <a:xfrm>
            <a:off x="8110973" y="5591675"/>
            <a:ext cx="19399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/>
                <a:solidFill>
                  <a:schemeClr val="accent1"/>
                </a:solidFill>
                <a:effectLst/>
              </a:rPr>
              <a:t>2 minute </a:t>
            </a:r>
          </a:p>
          <a:p>
            <a:pPr algn="ctr"/>
            <a:r>
              <a:rPr lang="en-US" sz="3000" b="1" dirty="0">
                <a:ln/>
                <a:solidFill>
                  <a:schemeClr val="accent1"/>
                </a:solidFill>
              </a:rPr>
              <a:t>De-stress</a:t>
            </a:r>
            <a:endParaRPr lang="en-US" sz="3000" b="1" cap="none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436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422605" y="93577"/>
            <a:ext cx="1138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day / night / morning before an exam 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CF4D87-57B2-4355-4EDE-427153822838}"/>
              </a:ext>
            </a:extLst>
          </p:cNvPr>
          <p:cNvGrpSpPr/>
          <p:nvPr/>
        </p:nvGrpSpPr>
        <p:grpSpPr>
          <a:xfrm>
            <a:off x="516978" y="1065552"/>
            <a:ext cx="3230913" cy="2437505"/>
            <a:chOff x="500607" y="974543"/>
            <a:chExt cx="3230913" cy="2437505"/>
          </a:xfrm>
        </p:grpSpPr>
        <p:pic>
          <p:nvPicPr>
            <p:cNvPr id="12290" name="Picture 2" descr="Full Moon Effects: What Research Has Discovered">
              <a:extLst>
                <a:ext uri="{FF2B5EF4-FFF2-40B4-BE49-F238E27FC236}">
                  <a16:creationId xmlns:a16="http://schemas.microsoft.com/office/drawing/2014/main" id="{31906031-2793-39CE-55FD-EA49A38CD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07" y="974543"/>
              <a:ext cx="3230913" cy="2423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05323A-A805-30D2-6958-CC67441BCC5F}"/>
                </a:ext>
              </a:extLst>
            </p:cNvPr>
            <p:cNvSpPr/>
            <p:nvPr/>
          </p:nvSpPr>
          <p:spPr>
            <a:xfrm>
              <a:off x="511472" y="2673384"/>
              <a:ext cx="31895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Sleep Well</a:t>
              </a:r>
            </a:p>
          </p:txBody>
        </p:sp>
      </p:grpSp>
      <p:pic>
        <p:nvPicPr>
          <p:cNvPr id="12292" name="Picture 4" descr="How to use &quot;You&quot; in the English Grammar | LanGeek">
            <a:extLst>
              <a:ext uri="{FF2B5EF4-FFF2-40B4-BE49-F238E27FC236}">
                <a16:creationId xmlns:a16="http://schemas.microsoft.com/office/drawing/2014/main" id="{081E2C98-5B5B-0105-CF0F-A7FAB0B8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81" y="887679"/>
            <a:ext cx="2884675" cy="19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9466A-5819-5212-16A7-E466DB3D13C7}"/>
              </a:ext>
            </a:extLst>
          </p:cNvPr>
          <p:cNvSpPr txBox="1"/>
          <p:nvPr/>
        </p:nvSpPr>
        <p:spPr>
          <a:xfrm>
            <a:off x="4128452" y="2683935"/>
            <a:ext cx="2614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Focus on what YOU need to do … not what anyone else is doing …</a:t>
            </a:r>
          </a:p>
        </p:txBody>
      </p:sp>
      <p:pic>
        <p:nvPicPr>
          <p:cNvPr id="12294" name="Picture 6" descr="Calm Blog | About">
            <a:extLst>
              <a:ext uri="{FF2B5EF4-FFF2-40B4-BE49-F238E27FC236}">
                <a16:creationId xmlns:a16="http://schemas.microsoft.com/office/drawing/2014/main" id="{DCBB477B-D14E-102F-D0C6-5B11967F9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8487"/>
          <a:stretch/>
        </p:blipFill>
        <p:spPr bwMode="auto">
          <a:xfrm>
            <a:off x="7074955" y="1063613"/>
            <a:ext cx="2975606" cy="20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080EA-B274-11FC-0E42-67D91B69AA8C}"/>
              </a:ext>
            </a:extLst>
          </p:cNvPr>
          <p:cNvSpPr txBox="1"/>
          <p:nvPr/>
        </p:nvSpPr>
        <p:spPr>
          <a:xfrm>
            <a:off x="10186907" y="914359"/>
            <a:ext cx="1689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Keep calm … the exam is going to happen … all you can do is your best …  and that is PLENTY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ABA4A-5AC6-EE0E-CBA0-197C32972AED}"/>
              </a:ext>
            </a:extLst>
          </p:cNvPr>
          <p:cNvSpPr txBox="1"/>
          <p:nvPr/>
        </p:nvSpPr>
        <p:spPr>
          <a:xfrm>
            <a:off x="6979741" y="3289064"/>
            <a:ext cx="489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put unrealistic pressure on yourself!</a:t>
            </a:r>
          </a:p>
        </p:txBody>
      </p:sp>
      <p:pic>
        <p:nvPicPr>
          <p:cNvPr id="12296" name="Picture 8" descr="The Best Places to Eat in Orlando - The Scout Guide">
            <a:extLst>
              <a:ext uri="{FF2B5EF4-FFF2-40B4-BE49-F238E27FC236}">
                <a16:creationId xmlns:a16="http://schemas.microsoft.com/office/drawing/2014/main" id="{13DC0DAD-4705-C35B-0520-EAC7832E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5" y="3735931"/>
            <a:ext cx="2372303" cy="23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09EDDC2-5812-4BAE-80DB-B10B75053CC9}"/>
              </a:ext>
            </a:extLst>
          </p:cNvPr>
          <p:cNvSpPr txBox="1"/>
          <p:nvPr/>
        </p:nvSpPr>
        <p:spPr>
          <a:xfrm>
            <a:off x="509765" y="6271999"/>
            <a:ext cx="25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= Fuel = Energy</a:t>
            </a:r>
          </a:p>
        </p:txBody>
      </p:sp>
      <p:pic>
        <p:nvPicPr>
          <p:cNvPr id="12298" name="Picture 10" descr="No Cell Phone Sign Stock Illustrations – 2,690 No Cell Phone Sign Stock  Illustrations, Vectors &amp; Clipart - Dreamstime">
            <a:extLst>
              <a:ext uri="{FF2B5EF4-FFF2-40B4-BE49-F238E27FC236}">
                <a16:creationId xmlns:a16="http://schemas.microsoft.com/office/drawing/2014/main" id="{78ABF0EB-803B-7450-01A1-E56C9048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11" y="3781560"/>
            <a:ext cx="1982120" cy="19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EAD60F4-7C8F-476A-75E6-612EA10D6A9E}"/>
              </a:ext>
            </a:extLst>
          </p:cNvPr>
          <p:cNvSpPr txBox="1"/>
          <p:nvPr/>
        </p:nvSpPr>
        <p:spPr>
          <a:xfrm>
            <a:off x="3304482" y="5776629"/>
            <a:ext cx="252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Blue light and sleep don’t mix well &amp; TikTok is a time waster</a:t>
            </a:r>
          </a:p>
        </p:txBody>
      </p:sp>
      <p:pic>
        <p:nvPicPr>
          <p:cNvPr id="12300" name="Picture 12" descr="28 Fascinating Facts About Time">
            <a:extLst>
              <a:ext uri="{FF2B5EF4-FFF2-40B4-BE49-F238E27FC236}">
                <a16:creationId xmlns:a16="http://schemas.microsoft.com/office/drawing/2014/main" id="{64DF29E5-3F9F-F246-086E-8465B2361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/>
          <a:stretch/>
        </p:blipFill>
        <p:spPr bwMode="auto">
          <a:xfrm>
            <a:off x="5784738" y="3786393"/>
            <a:ext cx="2738292" cy="18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6D2812D-9407-6804-D69A-1C2B31ADEEA9}"/>
              </a:ext>
            </a:extLst>
          </p:cNvPr>
          <p:cNvSpPr txBox="1"/>
          <p:nvPr/>
        </p:nvSpPr>
        <p:spPr>
          <a:xfrm>
            <a:off x="6021151" y="5735366"/>
            <a:ext cx="254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 ON TIME … rushing / being late = STRESS = can’t focus</a:t>
            </a:r>
          </a:p>
        </p:txBody>
      </p:sp>
      <p:pic>
        <p:nvPicPr>
          <p:cNvPr id="12302" name="Picture 14">
            <a:extLst>
              <a:ext uri="{FF2B5EF4-FFF2-40B4-BE49-F238E27FC236}">
                <a16:creationId xmlns:a16="http://schemas.microsoft.com/office/drawing/2014/main" id="{9CE15CD1-34F0-D772-EFEA-A9697B68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76" y="3786393"/>
            <a:ext cx="1728803" cy="22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46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33" y="5815002"/>
            <a:ext cx="838070" cy="84369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843446C-2FF6-658E-ACF5-9539DB281D02}"/>
              </a:ext>
            </a:extLst>
          </p:cNvPr>
          <p:cNvSpPr txBox="1"/>
          <p:nvPr/>
        </p:nvSpPr>
        <p:spPr>
          <a:xfrm>
            <a:off x="10470876" y="3942105"/>
            <a:ext cx="1529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Self-belief </a:t>
            </a:r>
          </a:p>
          <a:p>
            <a:pPr algn="ctr"/>
            <a:r>
              <a:rPr lang="en-GB" dirty="0"/>
              <a:t>= confidence = </a:t>
            </a:r>
          </a:p>
          <a:p>
            <a:pPr algn="ctr"/>
            <a:r>
              <a:rPr lang="en-GB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42916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516979" y="51355"/>
            <a:ext cx="1138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How can I motivate myself to revise when I’m tired (or bored of revision)?</a:t>
            </a:r>
          </a:p>
        </p:txBody>
      </p:sp>
      <p:pic>
        <p:nvPicPr>
          <p:cNvPr id="147" name="Picture 146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23" y="5595500"/>
            <a:ext cx="1060071" cy="10671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83725B-AD09-8D7C-CAD9-0E6A171849A5}"/>
              </a:ext>
            </a:extLst>
          </p:cNvPr>
          <p:cNvSpPr txBox="1">
            <a:spLocks/>
          </p:cNvSpPr>
          <p:nvPr/>
        </p:nvSpPr>
        <p:spPr>
          <a:xfrm>
            <a:off x="7430507" y="1686847"/>
            <a:ext cx="4368168" cy="128424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Motivation to revise …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https://www.youtube.com/watch?v=8I7QV59r3kM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513A0-8464-65D2-2E12-6EFB6316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756" y="2673633"/>
            <a:ext cx="2299853" cy="2042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F877C-8CB1-B50F-C96B-1405B5A1C2CC}"/>
              </a:ext>
            </a:extLst>
          </p:cNvPr>
          <p:cNvSpPr txBox="1"/>
          <p:nvPr/>
        </p:nvSpPr>
        <p:spPr>
          <a:xfrm>
            <a:off x="420715" y="1843286"/>
            <a:ext cx="657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Excuses, excuses, excuses … how to stop putting it off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A7747-BB99-1C0C-02F5-5EB6CD5EBF2A}"/>
              </a:ext>
            </a:extLst>
          </p:cNvPr>
          <p:cNvSpPr txBox="1"/>
          <p:nvPr/>
        </p:nvSpPr>
        <p:spPr>
          <a:xfrm>
            <a:off x="363690" y="2603092"/>
            <a:ext cx="2766962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I’m tired – I’ve been working at school all day </a:t>
            </a:r>
          </a:p>
        </p:txBody>
      </p:sp>
      <p:sp>
        <p:nvSpPr>
          <p:cNvPr id="158" name="Callout: Left Arrow 157">
            <a:extLst>
              <a:ext uri="{FF2B5EF4-FFF2-40B4-BE49-F238E27FC236}">
                <a16:creationId xmlns:a16="http://schemas.microsoft.com/office/drawing/2014/main" id="{C4A0D704-0157-A2FC-43EA-D94753B3F012}"/>
              </a:ext>
            </a:extLst>
          </p:cNvPr>
          <p:cNvSpPr/>
          <p:nvPr/>
        </p:nvSpPr>
        <p:spPr>
          <a:xfrm>
            <a:off x="3004529" y="2287829"/>
            <a:ext cx="4092987" cy="12996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8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CF73ED-9660-9EB0-431C-91A9DB565E9A}"/>
              </a:ext>
            </a:extLst>
          </p:cNvPr>
          <p:cNvSpPr txBox="1"/>
          <p:nvPr/>
        </p:nvSpPr>
        <p:spPr>
          <a:xfrm>
            <a:off x="368444" y="4167253"/>
            <a:ext cx="2766962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It’s boring doing hours of revision … </a:t>
            </a:r>
          </a:p>
        </p:txBody>
      </p:sp>
      <p:sp>
        <p:nvSpPr>
          <p:cNvPr id="160" name="Callout: Left Arrow 159">
            <a:extLst>
              <a:ext uri="{FF2B5EF4-FFF2-40B4-BE49-F238E27FC236}">
                <a16:creationId xmlns:a16="http://schemas.microsoft.com/office/drawing/2014/main" id="{0C069EB3-086D-5DF8-B399-1495897C4A6D}"/>
              </a:ext>
            </a:extLst>
          </p:cNvPr>
          <p:cNvSpPr/>
          <p:nvPr/>
        </p:nvSpPr>
        <p:spPr>
          <a:xfrm>
            <a:off x="3010165" y="3815765"/>
            <a:ext cx="4092987" cy="12759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86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3CDCB5F-8602-80A5-569A-9ABC1319A4E2}"/>
              </a:ext>
            </a:extLst>
          </p:cNvPr>
          <p:cNvSpPr txBox="1"/>
          <p:nvPr/>
        </p:nvSpPr>
        <p:spPr>
          <a:xfrm>
            <a:off x="382969" y="5830352"/>
            <a:ext cx="2766962" cy="64633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I’m not self-motivated … help!</a:t>
            </a:r>
          </a:p>
        </p:txBody>
      </p:sp>
      <p:sp>
        <p:nvSpPr>
          <p:cNvPr id="162" name="Callout: Left Arrow 161">
            <a:extLst>
              <a:ext uri="{FF2B5EF4-FFF2-40B4-BE49-F238E27FC236}">
                <a16:creationId xmlns:a16="http://schemas.microsoft.com/office/drawing/2014/main" id="{A31FB465-A4B7-58B6-23E6-6D3C1FC4E004}"/>
              </a:ext>
            </a:extLst>
          </p:cNvPr>
          <p:cNvSpPr/>
          <p:nvPr/>
        </p:nvSpPr>
        <p:spPr>
          <a:xfrm>
            <a:off x="3023808" y="5358137"/>
            <a:ext cx="4092987" cy="130454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8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E19AA62C-6408-94EA-F9CE-B33BA40FA56E}"/>
              </a:ext>
            </a:extLst>
          </p:cNvPr>
          <p:cNvSpPr/>
          <p:nvPr/>
        </p:nvSpPr>
        <p:spPr>
          <a:xfrm>
            <a:off x="7319407" y="3216696"/>
            <a:ext cx="2940463" cy="3377644"/>
          </a:xfrm>
          <a:prstGeom prst="verticalScroll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Set boundaries … what not to do (and what to do instead)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28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516979" y="51355"/>
            <a:ext cx="1138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How I feel about the subjects I’m doing?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B51C2F4-8058-2788-3D65-1935D311C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96795"/>
              </p:ext>
            </p:extLst>
          </p:nvPr>
        </p:nvGraphicFramePr>
        <p:xfrm>
          <a:off x="183717" y="845995"/>
          <a:ext cx="11761410" cy="563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970">
                  <a:extLst>
                    <a:ext uri="{9D8B030D-6E8A-4147-A177-3AD203B41FA5}">
                      <a16:colId xmlns:a16="http://schemas.microsoft.com/office/drawing/2014/main" val="187560200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88684364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396122597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974373100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44715447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284575186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332906081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337451756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718557084"/>
                    </a:ext>
                  </a:extLst>
                </a:gridCol>
                <a:gridCol w="1061760">
                  <a:extLst>
                    <a:ext uri="{9D8B030D-6E8A-4147-A177-3AD203B41FA5}">
                      <a16:colId xmlns:a16="http://schemas.microsoft.com/office/drawing/2014/main" val="346057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English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English 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Option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RAG rate it …</a:t>
                      </a:r>
                    </a:p>
                    <a:p>
                      <a:r>
                        <a:rPr lang="en-GB" sz="1400" b="0" dirty="0"/>
                        <a:t>Red = Hard</a:t>
                      </a:r>
                    </a:p>
                    <a:p>
                      <a:r>
                        <a:rPr lang="en-GB" sz="1400" b="0" dirty="0"/>
                        <a:t>Orange = Better</a:t>
                      </a:r>
                    </a:p>
                    <a:p>
                      <a:r>
                        <a:rPr lang="en-GB" sz="1400" b="0" dirty="0"/>
                        <a:t>Green = 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4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  <a:p>
                      <a:pPr algn="l"/>
                      <a:r>
                        <a:rPr lang="en-GB" sz="1400" dirty="0"/>
                        <a:t>Is there a </a:t>
                      </a:r>
                    </a:p>
                    <a:p>
                      <a:pPr algn="l"/>
                      <a:r>
                        <a:rPr lang="en-GB" sz="1400" dirty="0"/>
                        <a:t>reason 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  <a:p>
                      <a:pPr algn="ctr"/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0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Is there anything I need to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  <a:p>
                      <a:pPr algn="ctr"/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0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RAG rate it in 4 weeks … </a:t>
                      </a:r>
                    </a:p>
                    <a:p>
                      <a:r>
                        <a:rPr lang="en-GB" sz="1100" b="0" dirty="0"/>
                        <a:t>Red = Hard</a:t>
                      </a:r>
                    </a:p>
                    <a:p>
                      <a:r>
                        <a:rPr lang="en-GB" sz="1100" b="0" dirty="0"/>
                        <a:t>Orange = Better</a:t>
                      </a:r>
                    </a:p>
                    <a:p>
                      <a:r>
                        <a:rPr lang="en-GB" sz="1100" b="0" dirty="0"/>
                        <a:t>Green = 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8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What has changed?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  <a:p>
                      <a:pPr algn="ctr"/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____________________________________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024294"/>
                  </a:ext>
                </a:extLst>
              </a:tr>
            </a:tbl>
          </a:graphicData>
        </a:graphic>
      </p:graphicFrame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CB6F7A35-A43D-914B-50E4-17B25B1842BA}"/>
              </a:ext>
            </a:extLst>
          </p:cNvPr>
          <p:cNvSpPr/>
          <p:nvPr/>
        </p:nvSpPr>
        <p:spPr>
          <a:xfrm>
            <a:off x="1944682" y="1499549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69DBC1C2-4B3F-1116-56F1-0A4D2BCACE37}"/>
              </a:ext>
            </a:extLst>
          </p:cNvPr>
          <p:cNvSpPr/>
          <p:nvPr/>
        </p:nvSpPr>
        <p:spPr>
          <a:xfrm>
            <a:off x="3092512" y="1511494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091FD9E9-9962-6A92-5EE4-8A7AF7DA7C29}"/>
              </a:ext>
            </a:extLst>
          </p:cNvPr>
          <p:cNvSpPr/>
          <p:nvPr/>
        </p:nvSpPr>
        <p:spPr>
          <a:xfrm>
            <a:off x="4332274" y="1492599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Star: 5 Points 105">
            <a:extLst>
              <a:ext uri="{FF2B5EF4-FFF2-40B4-BE49-F238E27FC236}">
                <a16:creationId xmlns:a16="http://schemas.microsoft.com/office/drawing/2014/main" id="{BE1557CA-4002-E6A2-B3EA-AE7083F3566A}"/>
              </a:ext>
            </a:extLst>
          </p:cNvPr>
          <p:cNvSpPr/>
          <p:nvPr/>
        </p:nvSpPr>
        <p:spPr>
          <a:xfrm>
            <a:off x="5537055" y="1503210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Star: 5 Points 107">
            <a:extLst>
              <a:ext uri="{FF2B5EF4-FFF2-40B4-BE49-F238E27FC236}">
                <a16:creationId xmlns:a16="http://schemas.microsoft.com/office/drawing/2014/main" id="{037A69BE-2868-0255-482E-D44BE319D19A}"/>
              </a:ext>
            </a:extLst>
          </p:cNvPr>
          <p:cNvSpPr/>
          <p:nvPr/>
        </p:nvSpPr>
        <p:spPr>
          <a:xfrm>
            <a:off x="6683771" y="1499549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Star: 5 Points 109">
            <a:extLst>
              <a:ext uri="{FF2B5EF4-FFF2-40B4-BE49-F238E27FC236}">
                <a16:creationId xmlns:a16="http://schemas.microsoft.com/office/drawing/2014/main" id="{1055FEAA-9F47-C3A3-640A-D77AD7FBAA24}"/>
              </a:ext>
            </a:extLst>
          </p:cNvPr>
          <p:cNvSpPr/>
          <p:nvPr/>
        </p:nvSpPr>
        <p:spPr>
          <a:xfrm>
            <a:off x="7841226" y="1499549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Star: 5 Points 111">
            <a:extLst>
              <a:ext uri="{FF2B5EF4-FFF2-40B4-BE49-F238E27FC236}">
                <a16:creationId xmlns:a16="http://schemas.microsoft.com/office/drawing/2014/main" id="{C21B1366-315B-9C94-440F-870DDDBD2146}"/>
              </a:ext>
            </a:extLst>
          </p:cNvPr>
          <p:cNvSpPr/>
          <p:nvPr/>
        </p:nvSpPr>
        <p:spPr>
          <a:xfrm>
            <a:off x="8947429" y="1510078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8E4695AB-F033-B6E9-1F71-C72B11F4A148}"/>
              </a:ext>
            </a:extLst>
          </p:cNvPr>
          <p:cNvSpPr/>
          <p:nvPr/>
        </p:nvSpPr>
        <p:spPr>
          <a:xfrm>
            <a:off x="10031492" y="1496912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Star: 5 Points 115">
            <a:extLst>
              <a:ext uri="{FF2B5EF4-FFF2-40B4-BE49-F238E27FC236}">
                <a16:creationId xmlns:a16="http://schemas.microsoft.com/office/drawing/2014/main" id="{0C0BD321-6D90-3DE4-6709-4399016B5161}"/>
              </a:ext>
            </a:extLst>
          </p:cNvPr>
          <p:cNvSpPr/>
          <p:nvPr/>
        </p:nvSpPr>
        <p:spPr>
          <a:xfrm>
            <a:off x="11052375" y="1494408"/>
            <a:ext cx="666988" cy="60959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7" name="Picture 146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0" y="5679602"/>
            <a:ext cx="1060071" cy="1067185"/>
          </a:xfrm>
          <a:prstGeom prst="rect">
            <a:avLst/>
          </a:prstGeom>
        </p:spPr>
      </p:pic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081EFD8-2577-D28A-F67A-09A7C05E50E4}"/>
              </a:ext>
            </a:extLst>
          </p:cNvPr>
          <p:cNvGrpSpPr/>
          <p:nvPr/>
        </p:nvGrpSpPr>
        <p:grpSpPr>
          <a:xfrm>
            <a:off x="1944682" y="4578553"/>
            <a:ext cx="9774681" cy="628487"/>
            <a:chOff x="2097082" y="1644999"/>
            <a:chExt cx="9774681" cy="628487"/>
          </a:xfrm>
        </p:grpSpPr>
        <p:sp>
          <p:nvSpPr>
            <p:cNvPr id="148" name="Star: 5 Points 147">
              <a:extLst>
                <a:ext uri="{FF2B5EF4-FFF2-40B4-BE49-F238E27FC236}">
                  <a16:creationId xmlns:a16="http://schemas.microsoft.com/office/drawing/2014/main" id="{1B2EE8D5-6F78-D549-1BE9-C32C531DD8BD}"/>
                </a:ext>
              </a:extLst>
            </p:cNvPr>
            <p:cNvSpPr/>
            <p:nvPr/>
          </p:nvSpPr>
          <p:spPr>
            <a:xfrm>
              <a:off x="2097082" y="1651949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Star: 5 Points 148">
              <a:extLst>
                <a:ext uri="{FF2B5EF4-FFF2-40B4-BE49-F238E27FC236}">
                  <a16:creationId xmlns:a16="http://schemas.microsoft.com/office/drawing/2014/main" id="{3ED18403-1DB4-0713-DA63-5C0D00F4D0EA}"/>
                </a:ext>
              </a:extLst>
            </p:cNvPr>
            <p:cNvSpPr/>
            <p:nvPr/>
          </p:nvSpPr>
          <p:spPr>
            <a:xfrm>
              <a:off x="3244912" y="1663894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Star: 5 Points 149">
              <a:extLst>
                <a:ext uri="{FF2B5EF4-FFF2-40B4-BE49-F238E27FC236}">
                  <a16:creationId xmlns:a16="http://schemas.microsoft.com/office/drawing/2014/main" id="{67F75B3C-9E10-323F-B6D3-FE5FC545BD7C}"/>
                </a:ext>
              </a:extLst>
            </p:cNvPr>
            <p:cNvSpPr/>
            <p:nvPr/>
          </p:nvSpPr>
          <p:spPr>
            <a:xfrm>
              <a:off x="4484674" y="1644999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Star: 5 Points 150">
              <a:extLst>
                <a:ext uri="{FF2B5EF4-FFF2-40B4-BE49-F238E27FC236}">
                  <a16:creationId xmlns:a16="http://schemas.microsoft.com/office/drawing/2014/main" id="{0FCE2E0C-7FF4-F430-367B-17D3EBCB1ADC}"/>
                </a:ext>
              </a:extLst>
            </p:cNvPr>
            <p:cNvSpPr/>
            <p:nvPr/>
          </p:nvSpPr>
          <p:spPr>
            <a:xfrm>
              <a:off x="5689455" y="1655610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Star: 5 Points 151">
              <a:extLst>
                <a:ext uri="{FF2B5EF4-FFF2-40B4-BE49-F238E27FC236}">
                  <a16:creationId xmlns:a16="http://schemas.microsoft.com/office/drawing/2014/main" id="{102B190C-A29A-436C-50DD-96514E3FE850}"/>
                </a:ext>
              </a:extLst>
            </p:cNvPr>
            <p:cNvSpPr/>
            <p:nvPr/>
          </p:nvSpPr>
          <p:spPr>
            <a:xfrm>
              <a:off x="6836171" y="1651949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Star: 5 Points 152">
              <a:extLst>
                <a:ext uri="{FF2B5EF4-FFF2-40B4-BE49-F238E27FC236}">
                  <a16:creationId xmlns:a16="http://schemas.microsoft.com/office/drawing/2014/main" id="{959924BB-6C63-02C8-C9AC-9758322C7952}"/>
                </a:ext>
              </a:extLst>
            </p:cNvPr>
            <p:cNvSpPr/>
            <p:nvPr/>
          </p:nvSpPr>
          <p:spPr>
            <a:xfrm>
              <a:off x="7993626" y="1651949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Star: 5 Points 153">
              <a:extLst>
                <a:ext uri="{FF2B5EF4-FFF2-40B4-BE49-F238E27FC236}">
                  <a16:creationId xmlns:a16="http://schemas.microsoft.com/office/drawing/2014/main" id="{6CFB6B46-6E53-9C58-95B8-3A6D9066FEF3}"/>
                </a:ext>
              </a:extLst>
            </p:cNvPr>
            <p:cNvSpPr/>
            <p:nvPr/>
          </p:nvSpPr>
          <p:spPr>
            <a:xfrm>
              <a:off x="9099829" y="1662478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Star: 5 Points 154">
              <a:extLst>
                <a:ext uri="{FF2B5EF4-FFF2-40B4-BE49-F238E27FC236}">
                  <a16:creationId xmlns:a16="http://schemas.microsoft.com/office/drawing/2014/main" id="{E807AD82-455D-2120-0475-9715A03BB51A}"/>
                </a:ext>
              </a:extLst>
            </p:cNvPr>
            <p:cNvSpPr/>
            <p:nvPr/>
          </p:nvSpPr>
          <p:spPr>
            <a:xfrm>
              <a:off x="10183892" y="1649312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Star: 5 Points 155">
              <a:extLst>
                <a:ext uri="{FF2B5EF4-FFF2-40B4-BE49-F238E27FC236}">
                  <a16:creationId xmlns:a16="http://schemas.microsoft.com/office/drawing/2014/main" id="{827DF4C3-1479-D80E-15B0-1259C50B5EDF}"/>
                </a:ext>
              </a:extLst>
            </p:cNvPr>
            <p:cNvSpPr/>
            <p:nvPr/>
          </p:nvSpPr>
          <p:spPr>
            <a:xfrm>
              <a:off x="11204775" y="1646808"/>
              <a:ext cx="666988" cy="60959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533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you forgetting most of what you want to learn?">
            <a:extLst>
              <a:ext uri="{FF2B5EF4-FFF2-40B4-BE49-F238E27FC236}">
                <a16:creationId xmlns:a16="http://schemas.microsoft.com/office/drawing/2014/main" id="{B32C4153-5177-2AEB-06B1-DD1C8557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80" y="223024"/>
            <a:ext cx="7189861" cy="64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DB68B-BBC9-0CF5-87BC-BC71CD00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8" y="223024"/>
            <a:ext cx="4534021" cy="2856540"/>
          </a:xfrm>
        </p:spPr>
        <p:txBody>
          <a:bodyPr/>
          <a:lstStyle/>
          <a:p>
            <a:r>
              <a:rPr lang="en-GB" dirty="0"/>
              <a:t>You have to DO revision </a:t>
            </a:r>
            <a:br>
              <a:rPr lang="en-GB" dirty="0"/>
            </a:br>
            <a:r>
              <a:rPr lang="en-GB" dirty="0"/>
              <a:t>… it doesn’t just happen.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360C-2A91-3DE6-7AD7-08C7B8CC78EB}"/>
              </a:ext>
            </a:extLst>
          </p:cNvPr>
          <p:cNvSpPr txBox="1"/>
          <p:nvPr/>
        </p:nvSpPr>
        <p:spPr>
          <a:xfrm>
            <a:off x="238880" y="3868367"/>
            <a:ext cx="357820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It’s not worth spending all that time on revision if it doesn’t stick</a:t>
            </a: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79023C60-4B90-5521-D7E5-E0C553A79055}"/>
              </a:ext>
            </a:extLst>
          </p:cNvPr>
          <p:cNvSpPr/>
          <p:nvPr/>
        </p:nvSpPr>
        <p:spPr>
          <a:xfrm flipH="1">
            <a:off x="1243603" y="4702228"/>
            <a:ext cx="4030146" cy="12996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8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Experience … making flash cards, making mind maps, adding little pictures &amp; colour and doing exam questions </a:t>
            </a:r>
          </a:p>
        </p:txBody>
      </p:sp>
    </p:spTree>
    <p:extLst>
      <p:ext uri="{BB962C8B-B14F-4D97-AF65-F5344CB8AC3E}">
        <p14:creationId xmlns:p14="http://schemas.microsoft.com/office/powerpoint/2010/main" val="202158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87C5-BA29-45D3-8BE2-5171C83B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1212148" cy="1687513"/>
          </a:xfrm>
        </p:spPr>
        <p:txBody>
          <a:bodyPr>
            <a:normAutofit/>
          </a:bodyPr>
          <a:lstStyle/>
          <a:p>
            <a:r>
              <a:rPr lang="en-GB" dirty="0"/>
              <a:t>Revision is a 3-step process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86E4-E5C3-455B-88A9-256BED43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774" y="2519363"/>
            <a:ext cx="4160110" cy="4143374"/>
          </a:xfrm>
        </p:spPr>
        <p:txBody>
          <a:bodyPr>
            <a:normAutofit fontScale="85000" lnSpcReduction="20000"/>
          </a:bodyPr>
          <a:lstStyle/>
          <a:p>
            <a:r>
              <a:rPr lang="en-GB" sz="2900" b="1" dirty="0">
                <a:solidFill>
                  <a:schemeClr val="accent5">
                    <a:lumMod val="75000"/>
                  </a:schemeClr>
                </a:solidFill>
              </a:rPr>
              <a:t>Remembering</a:t>
            </a:r>
            <a:r>
              <a:rPr lang="en-GB" sz="2900" dirty="0"/>
              <a:t> … </a:t>
            </a:r>
          </a:p>
          <a:p>
            <a:endParaRPr lang="en-GB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Explaining </a:t>
            </a:r>
            <a:r>
              <a:rPr lang="en-GB" dirty="0"/>
              <a:t>to someone else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Learn facts in  both directions </a:t>
            </a:r>
            <a:r>
              <a:rPr lang="en-GB" dirty="0"/>
              <a:t>… date – event – date … character – quote - character …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RAG rate them </a:t>
            </a:r>
            <a:r>
              <a:rPr lang="en-GB" dirty="0"/>
              <a:t>… for ‘spaced repetition …</a:t>
            </a: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C00000"/>
                </a:solidFill>
              </a:rPr>
              <a:t>red = I need to work hard to learn this</a:t>
            </a: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FF6600"/>
                </a:solidFill>
              </a:rPr>
              <a:t>amber (orange) = I sort of know it but need to spend some time on it, </a:t>
            </a: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rgbClr val="00B050"/>
                </a:solidFill>
              </a:rPr>
              <a:t>green = I’ve got it!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FA1B37-D0B9-4D11-AA08-FED875EF3633}"/>
              </a:ext>
            </a:extLst>
          </p:cNvPr>
          <p:cNvSpPr txBox="1">
            <a:spLocks/>
          </p:cNvSpPr>
          <p:nvPr/>
        </p:nvSpPr>
        <p:spPr>
          <a:xfrm>
            <a:off x="276225" y="2519363"/>
            <a:ext cx="3305175" cy="3251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C34B6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Making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…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Your brain remembers the process of making flash cards 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C34B6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SMALL chunks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of info is easier to remember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C34B6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Colour and pictures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make info more memorable for you (it creates mental links!)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C34B6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Memory joggers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for YOU … ‘mnemonics’ e.g. BODMAS / PETAL paragraphs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D7808C-4403-4E96-A11B-3EF1914DC15E}"/>
              </a:ext>
            </a:extLst>
          </p:cNvPr>
          <p:cNvSpPr txBox="1">
            <a:spLocks/>
          </p:cNvSpPr>
          <p:nvPr/>
        </p:nvSpPr>
        <p:spPr>
          <a:xfrm>
            <a:off x="8196427" y="2486025"/>
            <a:ext cx="3700298" cy="3876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Checking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Say /explain what your cards have on them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(in both directions) – check as you go along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practice Exam questions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… no need to do a whole paper … you do that in the mocks … focus on what you find difficult or what you had got wrong … if you’ve got the head space … if not … practice questions you find easier … but remember you have got to do the difficult stuff eventually.</a:t>
            </a:r>
          </a:p>
        </p:txBody>
      </p:sp>
      <p:pic>
        <p:nvPicPr>
          <p:cNvPr id="6" name="Picture 16" descr="7 Studying with flashcards ideas | flashcards, study organization, study  flashcards">
            <a:extLst>
              <a:ext uri="{FF2B5EF4-FFF2-40B4-BE49-F238E27FC236}">
                <a16:creationId xmlns:a16="http://schemas.microsoft.com/office/drawing/2014/main" id="{3EE3D687-BCEC-49E4-A4A6-3F40399BB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9620" b="11608"/>
          <a:stretch/>
        </p:blipFill>
        <p:spPr bwMode="auto">
          <a:xfrm>
            <a:off x="323849" y="219075"/>
            <a:ext cx="1295401" cy="10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Talking Cartoon People Business Icons Vector Stock Vector Image by  ©karolina.madej #265216288">
            <a:extLst>
              <a:ext uri="{FF2B5EF4-FFF2-40B4-BE49-F238E27FC236}">
                <a16:creationId xmlns:a16="http://schemas.microsoft.com/office/drawing/2014/main" id="{9F188D53-8BC4-4E41-80B3-216FAC4A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8889" r="9108" b="15695"/>
          <a:stretch/>
        </p:blipFill>
        <p:spPr bwMode="auto">
          <a:xfrm>
            <a:off x="4045846" y="228600"/>
            <a:ext cx="1202430" cy="10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AQA GCSE: B4 Organising Animals and Plants: Selection of Exam Questions |  Teaching Resources">
            <a:extLst>
              <a:ext uri="{FF2B5EF4-FFF2-40B4-BE49-F238E27FC236}">
                <a16:creationId xmlns:a16="http://schemas.microsoft.com/office/drawing/2014/main" id="{B3D065E6-0195-423E-9D6F-26BECA2E9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3400" b="15800"/>
          <a:stretch/>
        </p:blipFill>
        <p:spPr bwMode="auto">
          <a:xfrm rot="801784">
            <a:off x="10364799" y="312143"/>
            <a:ext cx="1455803" cy="172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ffic Lights — Now Wireless">
            <a:extLst>
              <a:ext uri="{FF2B5EF4-FFF2-40B4-BE49-F238E27FC236}">
                <a16:creationId xmlns:a16="http://schemas.microsoft.com/office/drawing/2014/main" id="{E348BA65-65AD-4598-84ED-5DDC17FFA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1"/>
          <a:stretch/>
        </p:blipFill>
        <p:spPr bwMode="auto">
          <a:xfrm>
            <a:off x="5372099" y="222250"/>
            <a:ext cx="733425" cy="10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ak Stock Illustrations – 219,117 Speak Stock Illustrations, Vectors &amp;amp;  Clipart - Dreamstime">
            <a:extLst>
              <a:ext uri="{FF2B5EF4-FFF2-40B4-BE49-F238E27FC236}">
                <a16:creationId xmlns:a16="http://schemas.microsoft.com/office/drawing/2014/main" id="{7852305F-1B1C-4570-BD9B-9E571E6C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13265"/>
            <a:ext cx="1695450" cy="11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lt-tip pen definition and meaning | Collins English Dictionary">
            <a:extLst>
              <a:ext uri="{FF2B5EF4-FFF2-40B4-BE49-F238E27FC236}">
                <a16:creationId xmlns:a16="http://schemas.microsoft.com/office/drawing/2014/main" id="{75814390-F46A-45DF-A5A6-14673FB7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49115"/>
            <a:ext cx="885825" cy="9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tar: 32 Points 8">
            <a:extLst>
              <a:ext uri="{FF2B5EF4-FFF2-40B4-BE49-F238E27FC236}">
                <a16:creationId xmlns:a16="http://schemas.microsoft.com/office/drawing/2014/main" id="{B77803E2-DBEC-A05A-54FB-4699F23B783B}"/>
              </a:ext>
            </a:extLst>
          </p:cNvPr>
          <p:cNvSpPr/>
          <p:nvPr/>
        </p:nvSpPr>
        <p:spPr>
          <a:xfrm rot="20885902">
            <a:off x="1152686" y="5744050"/>
            <a:ext cx="2418349" cy="1027391"/>
          </a:xfrm>
          <a:prstGeom prst="star32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DON’T stop at this stage … it won’t get you the results you want!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7CB3C62-F9BB-7771-B3F7-F9CF167F467A}"/>
              </a:ext>
            </a:extLst>
          </p:cNvPr>
          <p:cNvSpPr/>
          <p:nvPr/>
        </p:nvSpPr>
        <p:spPr>
          <a:xfrm>
            <a:off x="881614" y="5883283"/>
            <a:ext cx="666988" cy="609592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31B2B77-B0EF-2B38-DA72-ABCB6744B1DE}"/>
              </a:ext>
            </a:extLst>
          </p:cNvPr>
          <p:cNvSpPr/>
          <p:nvPr/>
        </p:nvSpPr>
        <p:spPr>
          <a:xfrm>
            <a:off x="3105537" y="5669108"/>
            <a:ext cx="666988" cy="6095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6EC1DDA-6486-4067-52DB-B33479740992}"/>
              </a:ext>
            </a:extLst>
          </p:cNvPr>
          <p:cNvSpPr/>
          <p:nvPr/>
        </p:nvSpPr>
        <p:spPr>
          <a:xfrm rot="725058">
            <a:off x="7779534" y="3840325"/>
            <a:ext cx="666988" cy="609592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47734D1-FF93-C7E3-46BE-0C043821EB25}"/>
              </a:ext>
            </a:extLst>
          </p:cNvPr>
          <p:cNvSpPr/>
          <p:nvPr/>
        </p:nvSpPr>
        <p:spPr>
          <a:xfrm rot="903364">
            <a:off x="10384547" y="6057904"/>
            <a:ext cx="666988" cy="6095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596A47A-9B5B-7458-CFB9-806BA30E499D}"/>
              </a:ext>
            </a:extLst>
          </p:cNvPr>
          <p:cNvSpPr/>
          <p:nvPr/>
        </p:nvSpPr>
        <p:spPr>
          <a:xfrm rot="20377287">
            <a:off x="11439748" y="3378319"/>
            <a:ext cx="666988" cy="609592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98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526" y="5648959"/>
            <a:ext cx="1060071" cy="1067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172099" y="112282"/>
            <a:ext cx="11989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000000"/>
                </a:solidFill>
                <a:latin typeface="Avenir Next LT Pro"/>
              </a:rPr>
              <a:t>What sort of revision works          </a:t>
            </a:r>
            <a:r>
              <a:rPr lang="en-GB" sz="2600" b="1" dirty="0">
                <a:solidFill>
                  <a:srgbClr val="000000"/>
                </a:solidFill>
                <a:latin typeface="Avenir Next LT Pro"/>
              </a:rPr>
              <a:t>(for me)</a:t>
            </a:r>
            <a:r>
              <a:rPr lang="en-GB" sz="6000" b="1" dirty="0">
                <a:solidFill>
                  <a:srgbClr val="000000"/>
                </a:solidFill>
                <a:latin typeface="Avenir Next LT Pro"/>
              </a:rPr>
              <a:t>?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Using Revision Cards Effectively | Plan it Padz">
            <a:extLst>
              <a:ext uri="{FF2B5EF4-FFF2-40B4-BE49-F238E27FC236}">
                <a16:creationId xmlns:a16="http://schemas.microsoft.com/office/drawing/2014/main" id="{50CF9607-99EC-CDE0-5AAC-C1662F49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00175"/>
            <a:ext cx="5304817" cy="35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8E68585-DB01-F3F4-36D5-49BE1503C8CF}"/>
              </a:ext>
            </a:extLst>
          </p:cNvPr>
          <p:cNvSpPr/>
          <p:nvPr/>
        </p:nvSpPr>
        <p:spPr>
          <a:xfrm rot="20168740" flipH="1">
            <a:off x="6560596" y="2512735"/>
            <a:ext cx="4330674" cy="94266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But revision guides are pretty bulky … so you need to CHUNK them into smaller parts … 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B71F649-2522-B45D-308C-44E3673503B1}"/>
              </a:ext>
            </a:extLst>
          </p:cNvPr>
          <p:cNvSpPr/>
          <p:nvPr/>
        </p:nvSpPr>
        <p:spPr>
          <a:xfrm rot="522527">
            <a:off x="273595" y="1275098"/>
            <a:ext cx="3206619" cy="740786"/>
          </a:xfrm>
          <a:prstGeom prst="homePlat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Revision guides DO have everything in them … </a:t>
            </a:r>
          </a:p>
        </p:txBody>
      </p:sp>
      <p:sp>
        <p:nvSpPr>
          <p:cNvPr id="42" name="Star: 32 Points 41">
            <a:extLst>
              <a:ext uri="{FF2B5EF4-FFF2-40B4-BE49-F238E27FC236}">
                <a16:creationId xmlns:a16="http://schemas.microsoft.com/office/drawing/2014/main" id="{55DD2AD3-33B8-29BC-216D-30F4D7467A9C}"/>
              </a:ext>
            </a:extLst>
          </p:cNvPr>
          <p:cNvSpPr/>
          <p:nvPr/>
        </p:nvSpPr>
        <p:spPr>
          <a:xfrm rot="186795">
            <a:off x="142401" y="3227697"/>
            <a:ext cx="3696026" cy="2417335"/>
          </a:xfrm>
          <a:prstGeom prst="star32">
            <a:avLst>
              <a:gd name="adj" fmla="val 4091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Breaking big bits of info down into smaller chunks makes it easier to remember … 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94D6718-C2BD-C233-20D0-F0C14AB7CE62}"/>
              </a:ext>
            </a:extLst>
          </p:cNvPr>
          <p:cNvSpPr/>
          <p:nvPr/>
        </p:nvSpPr>
        <p:spPr>
          <a:xfrm rot="20523368">
            <a:off x="287306" y="2427647"/>
            <a:ext cx="3435569" cy="945429"/>
          </a:xfrm>
          <a:prstGeom prst="homePlat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AND they are colourful and have pictures … which makes them memorable</a:t>
            </a:r>
          </a:p>
        </p:txBody>
      </p:sp>
      <p:pic>
        <p:nvPicPr>
          <p:cNvPr id="1028" name="Picture 4" descr="Kit Kat Chunky Milk Chocolate Bar 40g | Wholesale Sweets">
            <a:extLst>
              <a:ext uri="{FF2B5EF4-FFF2-40B4-BE49-F238E27FC236}">
                <a16:creationId xmlns:a16="http://schemas.microsoft.com/office/drawing/2014/main" id="{A570A83A-565D-66E7-3D7E-F0225C024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00" b="61300" l="3700" r="96700">
                        <a14:foregroundMark x1="28114" y1="40481" x2="59400" y2="44600"/>
                        <a14:foregroundMark x1="3200" y1="37200" x2="12645" y2="38444"/>
                        <a14:foregroundMark x1="59400" y1="44600" x2="89500" y2="39600"/>
                        <a14:foregroundMark x1="89500" y1="39600" x2="94900" y2="55400"/>
                        <a14:foregroundMark x1="94900" y1="55400" x2="81600" y2="57800"/>
                        <a14:foregroundMark x1="81600" y1="57800" x2="12800" y2="58500"/>
                        <a14:foregroundMark x1="12800" y1="58500" x2="2600" y2="52300"/>
                        <a14:foregroundMark x1="2600" y1="52300" x2="3700" y2="39400"/>
                        <a14:foregroundMark x1="3700" y1="39400" x2="3900" y2="38800"/>
                        <a14:foregroundMark x1="33900" y1="51700" x2="22300" y2="49700"/>
                        <a14:foregroundMark x1="22300" y1="49700" x2="45300" y2="45600"/>
                        <a14:foregroundMark x1="45300" y1="45600" x2="48000" y2="57700"/>
                        <a14:foregroundMark x1="48000" y1="57700" x2="31200" y2="49100"/>
                        <a14:foregroundMark x1="31200" y1="49100" x2="83000" y2="50400"/>
                        <a14:foregroundMark x1="83000" y1="50400" x2="60200" y2="46300"/>
                        <a14:foregroundMark x1="60200" y1="46300" x2="83600" y2="44900"/>
                        <a14:foregroundMark x1="83600" y1="44900" x2="94900" y2="39900"/>
                        <a14:foregroundMark x1="94900" y1="39900" x2="96700" y2="51800"/>
                        <a14:foregroundMark x1="96700" y1="51800" x2="95500" y2="53500"/>
                        <a14:backgroundMark x1="13300" y1="37500" x2="25500" y2="39100"/>
                        <a14:backgroundMark x1="25500" y1="39100" x2="14900" y2="38900"/>
                        <a14:backgroundMark x1="25100" y1="40100" x2="28100" y2="4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5766" r="1828" b="35767"/>
          <a:stretch/>
        </p:blipFill>
        <p:spPr bwMode="auto">
          <a:xfrm rot="1899086">
            <a:off x="8696466" y="972381"/>
            <a:ext cx="3306848" cy="9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AA936890-58DA-CDED-57A3-646A6D19F443}"/>
              </a:ext>
            </a:extLst>
          </p:cNvPr>
          <p:cNvSpPr/>
          <p:nvPr/>
        </p:nvSpPr>
        <p:spPr>
          <a:xfrm rot="525343" flipH="1">
            <a:off x="6890036" y="4028062"/>
            <a:ext cx="2576639" cy="594041"/>
          </a:xfrm>
          <a:prstGeom prst="homePlat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 like FLASH cards!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311069-671A-B458-4FDC-0578ABE9529D}"/>
              </a:ext>
            </a:extLst>
          </p:cNvPr>
          <p:cNvSpPr txBox="1"/>
          <p:nvPr/>
        </p:nvSpPr>
        <p:spPr>
          <a:xfrm>
            <a:off x="4110342" y="6074591"/>
            <a:ext cx="657628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Which subjects do you think flash cards would work for best?</a:t>
            </a:r>
          </a:p>
          <a:p>
            <a:r>
              <a:rPr lang="en-GB" dirty="0"/>
              <a:t>Are there any subjects they might not be as useful for? </a:t>
            </a:r>
          </a:p>
        </p:txBody>
      </p:sp>
      <p:sp>
        <p:nvSpPr>
          <p:cNvPr id="75" name="Star: 32 Points 74">
            <a:extLst>
              <a:ext uri="{FF2B5EF4-FFF2-40B4-BE49-F238E27FC236}">
                <a16:creationId xmlns:a16="http://schemas.microsoft.com/office/drawing/2014/main" id="{B6F9EFE5-5669-9488-F35C-ACB908822BCB}"/>
              </a:ext>
            </a:extLst>
          </p:cNvPr>
          <p:cNvSpPr/>
          <p:nvPr/>
        </p:nvSpPr>
        <p:spPr>
          <a:xfrm rot="20885902">
            <a:off x="9258636" y="3012067"/>
            <a:ext cx="2559725" cy="1932240"/>
          </a:xfrm>
          <a:prstGeom prst="star32">
            <a:avLst>
              <a:gd name="adj" fmla="val 4091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Small chunks of information won’t overload your working memory</a:t>
            </a:r>
          </a:p>
        </p:txBody>
      </p:sp>
      <p:sp>
        <p:nvSpPr>
          <p:cNvPr id="106" name="Callout: Up Arrow 105">
            <a:extLst>
              <a:ext uri="{FF2B5EF4-FFF2-40B4-BE49-F238E27FC236}">
                <a16:creationId xmlns:a16="http://schemas.microsoft.com/office/drawing/2014/main" id="{382C2444-9B3A-A1E0-0449-47AE6ACF7DE2}"/>
              </a:ext>
            </a:extLst>
          </p:cNvPr>
          <p:cNvSpPr/>
          <p:nvPr/>
        </p:nvSpPr>
        <p:spPr>
          <a:xfrm>
            <a:off x="4181818" y="4408953"/>
            <a:ext cx="3171557" cy="1326131"/>
          </a:xfrm>
          <a:prstGeom prst="upArrowCallou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6"/>
              </a:rPr>
              <a:t>https://www.youtube.com/watch?v=xrgyr7GXz60</a:t>
            </a:r>
            <a:r>
              <a:rPr lang="en-GB" dirty="0"/>
              <a:t> </a:t>
            </a:r>
          </a:p>
        </p:txBody>
      </p:sp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C51998A4-7B30-95C9-92E7-E19E63632A4D}"/>
              </a:ext>
            </a:extLst>
          </p:cNvPr>
          <p:cNvSpPr/>
          <p:nvPr/>
        </p:nvSpPr>
        <p:spPr>
          <a:xfrm flipH="1">
            <a:off x="7208255" y="5327288"/>
            <a:ext cx="3684731" cy="594041"/>
          </a:xfrm>
          <a:prstGeom prst="homePlat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great tutorial about how to make flash cards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43AC797-A758-A358-54DE-34FFD40878BC}"/>
              </a:ext>
            </a:extLst>
          </p:cNvPr>
          <p:cNvSpPr txBox="1"/>
          <p:nvPr/>
        </p:nvSpPr>
        <p:spPr>
          <a:xfrm>
            <a:off x="202850" y="5743614"/>
            <a:ext cx="3561640" cy="64633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If you  can … add question(s) onto the back of the flash card </a:t>
            </a:r>
          </a:p>
        </p:txBody>
      </p:sp>
      <p:sp>
        <p:nvSpPr>
          <p:cNvPr id="112" name="Star: 5 Points 111">
            <a:extLst>
              <a:ext uri="{FF2B5EF4-FFF2-40B4-BE49-F238E27FC236}">
                <a16:creationId xmlns:a16="http://schemas.microsoft.com/office/drawing/2014/main" id="{B97D64C7-271C-07E2-34D6-A51A5BF7A989}"/>
              </a:ext>
            </a:extLst>
          </p:cNvPr>
          <p:cNvSpPr/>
          <p:nvPr/>
        </p:nvSpPr>
        <p:spPr>
          <a:xfrm>
            <a:off x="3267028" y="6082400"/>
            <a:ext cx="666988" cy="609592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5DD2224B-2B48-1185-FA71-9E0A34A17D1C}"/>
              </a:ext>
            </a:extLst>
          </p:cNvPr>
          <p:cNvSpPr/>
          <p:nvPr/>
        </p:nvSpPr>
        <p:spPr>
          <a:xfrm>
            <a:off x="10405909" y="5438839"/>
            <a:ext cx="666988" cy="60959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Star: 5 Points 115">
            <a:extLst>
              <a:ext uri="{FF2B5EF4-FFF2-40B4-BE49-F238E27FC236}">
                <a16:creationId xmlns:a16="http://schemas.microsoft.com/office/drawing/2014/main" id="{B44F6E06-79CC-2D02-3BDB-2B3E5D0E0468}"/>
              </a:ext>
            </a:extLst>
          </p:cNvPr>
          <p:cNvSpPr/>
          <p:nvPr/>
        </p:nvSpPr>
        <p:spPr>
          <a:xfrm>
            <a:off x="3907215" y="5303417"/>
            <a:ext cx="666988" cy="609592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8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3220482" y="304801"/>
            <a:ext cx="8325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000000"/>
                </a:solidFill>
                <a:latin typeface="Avenir Next LT Pro"/>
              </a:rPr>
              <a:t>How to make effective flash cards.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Smile with Sola</a:t>
            </a:r>
            <a:r>
              <a:rPr lang="en-GB" sz="3000" dirty="0">
                <a:solidFill>
                  <a:srgbClr val="000000"/>
                </a:solidFill>
                <a:latin typeface="Avenir Next LT Pro"/>
              </a:rPr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F54FD-0BAD-9E95-A8C2-1A0BB554E913}"/>
              </a:ext>
            </a:extLst>
          </p:cNvPr>
          <p:cNvSpPr txBox="1"/>
          <p:nvPr/>
        </p:nvSpPr>
        <p:spPr>
          <a:xfrm>
            <a:off x="8994944" y="1212920"/>
            <a:ext cx="2881579" cy="646331"/>
          </a:xfrm>
          <a:prstGeom prst="rect">
            <a:avLst/>
          </a:prstGeom>
          <a:solidFill>
            <a:srgbClr val="F3F3F5"/>
          </a:solidFill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https://www.youtube.com/watch?v=xrgyr7GXz60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A7BBE-0337-AFC0-588C-5E8E1B51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43" t="8383" b="8549"/>
          <a:stretch/>
        </p:blipFill>
        <p:spPr>
          <a:xfrm>
            <a:off x="252845" y="220169"/>
            <a:ext cx="2855860" cy="20820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82C068-3C56-22D2-0789-2386F44DF534}"/>
              </a:ext>
            </a:extLst>
          </p:cNvPr>
          <p:cNvSpPr/>
          <p:nvPr/>
        </p:nvSpPr>
        <p:spPr>
          <a:xfrm>
            <a:off x="331184" y="2059134"/>
            <a:ext cx="10267976" cy="4019634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allout: Down Arrow 39">
            <a:extLst>
              <a:ext uri="{FF2B5EF4-FFF2-40B4-BE49-F238E27FC236}">
                <a16:creationId xmlns:a16="http://schemas.microsoft.com/office/drawing/2014/main" id="{055AB48D-D56B-316C-0A90-3F7962775D60}"/>
              </a:ext>
            </a:extLst>
          </p:cNvPr>
          <p:cNvSpPr/>
          <p:nvPr/>
        </p:nvSpPr>
        <p:spPr>
          <a:xfrm>
            <a:off x="6112613" y="1070249"/>
            <a:ext cx="2704829" cy="123201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Watch it and note down some top tips here …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61D5ED-B0D4-ACB4-99FC-0B3BF8D80233}"/>
              </a:ext>
            </a:extLst>
          </p:cNvPr>
          <p:cNvSpPr txBox="1"/>
          <p:nvPr/>
        </p:nvSpPr>
        <p:spPr>
          <a:xfrm>
            <a:off x="4825264" y="5998099"/>
            <a:ext cx="6308928" cy="646331"/>
          </a:xfrm>
          <a:prstGeom prst="rect">
            <a:avLst/>
          </a:prstGeom>
          <a:solidFill>
            <a:srgbClr val="F3F3F5"/>
          </a:solidFill>
          <a:ln w="381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Have a look at the thinking behind revision timetables here … </a:t>
            </a:r>
            <a:r>
              <a:rPr lang="en-GB" dirty="0">
                <a:hlinkClick r:id="rId4"/>
              </a:rPr>
              <a:t>https://www.youtube.com/watch?v=X0zPAC0iUtQ</a:t>
            </a:r>
            <a:r>
              <a:rPr lang="en-GB" dirty="0"/>
              <a:t> 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A921D783-5D0E-7191-5F12-B29EB1A6959F}"/>
              </a:ext>
            </a:extLst>
          </p:cNvPr>
          <p:cNvSpPr/>
          <p:nvPr/>
        </p:nvSpPr>
        <p:spPr>
          <a:xfrm>
            <a:off x="219846" y="6192279"/>
            <a:ext cx="4718237" cy="49487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Little and often is the key … 20 to 30 mins at a time</a:t>
            </a:r>
          </a:p>
        </p:txBody>
      </p:sp>
      <p:sp>
        <p:nvSpPr>
          <p:cNvPr id="75" name="Scroll: Vertical 74">
            <a:extLst>
              <a:ext uri="{FF2B5EF4-FFF2-40B4-BE49-F238E27FC236}">
                <a16:creationId xmlns:a16="http://schemas.microsoft.com/office/drawing/2014/main" id="{4337C8E0-1AFB-41A9-4963-5F732B475107}"/>
              </a:ext>
            </a:extLst>
          </p:cNvPr>
          <p:cNvSpPr/>
          <p:nvPr/>
        </p:nvSpPr>
        <p:spPr>
          <a:xfrm>
            <a:off x="9044333" y="2207738"/>
            <a:ext cx="2890557" cy="3656445"/>
          </a:xfrm>
          <a:prstGeom prst="verticalScroll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Flash cards are not the only way of revising … but they are a good way … there are lots of other techniques – just remember ACTIVE revision is more effective … just reading = 20% retention … Reading + coloured notes = 45% … and then ‘teaching’ it to someone else = 80% retention</a:t>
            </a:r>
          </a:p>
        </p:txBody>
      </p: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526" y="5648959"/>
            <a:ext cx="1060071" cy="10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87" y="149453"/>
            <a:ext cx="1060071" cy="1067185"/>
          </a:xfrm>
          <a:prstGeom prst="rect">
            <a:avLst/>
          </a:prstGeom>
        </p:spPr>
      </p:pic>
      <p:sp>
        <p:nvSpPr>
          <p:cNvPr id="108" name="Star: 32 Points 107">
            <a:extLst>
              <a:ext uri="{FF2B5EF4-FFF2-40B4-BE49-F238E27FC236}">
                <a16:creationId xmlns:a16="http://schemas.microsoft.com/office/drawing/2014/main" id="{673BDBCE-F57A-DDAC-DF18-90FDA4B9832F}"/>
              </a:ext>
            </a:extLst>
          </p:cNvPr>
          <p:cNvSpPr/>
          <p:nvPr/>
        </p:nvSpPr>
        <p:spPr>
          <a:xfrm rot="20953794">
            <a:off x="7022226" y="887688"/>
            <a:ext cx="2788447" cy="1581796"/>
          </a:xfrm>
          <a:prstGeom prst="star32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Once you’ve made your flash cards, sort them into 5 groups based on how easy / hard they are to remember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1615440" y="120023"/>
            <a:ext cx="984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Spaced Revision &amp; The Forgetting Curve</a:t>
            </a:r>
          </a:p>
        </p:txBody>
      </p:sp>
      <p:pic>
        <p:nvPicPr>
          <p:cNvPr id="3074" name="Picture 2" descr="How To Study Using Spaced Repetition">
            <a:extLst>
              <a:ext uri="{FF2B5EF4-FFF2-40B4-BE49-F238E27FC236}">
                <a16:creationId xmlns:a16="http://schemas.microsoft.com/office/drawing/2014/main" id="{F9CFA5B5-892E-52A3-B263-95813A1CE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19178" r="4334" b="-1278"/>
          <a:stretch/>
        </p:blipFill>
        <p:spPr bwMode="auto">
          <a:xfrm>
            <a:off x="135982" y="2478374"/>
            <a:ext cx="7087022" cy="45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remium Vector | Cartoon illustration of a spaceman in a white suit.">
            <a:extLst>
              <a:ext uri="{FF2B5EF4-FFF2-40B4-BE49-F238E27FC236}">
                <a16:creationId xmlns:a16="http://schemas.microsoft.com/office/drawing/2014/main" id="{6153D535-56CE-B329-7388-06FF86041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t="11182" r="23051" b="8509"/>
          <a:stretch/>
        </p:blipFill>
        <p:spPr bwMode="auto">
          <a:xfrm>
            <a:off x="160007" y="188455"/>
            <a:ext cx="1405724" cy="21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9A4F836B-AAE0-6373-7EBB-2FA59ED86A5E}"/>
              </a:ext>
            </a:extLst>
          </p:cNvPr>
          <p:cNvSpPr/>
          <p:nvPr/>
        </p:nvSpPr>
        <p:spPr>
          <a:xfrm>
            <a:off x="97813" y="94468"/>
            <a:ext cx="479701" cy="4186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542F5A9-9BE5-FEAB-DCEB-4A74DEE35919}"/>
              </a:ext>
            </a:extLst>
          </p:cNvPr>
          <p:cNvSpPr/>
          <p:nvPr/>
        </p:nvSpPr>
        <p:spPr>
          <a:xfrm>
            <a:off x="1370675" y="1129579"/>
            <a:ext cx="455339" cy="51103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D6FB6A1-4273-A29D-5D24-F8425F5C3A56}"/>
              </a:ext>
            </a:extLst>
          </p:cNvPr>
          <p:cNvSpPr/>
          <p:nvPr/>
        </p:nvSpPr>
        <p:spPr>
          <a:xfrm>
            <a:off x="273964" y="1958929"/>
            <a:ext cx="455339" cy="511037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5EC4DBEE-DCE8-76C5-8DCF-4119600A1264}"/>
              </a:ext>
            </a:extLst>
          </p:cNvPr>
          <p:cNvSpPr/>
          <p:nvPr/>
        </p:nvSpPr>
        <p:spPr>
          <a:xfrm>
            <a:off x="4773642" y="1146203"/>
            <a:ext cx="2505908" cy="2258116"/>
          </a:xfrm>
          <a:prstGeom prst="downArrowCallo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forgetting curve drops off a bit less each time … meaning you remember more each time!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297676C-DE74-BC35-67C0-0D01DEF01F6F}"/>
              </a:ext>
            </a:extLst>
          </p:cNvPr>
          <p:cNvGrpSpPr/>
          <p:nvPr/>
        </p:nvGrpSpPr>
        <p:grpSpPr>
          <a:xfrm>
            <a:off x="2064721" y="1092167"/>
            <a:ext cx="2485346" cy="1865498"/>
            <a:chOff x="2084914" y="907006"/>
            <a:chExt cx="2485346" cy="1865498"/>
          </a:xfrm>
        </p:grpSpPr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8E8D1CF1-F4ED-88E4-A78D-16EC60AE7559}"/>
                </a:ext>
              </a:extLst>
            </p:cNvPr>
            <p:cNvSpPr/>
            <p:nvPr/>
          </p:nvSpPr>
          <p:spPr>
            <a:xfrm>
              <a:off x="2141695" y="1964295"/>
              <a:ext cx="543092" cy="80820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B5C7CAC5-1296-FC33-54BD-E3666DC7CF10}"/>
                </a:ext>
              </a:extLst>
            </p:cNvPr>
            <p:cNvSpPr/>
            <p:nvPr/>
          </p:nvSpPr>
          <p:spPr>
            <a:xfrm>
              <a:off x="3982509" y="1953824"/>
              <a:ext cx="543092" cy="80820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73F869F8-7357-62B3-A4E3-43EE8B97B341}"/>
                </a:ext>
              </a:extLst>
            </p:cNvPr>
            <p:cNvSpPr/>
            <p:nvPr/>
          </p:nvSpPr>
          <p:spPr>
            <a:xfrm>
              <a:off x="3088884" y="1964295"/>
              <a:ext cx="543092" cy="80820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1528AB-FD97-C932-A78C-5A5F94A0BFB6}"/>
                </a:ext>
              </a:extLst>
            </p:cNvPr>
            <p:cNvSpPr txBox="1"/>
            <p:nvPr/>
          </p:nvSpPr>
          <p:spPr>
            <a:xfrm>
              <a:off x="2084914" y="907006"/>
              <a:ext cx="2485346" cy="12003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The gap between each revision session depends on how hard you find it each time </a:t>
              </a:r>
            </a:p>
          </p:txBody>
        </p:sp>
      </p:grpSp>
      <p:pic>
        <p:nvPicPr>
          <p:cNvPr id="9220" name="Picture 4" descr="How to Remember More of What You Learn with Spaced Repetition">
            <a:extLst>
              <a:ext uri="{FF2B5EF4-FFF2-40B4-BE49-F238E27FC236}">
                <a16:creationId xmlns:a16="http://schemas.microsoft.com/office/drawing/2014/main" id="{CE962C5A-3BEA-07D8-F232-F3CACA942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"/>
          <a:stretch/>
        </p:blipFill>
        <p:spPr bwMode="auto">
          <a:xfrm>
            <a:off x="7353315" y="2969295"/>
            <a:ext cx="4646157" cy="27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Star: 32 Points 109">
            <a:extLst>
              <a:ext uri="{FF2B5EF4-FFF2-40B4-BE49-F238E27FC236}">
                <a16:creationId xmlns:a16="http://schemas.microsoft.com/office/drawing/2014/main" id="{80E640F5-1606-1A52-CE7B-8C197BD194B9}"/>
              </a:ext>
            </a:extLst>
          </p:cNvPr>
          <p:cNvSpPr/>
          <p:nvPr/>
        </p:nvSpPr>
        <p:spPr>
          <a:xfrm>
            <a:off x="9188548" y="1500347"/>
            <a:ext cx="2729488" cy="1353627"/>
          </a:xfrm>
          <a:prstGeom prst="star32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… and then space your revision out like this … you’ll start with lots on the left and finish with most on the right.</a:t>
            </a:r>
          </a:p>
        </p:txBody>
      </p:sp>
      <p:sp>
        <p:nvSpPr>
          <p:cNvPr id="112" name="Arrow: Left-Right 111">
            <a:extLst>
              <a:ext uri="{FF2B5EF4-FFF2-40B4-BE49-F238E27FC236}">
                <a16:creationId xmlns:a16="http://schemas.microsoft.com/office/drawing/2014/main" id="{B94B17E0-D98E-7E7E-8A9C-D1A63F255185}"/>
              </a:ext>
            </a:extLst>
          </p:cNvPr>
          <p:cNvSpPr/>
          <p:nvPr/>
        </p:nvSpPr>
        <p:spPr>
          <a:xfrm>
            <a:off x="7505782" y="5472829"/>
            <a:ext cx="2407646" cy="755342"/>
          </a:xfrm>
          <a:prstGeom prst="leftRightArrow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Lots here @ the start</a:t>
            </a:r>
          </a:p>
        </p:txBody>
      </p:sp>
      <p:sp>
        <p:nvSpPr>
          <p:cNvPr id="114" name="Arrow: Left-Right 113">
            <a:extLst>
              <a:ext uri="{FF2B5EF4-FFF2-40B4-BE49-F238E27FC236}">
                <a16:creationId xmlns:a16="http://schemas.microsoft.com/office/drawing/2014/main" id="{E76390BF-7DA5-7379-67BE-09D1B89B4361}"/>
              </a:ext>
            </a:extLst>
          </p:cNvPr>
          <p:cNvSpPr/>
          <p:nvPr/>
        </p:nvSpPr>
        <p:spPr>
          <a:xfrm>
            <a:off x="9579377" y="5930226"/>
            <a:ext cx="2407646" cy="755342"/>
          </a:xfrm>
          <a:prstGeom prst="leftRightArrow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Most here @ the end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C707BEC-833E-8C14-CA6E-1511A2CA73B2}"/>
              </a:ext>
            </a:extLst>
          </p:cNvPr>
          <p:cNvSpPr txBox="1"/>
          <p:nvPr/>
        </p:nvSpPr>
        <p:spPr>
          <a:xfrm>
            <a:off x="4081762" y="6424790"/>
            <a:ext cx="55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https://www.youtube.com/watch?v=Bvu74No4q5I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53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0A174E-C56A-55EE-99B3-88240D110D66}"/>
              </a:ext>
            </a:extLst>
          </p:cNvPr>
          <p:cNvSpPr txBox="1"/>
          <p:nvPr/>
        </p:nvSpPr>
        <p:spPr>
          <a:xfrm>
            <a:off x="65416" y="-17831"/>
            <a:ext cx="11263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Revision Timetable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FD4A6A-1693-7D3F-09E7-8B7C0A756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64880"/>
              </p:ext>
            </p:extLst>
          </p:nvPr>
        </p:nvGraphicFramePr>
        <p:xfrm>
          <a:off x="172720" y="512923"/>
          <a:ext cx="9981481" cy="620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08">
                  <a:extLst>
                    <a:ext uri="{9D8B030D-6E8A-4147-A177-3AD203B41FA5}">
                      <a16:colId xmlns:a16="http://schemas.microsoft.com/office/drawing/2014/main" val="3752986637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2641356936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2991851995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3156355232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3459977525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3282966331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456620143"/>
                    </a:ext>
                  </a:extLst>
                </a:gridCol>
                <a:gridCol w="1248239">
                  <a:extLst>
                    <a:ext uri="{9D8B030D-6E8A-4147-A177-3AD203B41FA5}">
                      <a16:colId xmlns:a16="http://schemas.microsoft.com/office/drawing/2014/main" val="3349794293"/>
                    </a:ext>
                  </a:extLst>
                </a:gridCol>
              </a:tblGrid>
              <a:tr h="3577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Friday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Sunday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17526"/>
                  </a:ext>
                </a:extLst>
              </a:tr>
              <a:tr h="44724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Quick morning ‘flash’ 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50865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20434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125446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50453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66667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2191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46899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4743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08252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0971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431229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37974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048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91612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8357"/>
                  </a:ext>
                </a:extLst>
              </a:tr>
              <a:tr h="3279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42578"/>
                  </a:ext>
                </a:extLst>
              </a:tr>
              <a:tr h="35106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31511"/>
                  </a:ext>
                </a:extLst>
              </a:tr>
            </a:tbl>
          </a:graphicData>
        </a:graphic>
      </p:graphicFrame>
      <p:pic>
        <p:nvPicPr>
          <p:cNvPr id="2050" name="Picture 2" descr="CCAA Tremembé - Before you answer the question, let's understand the  characteristics of an early bird and a night owl person. An early bird: ✓  is more productive in the morning; ✓">
            <a:extLst>
              <a:ext uri="{FF2B5EF4-FFF2-40B4-BE49-F238E27FC236}">
                <a16:creationId xmlns:a16="http://schemas.microsoft.com/office/drawing/2014/main" id="{63BEA648-AA9D-53E6-CBD7-F185DB0D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36" y="162032"/>
            <a:ext cx="1620790" cy="16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C13F5-B4D2-2B22-7D1F-1173834DEDBC}"/>
              </a:ext>
            </a:extLst>
          </p:cNvPr>
          <p:cNvSpPr txBox="1"/>
          <p:nvPr/>
        </p:nvSpPr>
        <p:spPr>
          <a:xfrm rot="11104188" flipH="1" flipV="1">
            <a:off x="10541876" y="1587407"/>
            <a:ext cx="1469119" cy="229293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300" dirty="0"/>
              <a:t>It’s not just about working … you need to include</a:t>
            </a:r>
          </a:p>
          <a:p>
            <a:r>
              <a:rPr lang="en-GB" sz="1300" dirty="0"/>
              <a:t>TIME OFF to 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Sleep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Fun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Relaxing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Exercise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Hobbies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Family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300" dirty="0"/>
              <a:t>Friends</a:t>
            </a:r>
          </a:p>
        </p:txBody>
      </p:sp>
      <p:pic>
        <p:nvPicPr>
          <p:cNvPr id="4" name="Picture 3" descr="A green tree with blue roots&#10;&#10;Description automatically generated">
            <a:extLst>
              <a:ext uri="{FF2B5EF4-FFF2-40B4-BE49-F238E27FC236}">
                <a16:creationId xmlns:a16="http://schemas.microsoft.com/office/drawing/2014/main" id="{042A9DE1-15C3-142D-960B-5F5C179EAA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648" y="765249"/>
            <a:ext cx="684226" cy="688818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79FF9457-92E4-D814-1DD0-C76625B9BB52}"/>
              </a:ext>
            </a:extLst>
          </p:cNvPr>
          <p:cNvSpPr/>
          <p:nvPr/>
        </p:nvSpPr>
        <p:spPr>
          <a:xfrm>
            <a:off x="9875519" y="3931922"/>
            <a:ext cx="2148191" cy="2754362"/>
          </a:xfrm>
          <a:prstGeom prst="leftArrowCallout">
            <a:avLst>
              <a:gd name="adj1" fmla="val 15985"/>
              <a:gd name="adj2" fmla="val 16548"/>
              <a:gd name="adj3" fmla="val 16548"/>
              <a:gd name="adj4" fmla="val 78439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/>
              <a:t>How much time you spend revising depends on how quickly you get bored … in your first few sessions set a timer and see how long you can focus for … don’t waste time trying too  hard! Have a break and re-start.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2ECC9911-6B6E-B32E-8793-B0B0A3CF94B3}"/>
              </a:ext>
            </a:extLst>
          </p:cNvPr>
          <p:cNvSpPr/>
          <p:nvPr/>
        </p:nvSpPr>
        <p:spPr>
          <a:xfrm rot="908601">
            <a:off x="10145744" y="6338079"/>
            <a:ext cx="489883" cy="414539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A4BD4560-7B54-6212-72E7-42F65147F1B7}"/>
              </a:ext>
            </a:extLst>
          </p:cNvPr>
          <p:cNvSpPr/>
          <p:nvPr/>
        </p:nvSpPr>
        <p:spPr>
          <a:xfrm>
            <a:off x="10134493" y="3708429"/>
            <a:ext cx="489883" cy="41453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E9AD878A-B92D-0202-CAB5-921839457AF0}"/>
              </a:ext>
            </a:extLst>
          </p:cNvPr>
          <p:cNvSpPr/>
          <p:nvPr/>
        </p:nvSpPr>
        <p:spPr>
          <a:xfrm>
            <a:off x="11416038" y="2449068"/>
            <a:ext cx="428544" cy="346503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33826D07-6078-40EC-5265-070C302017D6}"/>
              </a:ext>
            </a:extLst>
          </p:cNvPr>
          <p:cNvSpPr/>
          <p:nvPr/>
        </p:nvSpPr>
        <p:spPr>
          <a:xfrm rot="908601">
            <a:off x="10288732" y="1186551"/>
            <a:ext cx="489883" cy="414539"/>
          </a:xfrm>
          <a:prstGeom prst="star5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Star: 5 Points 105">
            <a:extLst>
              <a:ext uri="{FF2B5EF4-FFF2-40B4-BE49-F238E27FC236}">
                <a16:creationId xmlns:a16="http://schemas.microsoft.com/office/drawing/2014/main" id="{64EED059-45B6-1E11-9A2B-506C93F716B5}"/>
              </a:ext>
            </a:extLst>
          </p:cNvPr>
          <p:cNvSpPr/>
          <p:nvPr/>
        </p:nvSpPr>
        <p:spPr>
          <a:xfrm rot="20583706">
            <a:off x="10279154" y="2060389"/>
            <a:ext cx="428544" cy="346503"/>
          </a:xfrm>
          <a:prstGeom prst="star5">
            <a:avLst/>
          </a:prstGeom>
          <a:solidFill>
            <a:srgbClr val="FF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93355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C34B6"/>
      </a:accent1>
      <a:accent2>
        <a:srgbClr val="AA22CA"/>
      </a:accent2>
      <a:accent3>
        <a:srgbClr val="7634DC"/>
      </a:accent3>
      <a:accent4>
        <a:srgbClr val="373ACF"/>
      </a:accent4>
      <a:accent5>
        <a:srgbClr val="347EDC"/>
      </a:accent5>
      <a:accent6>
        <a:srgbClr val="22B2CA"/>
      </a:accent6>
      <a:hlink>
        <a:srgbClr val="3F62BF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34633B22DC34594C60E6557A10DC7" ma:contentTypeVersion="21" ma:contentTypeDescription="Create a new document." ma:contentTypeScope="" ma:versionID="699cad40eeee882403cae1c05b04e9e4">
  <xsd:schema xmlns:xsd="http://www.w3.org/2001/XMLSchema" xmlns:xs="http://www.w3.org/2001/XMLSchema" xmlns:p="http://schemas.microsoft.com/office/2006/metadata/properties" xmlns:ns2="539a5738-1bf9-4329-b050-2ca3380c3456" xmlns:ns3="d9a06992-8c9c-443f-80ae-8f6b7e9d9065" targetNamespace="http://schemas.microsoft.com/office/2006/metadata/properties" ma:root="true" ma:fieldsID="0f1f5d8f23d90acd3e3f8443f3612fdb" ns2:_="" ns3:_="">
    <xsd:import namespace="539a5738-1bf9-4329-b050-2ca3380c3456"/>
    <xsd:import namespace="d9a06992-8c9c-443f-80ae-8f6b7e9d9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humb" minOccurs="0"/>
                <xsd:element ref="ns2:Thumbnai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a5738-1bf9-4329-b050-2ca3380c3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88d12c2-bcdf-4eb9-9ba1-26c18fa5f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" ma:index="23" nillable="true" ma:displayName="Thumb" ma:format="Thumbnail" ma:internalName="Thumb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06992-8c9c-443f-80ae-8f6b7e9d9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6b3b097-babb-4f23-9448-4402553310c9}" ma:internalName="TaxCatchAll" ma:showField="CatchAllData" ma:web="d9a06992-8c9c-443f-80ae-8f6b7e9d9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9a5738-1bf9-4329-b050-2ca3380c3456">
      <Terms xmlns="http://schemas.microsoft.com/office/infopath/2007/PartnerControls"/>
    </lcf76f155ced4ddcb4097134ff3c332f>
    <Thumb xmlns="539a5738-1bf9-4329-b050-2ca3380c3456" xsi:nil="true"/>
    <Thumbnail xmlns="539a5738-1bf9-4329-b050-2ca3380c3456" xsi:nil="true"/>
    <TaxCatchAll xmlns="d9a06992-8c9c-443f-80ae-8f6b7e9d9065" xsi:nil="true"/>
  </documentManagement>
</p:properties>
</file>

<file path=customXml/itemProps1.xml><?xml version="1.0" encoding="utf-8"?>
<ds:datastoreItem xmlns:ds="http://schemas.openxmlformats.org/officeDocument/2006/customXml" ds:itemID="{A047EBBA-9272-4337-AFE1-ABAB7DD017DB}"/>
</file>

<file path=customXml/itemProps2.xml><?xml version="1.0" encoding="utf-8"?>
<ds:datastoreItem xmlns:ds="http://schemas.openxmlformats.org/officeDocument/2006/customXml" ds:itemID="{A06EB04C-27DB-4238-80EF-8032442A6574}"/>
</file>

<file path=customXml/itemProps3.xml><?xml version="1.0" encoding="utf-8"?>
<ds:datastoreItem xmlns:ds="http://schemas.openxmlformats.org/officeDocument/2006/customXml" ds:itemID="{FF133E75-7C47-4B5C-843D-DF0C56CD72B9}"/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1727</Words>
  <Application>Microsoft Office PowerPoint</Application>
  <PresentationFormat>Widescreen</PresentationFormat>
  <Paragraphs>279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Bahnschrift</vt:lpstr>
      <vt:lpstr>Posterama</vt:lpstr>
      <vt:lpstr>Wingdings</vt:lpstr>
      <vt:lpstr>SineVTI</vt:lpstr>
      <vt:lpstr>MatrixVTI</vt:lpstr>
      <vt:lpstr>Year 11 … being ready for the exams!</vt:lpstr>
      <vt:lpstr>PowerPoint Presentation</vt:lpstr>
      <vt:lpstr>PowerPoint Presentation</vt:lpstr>
      <vt:lpstr>You have to DO revision  … it doesn’t just happen.</vt:lpstr>
      <vt:lpstr>Revision is a 3-step process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 tip … ‘Cheat cards’ / Last minute memory boosters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… being ready for the exams!</dc:title>
  <dc:creator>Jo Cooper</dc:creator>
  <cp:lastModifiedBy>Jo Cooper</cp:lastModifiedBy>
  <cp:revision>4</cp:revision>
  <dcterms:created xsi:type="dcterms:W3CDTF">2024-02-29T13:01:03Z</dcterms:created>
  <dcterms:modified xsi:type="dcterms:W3CDTF">2025-03-31T17:02:13Z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0x010100A5334633B22DC34594C60E6557A10DC7</vt:lpwstr>
  </property>
</Properties>
</file>