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4" r:id="rId3"/>
    <p:sldId id="277" r:id="rId4"/>
    <p:sldId id="278" r:id="rId5"/>
    <p:sldId id="257" r:id="rId6"/>
    <p:sldId id="258" r:id="rId7"/>
    <p:sldId id="259" r:id="rId8"/>
    <p:sldId id="260" r:id="rId9"/>
    <p:sldId id="261" r:id="rId10"/>
    <p:sldId id="263" r:id="rId11"/>
    <p:sldId id="262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29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69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89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5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168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67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992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109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97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83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4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62" r:id="rId5"/>
    <p:sldLayoutId id="2147483667" r:id="rId6"/>
    <p:sldLayoutId id="2147483663" r:id="rId7"/>
    <p:sldLayoutId id="2147483664" r:id="rId8"/>
    <p:sldLayoutId id="2147483665" r:id="rId9"/>
    <p:sldLayoutId id="2147483666" r:id="rId10"/>
    <p:sldLayoutId id="21474836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dbbtgf05Ek" TargetMode="External"/><Relationship Id="rId2" Type="http://schemas.openxmlformats.org/officeDocument/2006/relationships/hyperlink" Target="https://www.youtube.com/watch?v=em2F5J60Li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ynHJqQfXMQ" TargetMode="External"/><Relationship Id="rId2" Type="http://schemas.openxmlformats.org/officeDocument/2006/relationships/hyperlink" Target="https://www.youtube.com/watch?v=uwbil5puq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930EBA3-4D2E-42E8-B828-834555328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58B2195-5055-402F-A3E7-53FF0E498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5836" y="775849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E851B0-9C6E-4FDC-A4EA-52269CE84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6081" y="2605768"/>
            <a:ext cx="5574450" cy="3535990"/>
          </a:xfrm>
        </p:spPr>
        <p:txBody>
          <a:bodyPr>
            <a:normAutofit/>
          </a:bodyPr>
          <a:lstStyle/>
          <a:p>
            <a:r>
              <a:rPr lang="en-GB" dirty="0">
                <a:latin typeface="Abadi" panose="020B0604020104020204" pitchFamily="34" charset="0"/>
              </a:rPr>
              <a:t>How many methods do you remember?</a:t>
            </a:r>
          </a:p>
          <a:p>
            <a:r>
              <a:rPr lang="en-GB" dirty="0">
                <a:latin typeface="Abadi" panose="020B0604020104020204" pitchFamily="34" charset="0"/>
              </a:rPr>
              <a:t>Can you EXPLAIN what these are?</a:t>
            </a:r>
          </a:p>
          <a:p>
            <a:endParaRPr lang="en-GB" sz="1200" dirty="0">
              <a:latin typeface="Abadi" panose="020B0604020104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dirty="0">
                <a:latin typeface="Abadi" panose="020B0604020104020204" pitchFamily="34" charset="0"/>
              </a:rPr>
              <a:t>Chunking knowledge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dirty="0">
                <a:latin typeface="Abadi" panose="020B0604020104020204" pitchFamily="34" charset="0"/>
              </a:rPr>
              <a:t>Visual memory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dirty="0">
                <a:latin typeface="Abadi" panose="020B0604020104020204" pitchFamily="34" charset="0"/>
              </a:rPr>
              <a:t>Colour memory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dirty="0">
                <a:latin typeface="Abadi" panose="020B0604020104020204" pitchFamily="34" charset="0"/>
              </a:rPr>
              <a:t>Experiential memory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en-GB" dirty="0">
                <a:latin typeface="Abadi" panose="020B0604020104020204" pitchFamily="34" charset="0"/>
              </a:rPr>
              <a:t>Optimal stress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B95AB-D7DC-45E1-A3A5-9A6AC7FF19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6434"/>
            <a:ext cx="5850384" cy="3905131"/>
          </a:xfrm>
          <a:custGeom>
            <a:avLst/>
            <a:gdLst/>
            <a:ahLst/>
            <a:cxnLst/>
            <a:rect l="l" t="t" r="r" b="b"/>
            <a:pathLst>
              <a:path w="6094252" h="6857998">
                <a:moveTo>
                  <a:pt x="0" y="0"/>
                </a:moveTo>
                <a:lnTo>
                  <a:pt x="5898122" y="0"/>
                </a:lnTo>
                <a:cubicBezTo>
                  <a:pt x="6006442" y="0"/>
                  <a:pt x="6094252" y="87810"/>
                  <a:pt x="6094252" y="196130"/>
                </a:cubicBezTo>
                <a:lnTo>
                  <a:pt x="6094252" y="6661869"/>
                </a:lnTo>
                <a:cubicBezTo>
                  <a:pt x="6094252" y="6756649"/>
                  <a:pt x="6027023" y="6835726"/>
                  <a:pt x="5937649" y="6854015"/>
                </a:cubicBezTo>
                <a:lnTo>
                  <a:pt x="5898132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28AA953-F4F9-4DC5-97C7-491F4AF9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7079" y="5607717"/>
            <a:ext cx="513442" cy="49951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83E1F2AE-05D3-40AC-9E3A-683CE68B317A}"/>
              </a:ext>
            </a:extLst>
          </p:cNvPr>
          <p:cNvSpPr/>
          <p:nvPr/>
        </p:nvSpPr>
        <p:spPr>
          <a:xfrm>
            <a:off x="517710" y="5067253"/>
            <a:ext cx="5245837" cy="1580442"/>
          </a:xfrm>
          <a:prstGeom prst="homePlate">
            <a:avLst>
              <a:gd name="adj" fmla="val 357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We looked at stress last week to create     a gap between this week (when you need to remember it) and the first three week … just like most exams … you have time to forget it …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598E1F8-C3A4-492B-B9A0-7BB208F0DB0A}"/>
              </a:ext>
            </a:extLst>
          </p:cNvPr>
          <p:cNvSpPr/>
          <p:nvPr/>
        </p:nvSpPr>
        <p:spPr>
          <a:xfrm rot="564003">
            <a:off x="6459888" y="502228"/>
            <a:ext cx="4131895" cy="1668977"/>
          </a:xfrm>
          <a:prstGeom prst="flowChartConnector">
            <a:avLst/>
          </a:prstGeom>
          <a:ln w="76200">
            <a:solidFill>
              <a:schemeClr val="accent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Aim: This week’s focus is to show you that taking SOME of the stress out of it makes tests easier.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459CF53-2983-4ADF-A929-5681413FEA26}"/>
              </a:ext>
            </a:extLst>
          </p:cNvPr>
          <p:cNvSpPr txBox="1">
            <a:spLocks/>
          </p:cNvSpPr>
          <p:nvPr/>
        </p:nvSpPr>
        <p:spPr>
          <a:xfrm>
            <a:off x="625004" y="362170"/>
            <a:ext cx="5698146" cy="21256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/>
              <a:t>Mixing Together what you’ve learned so far to make sure you’re ready for an exam …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040356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ED939-5BFF-4B11-B541-BDB10C5D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014" y="393211"/>
            <a:ext cx="5350843" cy="1800526"/>
          </a:xfrm>
        </p:spPr>
        <p:txBody>
          <a:bodyPr>
            <a:normAutofit fontScale="90000"/>
          </a:bodyPr>
          <a:lstStyle/>
          <a:p>
            <a:r>
              <a:rPr lang="en-GB" i="0" dirty="0">
                <a:latin typeface="+mn-lt"/>
              </a:rPr>
              <a:t>SO if you need a minute to gather your thought and collect some things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711E-DB4B-43F9-B373-656365E68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14" y="2276206"/>
            <a:ext cx="2955828" cy="35535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Listen to this …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https://www.youtube.com/watch?v=em2F5J60Lik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Watch this …</a:t>
            </a:r>
          </a:p>
          <a:p>
            <a:pPr marL="0" indent="0">
              <a:buNone/>
            </a:pPr>
            <a:r>
              <a:rPr lang="en-GB" sz="2000" dirty="0">
                <a:hlinkClick r:id="rId3"/>
              </a:rPr>
              <a:t>https://www.youtube.com/watch?v=Wdbbtgf05Ek</a:t>
            </a: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02DA5C-6162-4088-ADC9-D049186636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333" t="18963" r="26666" b="-1185"/>
          <a:stretch/>
        </p:blipFill>
        <p:spPr>
          <a:xfrm>
            <a:off x="3368842" y="2062648"/>
            <a:ext cx="1790838" cy="1800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9AE6D0-DB9F-4D10-AAF5-F876C01A0984}"/>
              </a:ext>
            </a:extLst>
          </p:cNvPr>
          <p:cNvSpPr txBox="1"/>
          <p:nvPr/>
        </p:nvSpPr>
        <p:spPr>
          <a:xfrm>
            <a:off x="5538535" y="335845"/>
            <a:ext cx="6362299" cy="6186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GB" sz="2200" dirty="0"/>
              <a:t>For the next part of the lesson you will need …</a:t>
            </a:r>
          </a:p>
          <a:p>
            <a:endParaRPr lang="en-GB" sz="2200" dirty="0"/>
          </a:p>
          <a:p>
            <a:r>
              <a:rPr lang="en-GB" sz="2200" dirty="0"/>
              <a:t>KNOWLEDGE … choose a partner … one of you does English and the other does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English – Dr Jekyll &amp; Mr Hyde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Science – Particles </a:t>
            </a:r>
          </a:p>
          <a:p>
            <a:endParaRPr lang="en-GB" sz="2200" dirty="0"/>
          </a:p>
          <a:p>
            <a:r>
              <a:rPr lang="en-GB" sz="2200" dirty="0"/>
              <a:t>EQUIPMENT …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A3 paper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Lined paper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Felt tips </a:t>
            </a:r>
          </a:p>
          <a:p>
            <a:endParaRPr lang="en-GB" sz="2200" dirty="0"/>
          </a:p>
          <a:p>
            <a:r>
              <a:rPr lang="en-GB" sz="2200" dirty="0"/>
              <a:t>A CHUNK of information to focus on … choose your focus from the information sheets …</a:t>
            </a:r>
          </a:p>
          <a:p>
            <a:endParaRPr lang="en-GB" sz="2200" dirty="0"/>
          </a:p>
          <a:p>
            <a:r>
              <a:rPr lang="en-GB" sz="2200" dirty="0"/>
              <a:t>Lined paper to write 3 questions on </a:t>
            </a:r>
          </a:p>
        </p:txBody>
      </p:sp>
    </p:spTree>
    <p:extLst>
      <p:ext uri="{BB962C8B-B14F-4D97-AF65-F5344CB8AC3E}">
        <p14:creationId xmlns:p14="http://schemas.microsoft.com/office/powerpoint/2010/main" val="30542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3FE8E-483C-4787-BBC7-4C84761F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057" y="68451"/>
            <a:ext cx="10515600" cy="1325563"/>
          </a:xfrm>
        </p:spPr>
        <p:txBody>
          <a:bodyPr/>
          <a:lstStyle/>
          <a:p>
            <a:r>
              <a:rPr lang="en-GB" dirty="0"/>
              <a:t>TO DO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12795-4571-4F7E-87CE-457650A68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79" y="288759"/>
            <a:ext cx="8828773" cy="639117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2800" dirty="0"/>
              <a:t>Working with a partner … Choose between you who is doing science and who is doing English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Look at what you’ve got and choose a CHUNK to learn (and teach)… (5 mins)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Use A3 paper and pens to produce a VISUAL and COLOURFUL revision poster … (15mins)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EXPERIENCE the information by teaching it to your partner … (10mins … 5mins each)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Once you’ve taught it … write out 3 questions about your information on lined paper … (5 mins) … writing questions is a memorable experience in itself!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Give your questions to your partner … and have a go at your partner’s low stakes test … (8mins)</a:t>
            </a:r>
          </a:p>
        </p:txBody>
      </p:sp>
    </p:spTree>
    <p:extLst>
      <p:ext uri="{BB962C8B-B14F-4D97-AF65-F5344CB8AC3E}">
        <p14:creationId xmlns:p14="http://schemas.microsoft.com/office/powerpoint/2010/main" val="36471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24EB1-E183-41A4-9664-8B5E5DEF2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 how was it for you</a:t>
            </a:r>
            <a:r>
              <a:rPr lang="en-GB" dirty="0">
                <a:latin typeface="Abadi" panose="020B0604020104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B1F28-6D57-4979-9561-18BB86696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162"/>
            <a:ext cx="4732806" cy="4328205"/>
          </a:xfrm>
        </p:spPr>
        <p:txBody>
          <a:bodyPr>
            <a:noAutofit/>
          </a:bodyPr>
          <a:lstStyle/>
          <a:p>
            <a:r>
              <a:rPr lang="en-GB" sz="2700" dirty="0"/>
              <a:t>This lesson you’ve focussed on how YOU can reduce the stakes when you’re being tested … which helps you keep stress at an optimal level</a:t>
            </a:r>
          </a:p>
          <a:p>
            <a:r>
              <a:rPr lang="en-GB" sz="2700" dirty="0"/>
              <a:t>YOU are in control of this … don’t sell yourself short</a:t>
            </a:r>
          </a:p>
          <a:p>
            <a:r>
              <a:rPr lang="en-GB" sz="2700" dirty="0"/>
              <a:t>Be ready and be in control  </a:t>
            </a:r>
          </a:p>
        </p:txBody>
      </p:sp>
      <p:pic>
        <p:nvPicPr>
          <p:cNvPr id="6146" name="Picture 2" descr="Fail to Prepare, Prepare to Fail reminder - LMA Consulting Group">
            <a:extLst>
              <a:ext uri="{FF2B5EF4-FFF2-40B4-BE49-F238E27FC236}">
                <a16:creationId xmlns:a16="http://schemas.microsoft.com/office/drawing/2014/main" id="{CA5A36B1-65B0-4774-BF78-887C2B48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04" y="570047"/>
            <a:ext cx="5782794" cy="385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794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7DD85-62B4-40E5-AC0A-95F59EF7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week we’re looking at low stakes testing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DB1FF-0507-4793-A87F-5F2412F6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71712" cy="3859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/>
              <a:t>Can you remember how to count to 6 in Japanese</a:t>
            </a:r>
            <a:r>
              <a:rPr lang="en-GB" sz="3000" dirty="0">
                <a:latin typeface="Abadi" panose="020B0604020104020204" pitchFamily="34" charset="0"/>
              </a:rPr>
              <a:t>? </a:t>
            </a:r>
          </a:p>
          <a:p>
            <a:pPr marL="0" indent="0">
              <a:buNone/>
            </a:pPr>
            <a:endParaRPr lang="en-GB" sz="30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GB" sz="3000" dirty="0">
                <a:latin typeface="Abadi" panose="020B0604020104020204" pitchFamily="34" charset="0"/>
              </a:rPr>
              <a:t>Have a chat with your neighbour and see if you can get all 6 between you … 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1E8C46E6-DB43-4F9E-8F1F-D15B3687CCAB}"/>
              </a:ext>
            </a:extLst>
          </p:cNvPr>
          <p:cNvSpPr/>
          <p:nvPr/>
        </p:nvSpPr>
        <p:spPr>
          <a:xfrm flipH="1">
            <a:off x="5794408" y="1690688"/>
            <a:ext cx="4658627" cy="9216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Eek … no pressure … think back to your experiences and actions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E35E0936-C7BD-4235-86DC-6DD46C84CABF}"/>
              </a:ext>
            </a:extLst>
          </p:cNvPr>
          <p:cNvSpPr/>
          <p:nvPr/>
        </p:nvSpPr>
        <p:spPr>
          <a:xfrm flipH="1">
            <a:off x="6179418" y="3937870"/>
            <a:ext cx="4658627" cy="92161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That makes it a bit less stressful …</a:t>
            </a:r>
          </a:p>
        </p:txBody>
      </p:sp>
    </p:spTree>
    <p:extLst>
      <p:ext uri="{BB962C8B-B14F-4D97-AF65-F5344CB8AC3E}">
        <p14:creationId xmlns:p14="http://schemas.microsoft.com/office/powerpoint/2010/main" val="373227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 am so itchy! - Colorado Allergy &amp; Asthma Centers, P.C.">
            <a:extLst>
              <a:ext uri="{FF2B5EF4-FFF2-40B4-BE49-F238E27FC236}">
                <a16:creationId xmlns:a16="http://schemas.microsoft.com/office/drawing/2014/main" id="{8C847815-E60A-4C0B-A5C2-AE77F8262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58" y="344881"/>
            <a:ext cx="3980771" cy="26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Managing your knee pain | The Chartered Society of Physiotherapy">
            <a:extLst>
              <a:ext uri="{FF2B5EF4-FFF2-40B4-BE49-F238E27FC236}">
                <a16:creationId xmlns:a16="http://schemas.microsoft.com/office/drawing/2014/main" id="{48AD7C50-6788-4329-A621-52B0244D5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823" y="344882"/>
            <a:ext cx="4720310" cy="265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C5F8D61-1D66-46D2-8723-5CF075172787}"/>
              </a:ext>
            </a:extLst>
          </p:cNvPr>
          <p:cNvSpPr/>
          <p:nvPr/>
        </p:nvSpPr>
        <p:spPr>
          <a:xfrm>
            <a:off x="4695290" y="1037690"/>
            <a:ext cx="2578813" cy="934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 descr="Lupita Nyong'o: 'The worst thing anyone's said to me? I like it when you're  angry' | Life and style | The Guardian">
            <a:extLst>
              <a:ext uri="{FF2B5EF4-FFF2-40B4-BE49-F238E27FC236}">
                <a16:creationId xmlns:a16="http://schemas.microsoft.com/office/drawing/2014/main" id="{B244E01C-3A90-491C-BEF4-FC9F89299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059" y="3895778"/>
            <a:ext cx="3750068" cy="281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Free Png Download Sun Clipart For Kids Png Png Images - Sun With Sunglasses  Png, Transparent Png , Transparent Png Image - PNGitem">
            <a:extLst>
              <a:ext uri="{FF2B5EF4-FFF2-40B4-BE49-F238E27FC236}">
                <a16:creationId xmlns:a16="http://schemas.microsoft.com/office/drawing/2014/main" id="{3DBB2239-D851-4705-9371-C4C9C9B24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600" y="1972638"/>
            <a:ext cx="2459049" cy="234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reen for go - University Business">
            <a:extLst>
              <a:ext uri="{FF2B5EF4-FFF2-40B4-BE49-F238E27FC236}">
                <a16:creationId xmlns:a16="http://schemas.microsoft.com/office/drawing/2014/main" id="{6BAE0C2A-18EA-4F5F-A777-7B735A252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37"/>
          <a:stretch/>
        </p:blipFill>
        <p:spPr bwMode="auto">
          <a:xfrm>
            <a:off x="3462617" y="3605290"/>
            <a:ext cx="3393748" cy="234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Pyramid America Tune Up Turn Loud Rock Roll Music Hand Fist Fingers Symbol  Cool Wall Decor Art Print Poster 60x90: Amazon.co.uk: Kitchen &amp; Home">
            <a:extLst>
              <a:ext uri="{FF2B5EF4-FFF2-40B4-BE49-F238E27FC236}">
                <a16:creationId xmlns:a16="http://schemas.microsoft.com/office/drawing/2014/main" id="{213222D4-8BDB-4975-B827-40EB6048B3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8" t="10975" r="8565" b="4845"/>
          <a:stretch/>
        </p:blipFill>
        <p:spPr bwMode="auto">
          <a:xfrm>
            <a:off x="555700" y="3328826"/>
            <a:ext cx="2160789" cy="32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CE4E235-56F2-4120-B95B-E006A6CAD4C3}"/>
              </a:ext>
            </a:extLst>
          </p:cNvPr>
          <p:cNvSpPr/>
          <p:nvPr/>
        </p:nvSpPr>
        <p:spPr>
          <a:xfrm>
            <a:off x="2510186" y="5784999"/>
            <a:ext cx="6864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70FED-5DF2-42C5-852B-461BF4EF047E}"/>
              </a:ext>
            </a:extLst>
          </p:cNvPr>
          <p:cNvSpPr txBox="1"/>
          <p:nvPr/>
        </p:nvSpPr>
        <p:spPr>
          <a:xfrm>
            <a:off x="555700" y="472611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18627-69BD-4534-B328-2AC15A145C7A}"/>
              </a:ext>
            </a:extLst>
          </p:cNvPr>
          <p:cNvSpPr txBox="1"/>
          <p:nvPr/>
        </p:nvSpPr>
        <p:spPr>
          <a:xfrm>
            <a:off x="6064587" y="3895778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571324-C97E-49D3-8A06-15E8C26388DF}"/>
              </a:ext>
            </a:extLst>
          </p:cNvPr>
          <p:cNvSpPr txBox="1"/>
          <p:nvPr/>
        </p:nvSpPr>
        <p:spPr>
          <a:xfrm>
            <a:off x="9107823" y="3955550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7AED08-8C5F-4F46-880B-25FBC3993BBF}"/>
              </a:ext>
            </a:extLst>
          </p:cNvPr>
          <p:cNvSpPr txBox="1"/>
          <p:nvPr/>
        </p:nvSpPr>
        <p:spPr>
          <a:xfrm>
            <a:off x="11238549" y="2080517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1D20BC-A552-48D4-9212-4E3C187EB40C}"/>
              </a:ext>
            </a:extLst>
          </p:cNvPr>
          <p:cNvSpPr txBox="1"/>
          <p:nvPr/>
        </p:nvSpPr>
        <p:spPr>
          <a:xfrm>
            <a:off x="4799746" y="471914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F66BA7-388C-424C-A06B-EF0FCEF63F9D}"/>
              </a:ext>
            </a:extLst>
          </p:cNvPr>
          <p:cNvSpPr txBox="1"/>
          <p:nvPr/>
        </p:nvSpPr>
        <p:spPr>
          <a:xfrm>
            <a:off x="-19949" y="3381909"/>
            <a:ext cx="615554" cy="729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6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2BDD7D-7263-4F25-9D17-2E083E5BF0E9}"/>
              </a:ext>
            </a:extLst>
          </p:cNvPr>
          <p:cNvSpPr/>
          <p:nvPr/>
        </p:nvSpPr>
        <p:spPr>
          <a:xfrm>
            <a:off x="11371111" y="3906790"/>
            <a:ext cx="65113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D3E989-A1BE-4165-873D-9B2202F75CBD}"/>
              </a:ext>
            </a:extLst>
          </p:cNvPr>
          <p:cNvSpPr/>
          <p:nvPr/>
        </p:nvSpPr>
        <p:spPr>
          <a:xfrm>
            <a:off x="10012701" y="3812450"/>
            <a:ext cx="6864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B62A16-52CE-4A27-AF1C-3BC56AAAFDEF}"/>
              </a:ext>
            </a:extLst>
          </p:cNvPr>
          <p:cNvSpPr/>
          <p:nvPr/>
        </p:nvSpPr>
        <p:spPr>
          <a:xfrm>
            <a:off x="10147933" y="3784565"/>
            <a:ext cx="71686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D511B79-53DD-44E9-9B96-F59D713F4535}"/>
              </a:ext>
            </a:extLst>
          </p:cNvPr>
          <p:cNvSpPr/>
          <p:nvPr/>
        </p:nvSpPr>
        <p:spPr>
          <a:xfrm>
            <a:off x="10699107" y="4277616"/>
            <a:ext cx="746362" cy="3373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59FE382-C6C4-447B-84CF-50F97C005A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887180">
            <a:off x="10200806" y="326245"/>
            <a:ext cx="1506542" cy="15065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47B036E9-5D3E-469D-816A-4BBF617E9D7D}"/>
              </a:ext>
            </a:extLst>
          </p:cNvPr>
          <p:cNvSpPr/>
          <p:nvPr/>
        </p:nvSpPr>
        <p:spPr>
          <a:xfrm>
            <a:off x="8229600" y="121091"/>
            <a:ext cx="2301411" cy="889977"/>
          </a:xfrm>
          <a:prstGeom prst="wedgeRoundRectCallout">
            <a:avLst>
              <a:gd name="adj1" fmla="val 64228"/>
              <a:gd name="adj2" fmla="val 480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Experiential memory … add hand signal</a:t>
            </a:r>
          </a:p>
        </p:txBody>
      </p:sp>
    </p:spTree>
    <p:extLst>
      <p:ext uri="{BB962C8B-B14F-4D97-AF65-F5344CB8AC3E}">
        <p14:creationId xmlns:p14="http://schemas.microsoft.com/office/powerpoint/2010/main" val="74951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1BBCAD-FDE1-4ED5-B5E5-2EE3F4EE6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350620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Was that stressful</a:t>
            </a:r>
            <a:r>
              <a:rPr lang="en-US" sz="6000" kern="1200" dirty="0">
                <a:solidFill>
                  <a:schemeClr val="tx1"/>
                </a:solidFill>
                <a:latin typeface="Abadi" panose="020B0604020104020204" pitchFamily="34" charset="0"/>
              </a:rPr>
              <a:t>?</a:t>
            </a:r>
            <a:br>
              <a:rPr lang="en-US" sz="6000" kern="1200" dirty="0">
                <a:solidFill>
                  <a:schemeClr val="tx1"/>
                </a:solidFill>
                <a:latin typeface="Abadi" panose="020B0604020104020204" pitchFamily="34" charset="0"/>
              </a:rPr>
            </a:br>
            <a:br>
              <a:rPr lang="en-US" sz="3000" kern="1200" dirty="0">
                <a:solidFill>
                  <a:schemeClr val="tx1"/>
                </a:solidFill>
                <a:latin typeface="Abadi" panose="020B0604020104020204" pitchFamily="34" charset="0"/>
              </a:rPr>
            </a:br>
            <a:r>
              <a:rPr lang="en-US" sz="6000" kern="1200" dirty="0">
                <a:solidFill>
                  <a:schemeClr val="tx1"/>
                </a:solidFill>
                <a:latin typeface="+mn-lt"/>
              </a:rPr>
              <a:t>WHY</a:t>
            </a:r>
            <a:r>
              <a:rPr lang="en-US" sz="6000" kern="1200" dirty="0">
                <a:solidFill>
                  <a:schemeClr val="tx1"/>
                </a:solidFill>
                <a:latin typeface="Abadi" panose="020B0604020104020204" pitchFamily="34" charset="0"/>
              </a:rPr>
              <a:t>?</a:t>
            </a:r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2">
                <a:lumMod val="75000"/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8FBE75D1-47C9-497D-AE3B-7DE2A6906F23}"/>
              </a:ext>
            </a:extLst>
          </p:cNvPr>
          <p:cNvSpPr/>
          <p:nvPr/>
        </p:nvSpPr>
        <p:spPr>
          <a:xfrm rot="20286582">
            <a:off x="812801" y="4536614"/>
            <a:ext cx="3383280" cy="11350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had a good knowledge of it 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1388630-DF3B-4ED9-B205-DB657B6221FF}"/>
              </a:ext>
            </a:extLst>
          </p:cNvPr>
          <p:cNvSpPr/>
          <p:nvPr/>
        </p:nvSpPr>
        <p:spPr>
          <a:xfrm rot="909122">
            <a:off x="730975" y="1142206"/>
            <a:ext cx="3383280" cy="11350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had support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FED8D0-3971-45BF-BBEE-DE146E04CC68}"/>
              </a:ext>
            </a:extLst>
          </p:cNvPr>
          <p:cNvSpPr txBox="1">
            <a:spLocks/>
          </p:cNvSpPr>
          <p:nvPr/>
        </p:nvSpPr>
        <p:spPr>
          <a:xfrm>
            <a:off x="3315031" y="1357148"/>
            <a:ext cx="5561938" cy="35062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/>
              <a:t>Was that stressful</a:t>
            </a:r>
            <a:r>
              <a:rPr lang="en-US" sz="6000">
                <a:latin typeface="Abadi" panose="020B0604020104020204" pitchFamily="34" charset="0"/>
              </a:rPr>
              <a:t>?</a:t>
            </a:r>
            <a:br>
              <a:rPr lang="en-US" sz="6000">
                <a:latin typeface="Abadi" panose="020B0604020104020204" pitchFamily="34" charset="0"/>
              </a:rPr>
            </a:br>
            <a:br>
              <a:rPr lang="en-US" sz="3000">
                <a:latin typeface="Abadi" panose="020B0604020104020204" pitchFamily="34" charset="0"/>
              </a:rPr>
            </a:br>
            <a:r>
              <a:rPr lang="en-US" sz="6000">
                <a:latin typeface="+mn-lt"/>
              </a:rPr>
              <a:t>WHY</a:t>
            </a:r>
            <a:r>
              <a:rPr lang="en-US" sz="6000">
                <a:latin typeface="Abadi" panose="020B0604020104020204" pitchFamily="34" charset="0"/>
              </a:rPr>
              <a:t>?</a:t>
            </a:r>
            <a:endParaRPr lang="en-US" sz="6000" dirty="0">
              <a:latin typeface="Abadi" panose="020B0604020104020204" pitchFamily="34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32635975-E8B4-4DC9-BBDA-85FE906A55AA}"/>
              </a:ext>
            </a:extLst>
          </p:cNvPr>
          <p:cNvSpPr/>
          <p:nvPr/>
        </p:nvSpPr>
        <p:spPr>
          <a:xfrm rot="20286582" flipH="1">
            <a:off x="7965038" y="813222"/>
            <a:ext cx="3098117" cy="11350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No one was judging you on the outcome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10DEEA46-245E-45E1-BEEA-29D9FB03CB5C}"/>
              </a:ext>
            </a:extLst>
          </p:cNvPr>
          <p:cNvSpPr/>
          <p:nvPr/>
        </p:nvSpPr>
        <p:spPr>
          <a:xfrm rot="369768" flipH="1">
            <a:off x="8287626" y="3065743"/>
            <a:ext cx="3098117" cy="11350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prepared for it 2 weeks ago</a:t>
            </a:r>
          </a:p>
        </p:txBody>
      </p:sp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E3DC0449-967F-4A5B-BE1B-04FC0DE2CCBC}"/>
              </a:ext>
            </a:extLst>
          </p:cNvPr>
          <p:cNvSpPr/>
          <p:nvPr/>
        </p:nvSpPr>
        <p:spPr>
          <a:xfrm rot="750716" flipH="1">
            <a:off x="7453775" y="5166312"/>
            <a:ext cx="3378153" cy="106176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 had done lots of things to reduce the pressure on you</a:t>
            </a:r>
          </a:p>
        </p:txBody>
      </p:sp>
    </p:spTree>
    <p:extLst>
      <p:ext uri="{BB962C8B-B14F-4D97-AF65-F5344CB8AC3E}">
        <p14:creationId xmlns:p14="http://schemas.microsoft.com/office/powerpoint/2010/main" val="2332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CA6AD-9589-4D7B-B40C-7B2A98AB9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82985"/>
            <a:ext cx="5764731" cy="1235484"/>
          </a:xfrm>
        </p:spPr>
        <p:txBody>
          <a:bodyPr>
            <a:normAutofit/>
          </a:bodyPr>
          <a:lstStyle/>
          <a:p>
            <a:r>
              <a:rPr lang="en-GB" sz="2800" dirty="0"/>
              <a:t>What could possibly go wrong</a:t>
            </a:r>
            <a:r>
              <a:rPr lang="en-GB" sz="2800" dirty="0">
                <a:latin typeface="Abadi" panose="020B0604020104020204" pitchFamily="34" charset="0"/>
              </a:rPr>
              <a:t>?</a:t>
            </a:r>
          </a:p>
        </p:txBody>
      </p:sp>
      <p:pic>
        <p:nvPicPr>
          <p:cNvPr id="1026" name="Picture 2" descr="Walking on Air Between the Towers - The New York Times">
            <a:extLst>
              <a:ext uri="{FF2B5EF4-FFF2-40B4-BE49-F238E27FC236}">
                <a16:creationId xmlns:a16="http://schemas.microsoft.com/office/drawing/2014/main" id="{570D8E20-D61B-4D8B-A0A6-58C9E1F02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5" y="285750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TC tightrope docudrama 'The Walk' nails the landing">
            <a:extLst>
              <a:ext uri="{FF2B5EF4-FFF2-40B4-BE49-F238E27FC236}">
                <a16:creationId xmlns:a16="http://schemas.microsoft.com/office/drawing/2014/main" id="{796E9D7E-BF4F-4DB6-9456-6C6AB6E8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335" y="1777078"/>
            <a:ext cx="7372150" cy="491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9E41217-C3BA-4AC9-98DC-C46747159537}"/>
              </a:ext>
            </a:extLst>
          </p:cNvPr>
          <p:cNvSpPr txBox="1">
            <a:spLocks/>
          </p:cNvSpPr>
          <p:nvPr/>
        </p:nvSpPr>
        <p:spPr>
          <a:xfrm>
            <a:off x="196515" y="3587609"/>
            <a:ext cx="4731620" cy="29863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300" dirty="0"/>
              <a:t>Write down a quick list of all the awful things that could go wrong in these images of Philippe Petit in New York … </a:t>
            </a:r>
            <a:endParaRPr lang="en-GB" sz="12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en-GB" sz="12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300" dirty="0"/>
              <a:t>He walked on a tension wire between the twin towers of the World Trade Centre … and had a lie down in the middle </a:t>
            </a:r>
          </a:p>
        </p:txBody>
      </p:sp>
    </p:spTree>
    <p:extLst>
      <p:ext uri="{BB962C8B-B14F-4D97-AF65-F5344CB8AC3E}">
        <p14:creationId xmlns:p14="http://schemas.microsoft.com/office/powerpoint/2010/main" val="1040620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103BF-6548-4E16-B59C-F245CA2B7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1757"/>
            <a:ext cx="5388226" cy="1325563"/>
          </a:xfrm>
        </p:spPr>
        <p:txBody>
          <a:bodyPr/>
          <a:lstStyle/>
          <a:p>
            <a:r>
              <a:rPr lang="en-GB" dirty="0"/>
              <a:t>How would doing this make you feel</a:t>
            </a:r>
            <a:r>
              <a:rPr lang="en-GB" dirty="0">
                <a:latin typeface="Abadi" panose="020B0604020104020204" pitchFamily="34" charset="0"/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9518B-775C-4BA3-BDFB-37B704F3F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300" y="317635"/>
            <a:ext cx="5388226" cy="632860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Heart rate</a:t>
            </a:r>
          </a:p>
          <a:p>
            <a:r>
              <a:rPr lang="en-GB" dirty="0"/>
              <a:t>Adrenaline </a:t>
            </a:r>
          </a:p>
          <a:p>
            <a:r>
              <a:rPr lang="en-GB" dirty="0"/>
              <a:t>Muscles</a:t>
            </a:r>
          </a:p>
          <a:p>
            <a:r>
              <a:rPr lang="en-GB" dirty="0"/>
              <a:t>Ability to cope with distractions</a:t>
            </a:r>
          </a:p>
          <a:p>
            <a:r>
              <a:rPr lang="en-GB" dirty="0"/>
              <a:t>Confidence </a:t>
            </a:r>
          </a:p>
          <a:p>
            <a:r>
              <a:rPr lang="en-GB" dirty="0"/>
              <a:t>Anxiety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https://www.youtube.com/watch?v=uwbil5puqng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https://www.youtube.com/watch?v=tynHJqQfXMQ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Does going into an exam make you feel some of these?</a:t>
            </a:r>
          </a:p>
        </p:txBody>
      </p:sp>
      <p:pic>
        <p:nvPicPr>
          <p:cNvPr id="3074" name="Picture 2" descr="ARTFUL CINEMA: 'The Walk' delivers tension with superb special effects –  ILM's Alternative Weekly Voice">
            <a:extLst>
              <a:ext uri="{FF2B5EF4-FFF2-40B4-BE49-F238E27FC236}">
                <a16:creationId xmlns:a16="http://schemas.microsoft.com/office/drawing/2014/main" id="{D69FBFAB-8746-4E45-BE99-C4FE3C582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26" y="1585640"/>
            <a:ext cx="5127374" cy="506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04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F6A3A-3AA1-4399-B3E6-AB78A6766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13" y="172620"/>
            <a:ext cx="10515600" cy="1325563"/>
          </a:xfrm>
        </p:spPr>
        <p:txBody>
          <a:bodyPr/>
          <a:lstStyle/>
          <a:p>
            <a:r>
              <a:rPr lang="en-GB" dirty="0"/>
              <a:t>HOW can he do that </a:t>
            </a:r>
            <a:r>
              <a:rPr lang="en-GB" dirty="0">
                <a:latin typeface="Abadi" panose="020B0604020104020204" pitchFamily="34" charset="0"/>
              </a:rPr>
              <a:t>??!?!?””??!?*&amp;!&gt;”&gt;££???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DFA23-3E4A-4DBD-9F7B-47A3E6C806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9686" y="1216876"/>
            <a:ext cx="4455695" cy="385974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Choose to do it</a:t>
            </a:r>
          </a:p>
          <a:p>
            <a:r>
              <a:rPr lang="en-GB" dirty="0"/>
              <a:t>Learn how to do it </a:t>
            </a:r>
          </a:p>
          <a:p>
            <a:r>
              <a:rPr lang="en-GB" dirty="0"/>
              <a:t>PRACTICE</a:t>
            </a:r>
          </a:p>
          <a:p>
            <a:r>
              <a:rPr lang="en-GB" dirty="0"/>
              <a:t>Plan</a:t>
            </a:r>
          </a:p>
          <a:p>
            <a:r>
              <a:rPr lang="en-GB" dirty="0"/>
              <a:t>Take on the challenge</a:t>
            </a:r>
          </a:p>
          <a:p>
            <a:r>
              <a:rPr lang="en-GB" dirty="0"/>
              <a:t>Be ready for the challenge </a:t>
            </a:r>
          </a:p>
          <a:p>
            <a:r>
              <a:rPr lang="en-GB" dirty="0"/>
              <a:t>DO IT </a:t>
            </a:r>
          </a:p>
          <a:p>
            <a:r>
              <a:rPr lang="en-GB" dirty="0"/>
              <a:t>Stay focussed</a:t>
            </a:r>
          </a:p>
          <a:p>
            <a:r>
              <a:rPr lang="en-GB" dirty="0"/>
              <a:t>Survive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pic>
        <p:nvPicPr>
          <p:cNvPr id="4098" name="Picture 2" descr="The Bad from the Good | Psychology Today Singapore">
            <a:extLst>
              <a:ext uri="{FF2B5EF4-FFF2-40B4-BE49-F238E27FC236}">
                <a16:creationId xmlns:a16="http://schemas.microsoft.com/office/drawing/2014/main" id="{3C905CEE-D5C5-458C-901D-B0CA3525A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91" y="1216876"/>
            <a:ext cx="4215865" cy="369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86BC646B-4440-4A8D-ACF9-6B599076A22A}"/>
              </a:ext>
            </a:extLst>
          </p:cNvPr>
          <p:cNvSpPr/>
          <p:nvPr/>
        </p:nvSpPr>
        <p:spPr>
          <a:xfrm>
            <a:off x="1251285" y="5409398"/>
            <a:ext cx="1827196" cy="110690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GCSEs are the same (</a:t>
            </a:r>
            <a:r>
              <a:rPr lang="en-GB" dirty="0" err="1"/>
              <a:t>ish</a:t>
            </a:r>
            <a:r>
              <a:rPr lang="en-GB" dirty="0"/>
              <a:t>)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8979846C-C738-4C05-9599-83EA36577E17}"/>
              </a:ext>
            </a:extLst>
          </p:cNvPr>
          <p:cNvSpPr/>
          <p:nvPr/>
        </p:nvSpPr>
        <p:spPr>
          <a:xfrm>
            <a:off x="2799348" y="5400407"/>
            <a:ext cx="1695253" cy="110690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Choose your options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215D1A38-EC3B-4AEE-9C1D-FFE6450C2561}"/>
              </a:ext>
            </a:extLst>
          </p:cNvPr>
          <p:cNvSpPr/>
          <p:nvPr/>
        </p:nvSpPr>
        <p:spPr>
          <a:xfrm>
            <a:off x="4245946" y="5400406"/>
            <a:ext cx="2186539" cy="110690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Put in the work in the lessons</a:t>
            </a:r>
          </a:p>
        </p:txBody>
      </p:sp>
      <p:sp>
        <p:nvSpPr>
          <p:cNvPr id="9" name="Arrow: Pentagon 8">
            <a:extLst>
              <a:ext uri="{FF2B5EF4-FFF2-40B4-BE49-F238E27FC236}">
                <a16:creationId xmlns:a16="http://schemas.microsoft.com/office/drawing/2014/main" id="{C5F9E5DB-E95C-49A6-9193-16691219DD14}"/>
              </a:ext>
            </a:extLst>
          </p:cNvPr>
          <p:cNvSpPr/>
          <p:nvPr/>
        </p:nvSpPr>
        <p:spPr>
          <a:xfrm>
            <a:off x="6221132" y="5409397"/>
            <a:ext cx="2186539" cy="110690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Practice exam questions – learn how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F7D95E25-D888-47EE-B22A-D97E3D100F61}"/>
              </a:ext>
            </a:extLst>
          </p:cNvPr>
          <p:cNvSpPr/>
          <p:nvPr/>
        </p:nvSpPr>
        <p:spPr>
          <a:xfrm>
            <a:off x="8196318" y="5409396"/>
            <a:ext cx="2186539" cy="1106905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Revise for the exam – be ready</a:t>
            </a: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B6EB1D3A-714D-4E28-870D-C3D1255CE7AC}"/>
              </a:ext>
            </a:extLst>
          </p:cNvPr>
          <p:cNvSpPr/>
          <p:nvPr/>
        </p:nvSpPr>
        <p:spPr>
          <a:xfrm>
            <a:off x="10171503" y="5400405"/>
            <a:ext cx="1609819" cy="110690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Sit the exam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117E57-F789-4285-A5E3-7BC574959F22}"/>
              </a:ext>
            </a:extLst>
          </p:cNvPr>
          <p:cNvSpPr txBox="1"/>
          <p:nvPr/>
        </p:nvSpPr>
        <p:spPr>
          <a:xfrm>
            <a:off x="8061565" y="3978704"/>
            <a:ext cx="3103739" cy="10618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100" dirty="0"/>
              <a:t>You can’t miss out this stage … otherwise you risk failure!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0B487E3-9F72-4A1D-92E7-D14D34A01E21}"/>
              </a:ext>
            </a:extLst>
          </p:cNvPr>
          <p:cNvCxnSpPr/>
          <p:nvPr/>
        </p:nvCxnSpPr>
        <p:spPr>
          <a:xfrm>
            <a:off x="8407671" y="4864995"/>
            <a:ext cx="72186" cy="5444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9DEBBF6-3311-4B0B-A86C-F2EC3692571F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2466243"/>
            <a:ext cx="4039410" cy="15034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0B82D1E-F37F-4E97-B9A2-590AFE856BE4}"/>
              </a:ext>
            </a:extLst>
          </p:cNvPr>
          <p:cNvCxnSpPr>
            <a:cxnSpLocks/>
          </p:cNvCxnSpPr>
          <p:nvPr/>
        </p:nvCxnSpPr>
        <p:spPr>
          <a:xfrm flipH="1" flipV="1">
            <a:off x="6805061" y="2335568"/>
            <a:ext cx="3328336" cy="163414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17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DBC93-F774-45CE-8BE5-CC3222488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61" y="204854"/>
            <a:ext cx="10515600" cy="1325563"/>
          </a:xfrm>
        </p:spPr>
        <p:txBody>
          <a:bodyPr/>
          <a:lstStyle/>
          <a:p>
            <a:r>
              <a:rPr lang="en-GB" dirty="0"/>
              <a:t>So get ready to walk the tension wire …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FFC38-73AD-488C-88DF-60212F689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61" y="1299412"/>
            <a:ext cx="11357811" cy="4783756"/>
          </a:xfrm>
        </p:spPr>
        <p:txBody>
          <a:bodyPr>
            <a:normAutofit lnSpcReduction="10000"/>
          </a:bodyPr>
          <a:lstStyle/>
          <a:p>
            <a:r>
              <a:rPr lang="en-GB" sz="2600" dirty="0"/>
              <a:t>Philippe Petit is still alive (yay) and did those wire walks because he felt confident to do them – in his mind it was ‘low stakes’ when he walked …</a:t>
            </a:r>
          </a:p>
          <a:p>
            <a:r>
              <a:rPr lang="en-GB" sz="2600" dirty="0"/>
              <a:t>‘Low stakes’ means that there isn’t that risks are reduced to a minimum. This allows you to try something without being overly worried about the consequences. It doesn’t mean you don’t care, or that it’s not important. </a:t>
            </a:r>
          </a:p>
          <a:p>
            <a:r>
              <a:rPr lang="en-GB" sz="2600" dirty="0"/>
              <a:t>Coming to school for you was ‘low stakes’ this morning … you made it out of the house fully clothed and ready for the day … you got to school without being hurt (hopefully) … you made it to this lesson without a Sharknado wiping out the school and eating all the students … low stakes. But you or the people around you have made it that way …</a:t>
            </a:r>
          </a:p>
        </p:txBody>
      </p:sp>
    </p:spTree>
    <p:extLst>
      <p:ext uri="{BB962C8B-B14F-4D97-AF65-F5344CB8AC3E}">
        <p14:creationId xmlns:p14="http://schemas.microsoft.com/office/powerpoint/2010/main" val="426640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F26A69F5-FAE2-49CD-8662-F77EAC883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791C55-B3EB-4444-8182-BCFB12D9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7865" y="1078029"/>
            <a:ext cx="3118586" cy="5414846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SO … low stakes testing is a good option when you’re trying to learn and remember things … after all … how do you KNOW what you know</a:t>
            </a:r>
            <a:r>
              <a:rPr lang="en-GB" dirty="0">
                <a:latin typeface="Abadi" panose="020B0604020104020204" pitchFamily="34" charset="0"/>
              </a:rPr>
              <a:t>? … </a:t>
            </a:r>
          </a:p>
          <a:p>
            <a:pPr marL="0" indent="0" algn="ctr">
              <a:buNone/>
            </a:pPr>
            <a:r>
              <a:rPr lang="en-GB" dirty="0">
                <a:latin typeface="Abadi" panose="020B0604020104020204" pitchFamily="34" charset="0"/>
              </a:rPr>
              <a:t>Without having to worry about not knowing it … </a:t>
            </a:r>
          </a:p>
        </p:txBody>
      </p:sp>
    </p:spTree>
    <p:extLst>
      <p:ext uri="{BB962C8B-B14F-4D97-AF65-F5344CB8AC3E}">
        <p14:creationId xmlns:p14="http://schemas.microsoft.com/office/powerpoint/2010/main" val="195373206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stival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901</Words>
  <Application>Microsoft Office PowerPoint</Application>
  <PresentationFormat>Widescreen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Abadi</vt:lpstr>
      <vt:lpstr>Arial</vt:lpstr>
      <vt:lpstr>Calibri</vt:lpstr>
      <vt:lpstr>Century Gothic</vt:lpstr>
      <vt:lpstr>Wingdings</vt:lpstr>
      <vt:lpstr>ShapesVTI</vt:lpstr>
      <vt:lpstr>PowerPoint Presentation</vt:lpstr>
      <vt:lpstr>This week we’re looking at low stakes testing </vt:lpstr>
      <vt:lpstr>PowerPoint Presentation</vt:lpstr>
      <vt:lpstr>Was that stressful?  WHY?</vt:lpstr>
      <vt:lpstr>What could possibly go wrong?</vt:lpstr>
      <vt:lpstr>How would doing this make you feel?</vt:lpstr>
      <vt:lpstr>HOW can he do that ??!?!?””??!?*&amp;!&gt;”&gt;££???</vt:lpstr>
      <vt:lpstr>So get ready to walk the tension wire … </vt:lpstr>
      <vt:lpstr>PowerPoint Presentation</vt:lpstr>
      <vt:lpstr>SO if you need a minute to gather your thought and collect some things … </vt:lpstr>
      <vt:lpstr>TO DO …</vt:lpstr>
      <vt:lpstr>SO how was it for you?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Cooper</dc:creator>
  <cp:lastModifiedBy>Jo Cooper</cp:lastModifiedBy>
  <cp:revision>1</cp:revision>
  <dcterms:created xsi:type="dcterms:W3CDTF">2020-10-01T20:32:50Z</dcterms:created>
  <dcterms:modified xsi:type="dcterms:W3CDTF">2020-10-01T20:51:52Z</dcterms:modified>
</cp:coreProperties>
</file>