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2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8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05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1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4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6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6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2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6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2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1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c.com/2018/03/02/denzel-washington-paid-for-chadwick-boseman-to-study-at-oxford.html" TargetMode="External"/><Relationship Id="rId2" Type="http://schemas.openxmlformats.org/officeDocument/2006/relationships/hyperlink" Target="https://www.youtube.com/watch?v=0FB9i7P9Zs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3C1D3F-A4EC-4131-A317-5D726AD706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7C622-6EE0-4109-B3E7-C4EA692D6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902803"/>
          </a:xfrm>
        </p:spPr>
        <p:txBody>
          <a:bodyPr anchor="b">
            <a:noAutofit/>
          </a:bodyPr>
          <a:lstStyle/>
          <a:p>
            <a:r>
              <a:rPr lang="en-GB" sz="5000" b="1" i="0" dirty="0">
                <a:latin typeface="+mn-lt"/>
              </a:rPr>
              <a:t>Know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CE4A5-CFE4-46FD-BBAD-22134567D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8387" y="4445775"/>
            <a:ext cx="4193378" cy="646785"/>
          </a:xfrm>
        </p:spPr>
        <p:txBody>
          <a:bodyPr>
            <a:noAutofit/>
          </a:bodyPr>
          <a:lstStyle/>
          <a:p>
            <a:r>
              <a:rPr lang="en-GB" sz="2500" b="1" dirty="0"/>
              <a:t>Be honest with yourself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8B9F2E3-F4CD-4CC3-8B8A-0585BDC41EC7}"/>
              </a:ext>
            </a:extLst>
          </p:cNvPr>
          <p:cNvSpPr txBox="1">
            <a:spLocks/>
          </p:cNvSpPr>
          <p:nvPr/>
        </p:nvSpPr>
        <p:spPr>
          <a:xfrm>
            <a:off x="6568387" y="4942832"/>
            <a:ext cx="4193378" cy="646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b="1" cap="none" dirty="0"/>
              <a:t>How can you achieve your personal best?</a:t>
            </a:r>
          </a:p>
        </p:txBody>
      </p:sp>
      <p:pic>
        <p:nvPicPr>
          <p:cNvPr id="1026" name="Picture 2" descr="Understand Yourself before anything else">
            <a:extLst>
              <a:ext uri="{FF2B5EF4-FFF2-40B4-BE49-F238E27FC236}">
                <a16:creationId xmlns:a16="http://schemas.microsoft.com/office/drawing/2014/main" id="{2285CB01-8CFC-44CE-AAB0-64E953C7B4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8"/>
          <a:stretch/>
        </p:blipFill>
        <p:spPr bwMode="auto">
          <a:xfrm>
            <a:off x="548096" y="484523"/>
            <a:ext cx="3569751" cy="2568989"/>
          </a:xfrm>
          <a:prstGeom prst="rect">
            <a:avLst/>
          </a:prstGeom>
          <a:noFill/>
          <a:ln w="762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llout: Up Arrow 4">
            <a:extLst>
              <a:ext uri="{FF2B5EF4-FFF2-40B4-BE49-F238E27FC236}">
                <a16:creationId xmlns:a16="http://schemas.microsoft.com/office/drawing/2014/main" id="{68413040-1FDD-44BC-BB41-9AF2C42D132F}"/>
              </a:ext>
            </a:extLst>
          </p:cNvPr>
          <p:cNvSpPr/>
          <p:nvPr/>
        </p:nvSpPr>
        <p:spPr>
          <a:xfrm>
            <a:off x="427336" y="3126959"/>
            <a:ext cx="3811270" cy="3246518"/>
          </a:xfrm>
          <a:prstGeom prst="upArrowCallout">
            <a:avLst>
              <a:gd name="adj1" fmla="val 8462"/>
              <a:gd name="adj2" fmla="val 10804"/>
              <a:gd name="adj3" fmla="val 13115"/>
              <a:gd name="adj4" fmla="val 82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Aims for this session: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To know your own work habits …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… and understand the impact they have.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To think about WHY you are doing all of this work in school and what outcomes you want. </a:t>
            </a:r>
          </a:p>
        </p:txBody>
      </p:sp>
    </p:spTree>
    <p:extLst>
      <p:ext uri="{BB962C8B-B14F-4D97-AF65-F5344CB8AC3E}">
        <p14:creationId xmlns:p14="http://schemas.microsoft.com/office/powerpoint/2010/main" val="261472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2364-142F-48F9-8022-35BA8F34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20" y="365125"/>
            <a:ext cx="11389360" cy="1646555"/>
          </a:xfrm>
        </p:spPr>
        <p:txBody>
          <a:bodyPr>
            <a:noAutofit/>
          </a:bodyPr>
          <a:lstStyle/>
          <a:p>
            <a:pPr algn="ctr"/>
            <a:r>
              <a:rPr lang="en-GB" sz="3000" b="1" i="0" dirty="0">
                <a:solidFill>
                  <a:schemeClr val="bg1"/>
                </a:solidFill>
                <a:latin typeface="+mn-lt"/>
              </a:rPr>
              <a:t>You’ve learned a LOT this term about how you learn … but to make these lessons useful to you, you need to think about what you’re going to do with this information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D4F1A-1B62-4D26-AAD8-EE6935A0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825480" cy="4160520"/>
          </a:xfrm>
          <a:solidFill>
            <a:schemeClr val="bg1">
              <a:alpha val="9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GB" b="1" dirty="0">
                <a:solidFill>
                  <a:srgbClr val="02112E"/>
                </a:solidFill>
              </a:rPr>
              <a:t>Time for a little game called “Never have I ever …”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2112E"/>
                </a:solidFill>
              </a:rPr>
              <a:t>The rules … </a:t>
            </a:r>
          </a:p>
          <a:p>
            <a:pPr marL="514350" indent="-514350">
              <a:buAutoNum type="arabicParenR"/>
            </a:pPr>
            <a:r>
              <a:rPr lang="en-GB" b="1" dirty="0">
                <a:solidFill>
                  <a:srgbClr val="02112E"/>
                </a:solidFill>
              </a:rPr>
              <a:t>State a bad habit like this … “Never have I ever picked my nose …” </a:t>
            </a:r>
          </a:p>
          <a:p>
            <a:pPr marL="514350" indent="-514350">
              <a:buAutoNum type="arabicParenR"/>
            </a:pPr>
            <a:r>
              <a:rPr lang="en-GB" b="1" dirty="0">
                <a:solidFill>
                  <a:srgbClr val="02112E"/>
                </a:solidFill>
              </a:rPr>
              <a:t>IF you </a:t>
            </a:r>
            <a:r>
              <a:rPr lang="en-GB" b="1" u="sng" dirty="0">
                <a:solidFill>
                  <a:srgbClr val="02112E"/>
                </a:solidFill>
              </a:rPr>
              <a:t>HAVE done it</a:t>
            </a:r>
            <a:r>
              <a:rPr lang="en-GB" b="1" dirty="0">
                <a:solidFill>
                  <a:srgbClr val="02112E"/>
                </a:solidFill>
              </a:rPr>
              <a:t> … you need to put your </a:t>
            </a:r>
            <a:r>
              <a:rPr lang="en-GB" b="1" u="sng" dirty="0">
                <a:solidFill>
                  <a:srgbClr val="02112E"/>
                </a:solidFill>
              </a:rPr>
              <a:t>hand up</a:t>
            </a:r>
            <a:r>
              <a:rPr lang="en-GB" b="1" dirty="0">
                <a:solidFill>
                  <a:srgbClr val="02112E"/>
                </a:solidFill>
              </a:rPr>
              <a:t> …</a:t>
            </a:r>
          </a:p>
          <a:p>
            <a:pPr marL="0" indent="0">
              <a:buNone/>
            </a:pPr>
            <a:endParaRPr lang="en-GB" b="1" dirty="0">
              <a:solidFill>
                <a:srgbClr val="02112E"/>
              </a:solidFill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rgbClr val="02112E"/>
                </a:solidFill>
              </a:rPr>
              <a:t>… you’ll be surprised by how many hands go up … this should show you that you’re not alone in some work habits</a:t>
            </a:r>
          </a:p>
        </p:txBody>
      </p:sp>
    </p:spTree>
    <p:extLst>
      <p:ext uri="{BB962C8B-B14F-4D97-AF65-F5344CB8AC3E}">
        <p14:creationId xmlns:p14="http://schemas.microsoft.com/office/powerpoint/2010/main" val="174581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2364-142F-48F9-8022-35BA8F34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83" y="-58803"/>
            <a:ext cx="10515600" cy="1325563"/>
          </a:xfrm>
        </p:spPr>
        <p:txBody>
          <a:bodyPr>
            <a:normAutofit/>
          </a:bodyPr>
          <a:lstStyle/>
          <a:p>
            <a:r>
              <a:rPr lang="en-GB" sz="3000" b="1" i="0" dirty="0">
                <a:solidFill>
                  <a:schemeClr val="bg1"/>
                </a:solidFill>
                <a:latin typeface="+mn-lt"/>
              </a:rPr>
              <a:t>“Never have I ever …”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D4F1A-1B62-4D26-AAD8-EE6935A0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224" y="982978"/>
            <a:ext cx="2882898" cy="2164080"/>
          </a:xfrm>
          <a:solidFill>
            <a:schemeClr val="bg1">
              <a:alpha val="84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2400" dirty="0">
                <a:solidFill>
                  <a:srgbClr val="02112E"/>
                </a:solidFill>
              </a:rPr>
              <a:t>Rolled my eyes when a teacher has said “this mock / test is important” (forget about other subjects for now)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A33EC21-5423-46CB-AB50-A2A10B23EA63}"/>
              </a:ext>
            </a:extLst>
          </p:cNvPr>
          <p:cNvSpPr txBox="1">
            <a:spLocks/>
          </p:cNvSpPr>
          <p:nvPr/>
        </p:nvSpPr>
        <p:spPr>
          <a:xfrm>
            <a:off x="3583703" y="1251781"/>
            <a:ext cx="3003550" cy="1798320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Completely forgotten there was a test, done no revision and hope for the best …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F3302D-B779-4E4D-AA12-B1122C3B888E}"/>
              </a:ext>
            </a:extLst>
          </p:cNvPr>
          <p:cNvSpPr txBox="1">
            <a:spLocks/>
          </p:cNvSpPr>
          <p:nvPr/>
        </p:nvSpPr>
        <p:spPr>
          <a:xfrm>
            <a:off x="6884835" y="230256"/>
            <a:ext cx="3677922" cy="1577657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Known about a test for two or three weeks and crammed revision the day before the test …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F213B95-342A-45D8-AE09-D6C406FFFFF8}"/>
              </a:ext>
            </a:extLst>
          </p:cNvPr>
          <p:cNvSpPr txBox="1">
            <a:spLocks/>
          </p:cNvSpPr>
          <p:nvPr/>
        </p:nvSpPr>
        <p:spPr>
          <a:xfrm>
            <a:off x="7525085" y="1954443"/>
            <a:ext cx="4465322" cy="2164079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Left work / revision to the last minute and told myself “I work better under pressure so there’s no point starting too early!” and then got stressed about the exam the day before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75D5D0-17CC-42B0-963E-0611A393B548}"/>
              </a:ext>
            </a:extLst>
          </p:cNvPr>
          <p:cNvSpPr txBox="1">
            <a:spLocks/>
          </p:cNvSpPr>
          <p:nvPr/>
        </p:nvSpPr>
        <p:spPr>
          <a:xfrm>
            <a:off x="5208692" y="4411582"/>
            <a:ext cx="3313613" cy="2164079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Gone into a test feeling a bit sick / nervous because I KNOW I haven’t done enough revision to be properly ready for it …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59464E-4F32-4085-9128-2BDEAFF33339}"/>
              </a:ext>
            </a:extLst>
          </p:cNvPr>
          <p:cNvSpPr txBox="1">
            <a:spLocks/>
          </p:cNvSpPr>
          <p:nvPr/>
        </p:nvSpPr>
        <p:spPr>
          <a:xfrm>
            <a:off x="2711791" y="3429000"/>
            <a:ext cx="2221716" cy="3106554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Got the result back from my test and felt a bit disappointed but maybe not completely surprised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78B1645-7D94-4311-8661-7E665F32F00D}"/>
              </a:ext>
            </a:extLst>
          </p:cNvPr>
          <p:cNvSpPr txBox="1">
            <a:spLocks/>
          </p:cNvSpPr>
          <p:nvPr/>
        </p:nvSpPr>
        <p:spPr>
          <a:xfrm>
            <a:off x="220675" y="3456489"/>
            <a:ext cx="2052458" cy="3079065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Said to yourself “It’s fine, it’s only a mock … I’ll work harder / be more ready for the </a:t>
            </a:r>
            <a:r>
              <a:rPr lang="en-GB" sz="2400" i="1" dirty="0">
                <a:solidFill>
                  <a:srgbClr val="02112E"/>
                </a:solidFill>
              </a:rPr>
              <a:t>real thing</a:t>
            </a:r>
            <a:r>
              <a:rPr lang="en-GB" sz="2400" dirty="0">
                <a:solidFill>
                  <a:srgbClr val="02112E"/>
                </a:solidFill>
              </a:rPr>
              <a:t> …”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B49ADE6-B2A3-498F-8AD1-FE55A0C0BF8A}"/>
              </a:ext>
            </a:extLst>
          </p:cNvPr>
          <p:cNvSpPr txBox="1">
            <a:spLocks/>
          </p:cNvSpPr>
          <p:nvPr/>
        </p:nvSpPr>
        <p:spPr>
          <a:xfrm>
            <a:off x="8797490" y="4371475"/>
            <a:ext cx="2855902" cy="1963554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2112E"/>
                </a:solidFill>
              </a:rPr>
              <a:t>Sat up really late (past midnight)to revise and then felt too tired the next day to do well in the exam. </a:t>
            </a:r>
          </a:p>
        </p:txBody>
      </p:sp>
    </p:spTree>
    <p:extLst>
      <p:ext uri="{BB962C8B-B14F-4D97-AF65-F5344CB8AC3E}">
        <p14:creationId xmlns:p14="http://schemas.microsoft.com/office/powerpoint/2010/main" val="266067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2364-142F-48F9-8022-35BA8F34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982960" cy="1325563"/>
          </a:xfrm>
        </p:spPr>
        <p:txBody>
          <a:bodyPr>
            <a:normAutofit/>
          </a:bodyPr>
          <a:lstStyle/>
          <a:p>
            <a:r>
              <a:rPr lang="en-GB" sz="3600" b="1" i="0" dirty="0">
                <a:solidFill>
                  <a:schemeClr val="bg1"/>
                </a:solidFill>
                <a:latin typeface="+mn-lt"/>
              </a:rPr>
              <a:t>If you put your hand up … </a:t>
            </a:r>
            <a:r>
              <a:rPr lang="en-GB" sz="3600" b="1" i="0" dirty="0">
                <a:solidFill>
                  <a:schemeClr val="accent1"/>
                </a:solidFill>
                <a:latin typeface="+mn-lt"/>
              </a:rPr>
              <a:t>what does it mean???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D4F1A-1B62-4D26-AAD8-EE6935A0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888"/>
            <a:ext cx="6111240" cy="4532312"/>
          </a:xfrm>
          <a:solidFill>
            <a:schemeClr val="bg1">
              <a:alpha val="84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02112E"/>
                </a:solidFill>
              </a:rPr>
              <a:t>It doesn’t mean you’re a terrible student and you’re going to fail everything … </a:t>
            </a:r>
          </a:p>
          <a:p>
            <a:r>
              <a:rPr lang="en-GB" b="1" dirty="0">
                <a:solidFill>
                  <a:srgbClr val="02112E"/>
                </a:solidFill>
              </a:rPr>
              <a:t>It means that you’re a normal human teenager … we’ve ALL done it!</a:t>
            </a:r>
          </a:p>
          <a:p>
            <a:r>
              <a:rPr lang="en-GB" b="1" dirty="0">
                <a:solidFill>
                  <a:srgbClr val="02112E"/>
                </a:solidFill>
              </a:rPr>
              <a:t>It means you maybe need to get a bit more organised and (in the words of Nike) … just do it! </a:t>
            </a:r>
          </a:p>
        </p:txBody>
      </p:sp>
      <p:pic>
        <p:nvPicPr>
          <p:cNvPr id="2050" name="Picture 2" descr="Take Two | Nike's iconic 'Just Do It' campaign turns 25 | 89.3 KPCC">
            <a:extLst>
              <a:ext uri="{FF2B5EF4-FFF2-40B4-BE49-F238E27FC236}">
                <a16:creationId xmlns:a16="http://schemas.microsoft.com/office/drawing/2014/main" id="{CCB23A55-B9CD-489D-82CA-76161DABB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530" y="1440390"/>
            <a:ext cx="3685540" cy="267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llout: Up Arrow 3">
            <a:extLst>
              <a:ext uri="{FF2B5EF4-FFF2-40B4-BE49-F238E27FC236}">
                <a16:creationId xmlns:a16="http://schemas.microsoft.com/office/drawing/2014/main" id="{66947232-AA00-4491-B0A1-90157663D324}"/>
              </a:ext>
            </a:extLst>
          </p:cNvPr>
          <p:cNvSpPr/>
          <p:nvPr/>
        </p:nvSpPr>
        <p:spPr>
          <a:xfrm>
            <a:off x="7542530" y="3906043"/>
            <a:ext cx="3811270" cy="2637631"/>
          </a:xfrm>
          <a:prstGeom prst="upArrowCallout">
            <a:avLst>
              <a:gd name="adj1" fmla="val 14985"/>
              <a:gd name="adj2" fmla="val 16141"/>
              <a:gd name="adj3" fmla="val 18452"/>
              <a:gd name="adj4" fmla="val 746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It’s worth thinking about WHY … is you know (your) why, it make sit easier to do it … </a:t>
            </a:r>
          </a:p>
        </p:txBody>
      </p:sp>
    </p:spTree>
    <p:extLst>
      <p:ext uri="{BB962C8B-B14F-4D97-AF65-F5344CB8AC3E}">
        <p14:creationId xmlns:p14="http://schemas.microsoft.com/office/powerpoint/2010/main" val="31681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2364-142F-48F9-8022-35BA8F34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64200" cy="1270635"/>
          </a:xfrm>
        </p:spPr>
        <p:txBody>
          <a:bodyPr>
            <a:normAutofit/>
          </a:bodyPr>
          <a:lstStyle/>
          <a:p>
            <a:r>
              <a:rPr lang="en-GB" sz="3000" b="1" i="0" dirty="0">
                <a:solidFill>
                  <a:schemeClr val="bg1"/>
                </a:solidFill>
                <a:latin typeface="+mn-lt"/>
              </a:rPr>
              <a:t>Have a go … how well do you know yourself?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826D59-663C-4AA1-858C-69E639CF7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160" y="300516"/>
            <a:ext cx="5102158" cy="62569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D392DA-0642-4EF2-B1D6-079F196AD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1" y="1828165"/>
            <a:ext cx="5276205" cy="459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76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2364-142F-48F9-8022-35BA8F34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365125"/>
            <a:ext cx="11470640" cy="1097915"/>
          </a:xfrm>
        </p:spPr>
        <p:txBody>
          <a:bodyPr>
            <a:noAutofit/>
          </a:bodyPr>
          <a:lstStyle/>
          <a:p>
            <a:pPr algn="ctr"/>
            <a:r>
              <a:rPr lang="en-GB" b="1" i="0" dirty="0">
                <a:solidFill>
                  <a:schemeClr val="bg1"/>
                </a:solidFill>
                <a:latin typeface="+mn-lt"/>
              </a:rPr>
              <a:t>Finding your WHY … why are you </a:t>
            </a:r>
            <a:br>
              <a:rPr lang="en-GB" b="1" i="0" dirty="0">
                <a:solidFill>
                  <a:schemeClr val="bg1"/>
                </a:solidFill>
                <a:latin typeface="+mn-lt"/>
              </a:rPr>
            </a:br>
            <a:r>
              <a:rPr lang="en-GB" b="1" i="0" dirty="0">
                <a:solidFill>
                  <a:schemeClr val="bg1"/>
                </a:solidFill>
                <a:latin typeface="+mn-lt"/>
              </a:rPr>
              <a:t>doing all this work in school?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D4F1A-1B62-4D26-AAD8-EE6935A0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690688"/>
            <a:ext cx="10952480" cy="4669472"/>
          </a:xfrm>
          <a:solidFill>
            <a:schemeClr val="bg1">
              <a:alpha val="84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chemeClr val="accent1"/>
                </a:solidFill>
              </a:rPr>
              <a:t>Do you know what you want to do / be in the future?</a:t>
            </a:r>
          </a:p>
          <a:p>
            <a:r>
              <a:rPr lang="en-GB" b="1" dirty="0">
                <a:solidFill>
                  <a:schemeClr val="accent6"/>
                </a:solidFill>
              </a:rPr>
              <a:t>If you do </a:t>
            </a:r>
            <a:r>
              <a:rPr lang="en-GB" b="1" dirty="0">
                <a:solidFill>
                  <a:srgbClr val="02112E"/>
                </a:solidFill>
              </a:rPr>
              <a:t>… that’s amazing … not everyone does … </a:t>
            </a:r>
          </a:p>
          <a:p>
            <a:r>
              <a:rPr lang="en-GB" b="1" dirty="0">
                <a:solidFill>
                  <a:srgbClr val="7030A0"/>
                </a:solidFill>
              </a:rPr>
              <a:t>If you don’t </a:t>
            </a:r>
            <a:r>
              <a:rPr lang="en-GB" b="1" dirty="0">
                <a:solidFill>
                  <a:srgbClr val="02112E"/>
                </a:solidFill>
              </a:rPr>
              <a:t>/ can’t name it … </a:t>
            </a:r>
            <a:r>
              <a:rPr lang="en-GB" b="1" dirty="0">
                <a:solidFill>
                  <a:srgbClr val="7030A0"/>
                </a:solidFill>
              </a:rPr>
              <a:t>don’t let that stop you </a:t>
            </a:r>
            <a:r>
              <a:rPr lang="en-GB" b="1" dirty="0">
                <a:solidFill>
                  <a:srgbClr val="02112E"/>
                </a:solidFill>
              </a:rPr>
              <a:t>… think about what you do / don’t want in the future … do you want to … travel … make your Mum proud of you … do a practical job … be in charge of other people … own your own home … work alone / with other people … be outside / inside when you work … work with animals / kids etc. 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accent1"/>
                </a:solidFill>
              </a:rPr>
              <a:t>What you want to be / do will change a lot over time and as life moves on and changes … but try to hang on to WHY you do things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CFF16B0-8F96-425C-9ACD-C674E5E13F47}"/>
              </a:ext>
            </a:extLst>
          </p:cNvPr>
          <p:cNvGrpSpPr/>
          <p:nvPr/>
        </p:nvGrpSpPr>
        <p:grpSpPr>
          <a:xfrm>
            <a:off x="19250" y="50466"/>
            <a:ext cx="12172750" cy="6757068"/>
            <a:chOff x="19250" y="50466"/>
            <a:chExt cx="12172750" cy="6757068"/>
          </a:xfrm>
        </p:grpSpPr>
        <p:pic>
          <p:nvPicPr>
            <p:cNvPr id="3074" name="Picture 2" descr="Answering the “WHY?” Questions">
              <a:extLst>
                <a:ext uri="{FF2B5EF4-FFF2-40B4-BE49-F238E27FC236}">
                  <a16:creationId xmlns:a16="http://schemas.microsoft.com/office/drawing/2014/main" id="{91546EF0-E33B-4C2E-BE46-B65AA65B25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7464" y="777875"/>
              <a:ext cx="1825625" cy="1825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Answering the “WHY?” Questions">
              <a:extLst>
                <a:ext uri="{FF2B5EF4-FFF2-40B4-BE49-F238E27FC236}">
                  <a16:creationId xmlns:a16="http://schemas.microsoft.com/office/drawing/2014/main" id="{613CD735-3B7B-4203-81C2-751DF38BA2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911" y="365125"/>
              <a:ext cx="1825625" cy="1825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Answering the “WHY?” Questions">
              <a:extLst>
                <a:ext uri="{FF2B5EF4-FFF2-40B4-BE49-F238E27FC236}">
                  <a16:creationId xmlns:a16="http://schemas.microsoft.com/office/drawing/2014/main" id="{59C18ED6-38C4-4EEF-83DD-E4160009E7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3398" y="4266533"/>
              <a:ext cx="1448602" cy="14486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Answering the “WHY?” Questions">
              <a:extLst>
                <a:ext uri="{FF2B5EF4-FFF2-40B4-BE49-F238E27FC236}">
                  <a16:creationId xmlns:a16="http://schemas.microsoft.com/office/drawing/2014/main" id="{383BADCC-4D88-499F-B899-990DAE7256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7639">
              <a:off x="19250" y="5912786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Answering the “WHY?” Questions">
              <a:extLst>
                <a:ext uri="{FF2B5EF4-FFF2-40B4-BE49-F238E27FC236}">
                  <a16:creationId xmlns:a16="http://schemas.microsoft.com/office/drawing/2014/main" id="{0C53AB11-6B75-4B0F-90A0-C13389C12A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7639">
              <a:off x="1547162" y="804537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Answering the “WHY?” Questions">
              <a:extLst>
                <a:ext uri="{FF2B5EF4-FFF2-40B4-BE49-F238E27FC236}">
                  <a16:creationId xmlns:a16="http://schemas.microsoft.com/office/drawing/2014/main" id="{40A1A6F4-E686-4499-87D7-573A3DAAF0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7639">
              <a:off x="11073967" y="466709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Answering the “WHY?” Questions">
              <a:extLst>
                <a:ext uri="{FF2B5EF4-FFF2-40B4-BE49-F238E27FC236}">
                  <a16:creationId xmlns:a16="http://schemas.microsoft.com/office/drawing/2014/main" id="{8E937FBE-5B74-4F55-83DC-697D39599A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52835">
              <a:off x="10857969" y="109691"/>
              <a:ext cx="700173" cy="700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Answering the “WHY?” Questions">
              <a:extLst>
                <a:ext uri="{FF2B5EF4-FFF2-40B4-BE49-F238E27FC236}">
                  <a16:creationId xmlns:a16="http://schemas.microsoft.com/office/drawing/2014/main" id="{2AEF020E-B0DF-49AA-AF56-5C491F9181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7639">
              <a:off x="11128675" y="3753018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Answering the “WHY?” Questions">
              <a:extLst>
                <a:ext uri="{FF2B5EF4-FFF2-40B4-BE49-F238E27FC236}">
                  <a16:creationId xmlns:a16="http://schemas.microsoft.com/office/drawing/2014/main" id="{B14E4088-1E72-4512-9803-795CBFD04C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045769">
              <a:off x="150491" y="50466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Answering the “WHY?” Questions">
              <a:extLst>
                <a:ext uri="{FF2B5EF4-FFF2-40B4-BE49-F238E27FC236}">
                  <a16:creationId xmlns:a16="http://schemas.microsoft.com/office/drawing/2014/main" id="{2F9E44C4-ECE5-47A8-A5D7-4E38885B07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89953">
              <a:off x="694927" y="6096351"/>
              <a:ext cx="646689" cy="646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Answering the “WHY?” Questions">
              <a:extLst>
                <a:ext uri="{FF2B5EF4-FFF2-40B4-BE49-F238E27FC236}">
                  <a16:creationId xmlns:a16="http://schemas.microsoft.com/office/drawing/2014/main" id="{1D8F16F0-C0D0-4C22-9345-2CA0887BC6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7639">
              <a:off x="10978604" y="5912787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Answering the “WHY?” Questions">
              <a:extLst>
                <a:ext uri="{FF2B5EF4-FFF2-40B4-BE49-F238E27FC236}">
                  <a16:creationId xmlns:a16="http://schemas.microsoft.com/office/drawing/2014/main" id="{3E080EDF-9436-4435-AA55-C01FA55824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7639">
              <a:off x="10017327" y="1924556"/>
              <a:ext cx="894747" cy="89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Answering the “WHY?” Questions">
              <a:extLst>
                <a:ext uri="{FF2B5EF4-FFF2-40B4-BE49-F238E27FC236}">
                  <a16:creationId xmlns:a16="http://schemas.microsoft.com/office/drawing/2014/main" id="{1775CBAD-C9E7-423B-9D28-0AE20F9EE7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89953">
              <a:off x="10452588" y="4719794"/>
              <a:ext cx="646689" cy="646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Answering the “WHY?” Questions">
              <a:extLst>
                <a:ext uri="{FF2B5EF4-FFF2-40B4-BE49-F238E27FC236}">
                  <a16:creationId xmlns:a16="http://schemas.microsoft.com/office/drawing/2014/main" id="{4CE37DAD-1AC5-4D26-B558-EAD9772835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89953">
              <a:off x="829389" y="186354"/>
              <a:ext cx="646689" cy="646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5257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2364-142F-48F9-8022-35BA8F34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069"/>
            <a:ext cx="10515600" cy="97265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n-GB" sz="3000" b="1" i="0" dirty="0">
                <a:solidFill>
                  <a:schemeClr val="bg1"/>
                </a:solidFill>
                <a:latin typeface="+mn-lt"/>
                <a:hlinkClick r:id="rId2"/>
              </a:rPr>
              <a:t>https://www.youtube.com/watch?v=0FB9i7P9Zs4</a:t>
            </a:r>
            <a:r>
              <a:rPr lang="en-GB" sz="3000" b="1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D4F1A-1B62-4D26-AAD8-EE6935A0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496" y="2560320"/>
            <a:ext cx="7439166" cy="3950630"/>
          </a:xfrm>
          <a:solidFill>
            <a:schemeClr val="bg1">
              <a:alpha val="84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b="1" dirty="0">
                <a:solidFill>
                  <a:srgbClr val="02112E"/>
                </a:solidFill>
              </a:rPr>
              <a:t>Don’t know who Denzel Washington is? </a:t>
            </a:r>
          </a:p>
          <a:p>
            <a:pPr marL="0" indent="0" algn="ctr">
              <a:buNone/>
            </a:pPr>
            <a:r>
              <a:rPr lang="en-GB" i="0" dirty="0">
                <a:solidFill>
                  <a:srgbClr val="3E4855"/>
                </a:solidFill>
                <a:effectLst/>
                <a:latin typeface="Averta"/>
              </a:rPr>
              <a:t>Denzel Washington paid for Black Panther star Chadwick Boseman to study at Oxford</a:t>
            </a:r>
          </a:p>
          <a:p>
            <a:pPr marL="0" indent="0" algn="ctr">
              <a:buNone/>
            </a:pPr>
            <a:r>
              <a:rPr lang="en-GB" sz="1800" dirty="0">
                <a:solidFill>
                  <a:srgbClr val="02112E"/>
                </a:solidFill>
                <a:hlinkClick r:id="rId3"/>
              </a:rPr>
              <a:t>https://www.cnbc.com/2018/03/02/denzel-washington-paid-for-chadwick-boseman-to-study-at-oxford.html</a:t>
            </a:r>
            <a:endParaRPr lang="en-GB" sz="1800" dirty="0">
              <a:solidFill>
                <a:srgbClr val="02112E"/>
              </a:solidFill>
            </a:endParaRPr>
          </a:p>
          <a:p>
            <a:pPr marL="0" indent="0" algn="ctr">
              <a:buNone/>
            </a:pPr>
            <a:r>
              <a:rPr lang="en-GB" sz="1800" dirty="0">
                <a:solidFill>
                  <a:srgbClr val="02112E"/>
                </a:solidFill>
              </a:rPr>
              <a:t>Boseman didn’t speak to Denzel Washington about this until he’d become a success, so he could thank Washington for his help, without Washington thinking he wanted something more. </a:t>
            </a:r>
          </a:p>
          <a:p>
            <a:pPr marL="0" indent="0" algn="ctr">
              <a:buNone/>
            </a:pPr>
            <a:r>
              <a:rPr lang="en-GB" sz="1800" dirty="0">
                <a:solidFill>
                  <a:srgbClr val="02112E"/>
                </a:solidFill>
              </a:rPr>
              <a:t>Boseman accepted the help and was determined to be the very best he could be to honour the help he had received. </a:t>
            </a:r>
          </a:p>
        </p:txBody>
      </p:sp>
      <p:pic>
        <p:nvPicPr>
          <p:cNvPr id="4098" name="Picture 2" descr="330 Failure Quotes That Will Make You More Daring">
            <a:extLst>
              <a:ext uri="{FF2B5EF4-FFF2-40B4-BE49-F238E27FC236}">
                <a16:creationId xmlns:a16="http://schemas.microsoft.com/office/drawing/2014/main" id="{23DFAA06-9844-4605-B0C1-7D46555B1F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9" t="12259" r="16191"/>
          <a:stretch/>
        </p:blipFill>
        <p:spPr bwMode="auto">
          <a:xfrm>
            <a:off x="373339" y="1521961"/>
            <a:ext cx="2849079" cy="2297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FED686FF-196F-4E5E-8C8B-313004445EF1}"/>
              </a:ext>
            </a:extLst>
          </p:cNvPr>
          <p:cNvSpPr/>
          <p:nvPr/>
        </p:nvSpPr>
        <p:spPr>
          <a:xfrm>
            <a:off x="2739993" y="1708656"/>
            <a:ext cx="8613807" cy="524405"/>
          </a:xfrm>
          <a:prstGeom prst="wedgeRoundRectCallout">
            <a:avLst>
              <a:gd name="adj1" fmla="val -38937"/>
              <a:gd name="adj2" fmla="val 343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Working hard … works … so what are you going to do with what you have?</a:t>
            </a:r>
          </a:p>
        </p:txBody>
      </p:sp>
      <p:pic>
        <p:nvPicPr>
          <p:cNvPr id="5122" name="Picture 2" descr="Top 15 Most Inspiring Denzel Washington Quotes | Goalcast">
            <a:extLst>
              <a:ext uri="{FF2B5EF4-FFF2-40B4-BE49-F238E27FC236}">
                <a16:creationId xmlns:a16="http://schemas.microsoft.com/office/drawing/2014/main" id="{07064C4A-0DCD-4470-AD2A-F901BC7F9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39" y="4146289"/>
            <a:ext cx="3768457" cy="21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6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96A2844-BB8F-47C7-8CAE-02CFFCF2DE2A}"/>
              </a:ext>
            </a:extLst>
          </p:cNvPr>
          <p:cNvGrpSpPr/>
          <p:nvPr/>
        </p:nvGrpSpPr>
        <p:grpSpPr>
          <a:xfrm>
            <a:off x="167372" y="1385124"/>
            <a:ext cx="11857255" cy="3071374"/>
            <a:chOff x="222986" y="278218"/>
            <a:chExt cx="12263654" cy="307137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407E52C-F13D-4375-BB7C-2DAA3A7FBE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58" t="1606" b="612"/>
            <a:stretch/>
          </p:blipFill>
          <p:spPr>
            <a:xfrm>
              <a:off x="222986" y="278218"/>
              <a:ext cx="5079998" cy="307137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22F4919-BABF-463A-AE60-E7841CA79A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211"/>
            <a:stretch/>
          </p:blipFill>
          <p:spPr>
            <a:xfrm>
              <a:off x="5283200" y="522622"/>
              <a:ext cx="7203440" cy="2826970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A345D716-2317-4AC4-BFDF-E6EEAC1C6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987" y="201495"/>
            <a:ext cx="11470640" cy="1097915"/>
          </a:xfrm>
        </p:spPr>
        <p:txBody>
          <a:bodyPr>
            <a:noAutofit/>
          </a:bodyPr>
          <a:lstStyle/>
          <a:p>
            <a:pPr algn="ctr"/>
            <a:r>
              <a:rPr lang="en-GB" b="1" i="0" dirty="0">
                <a:solidFill>
                  <a:schemeClr val="bg1"/>
                </a:solidFill>
                <a:latin typeface="+mn-lt"/>
              </a:rPr>
              <a:t>Finding your WHY … what do you want and what do you need to do to make it happen?</a:t>
            </a:r>
          </a:p>
        </p:txBody>
      </p:sp>
      <p:sp>
        <p:nvSpPr>
          <p:cNvPr id="11" name="Callout: Up Arrow 10">
            <a:extLst>
              <a:ext uri="{FF2B5EF4-FFF2-40B4-BE49-F238E27FC236}">
                <a16:creationId xmlns:a16="http://schemas.microsoft.com/office/drawing/2014/main" id="{F932FC08-9F44-4DA9-A725-7AB915698B9D}"/>
              </a:ext>
            </a:extLst>
          </p:cNvPr>
          <p:cNvSpPr/>
          <p:nvPr/>
        </p:nvSpPr>
        <p:spPr>
          <a:xfrm>
            <a:off x="427335" y="4542211"/>
            <a:ext cx="11597291" cy="1831265"/>
          </a:xfrm>
          <a:prstGeom prst="upArrowCallout">
            <a:avLst>
              <a:gd name="adj1" fmla="val 8462"/>
              <a:gd name="adj2" fmla="val 10804"/>
              <a:gd name="adj3" fmla="val 13115"/>
              <a:gd name="adj4" fmla="val 82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Aims for this session were: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To know your own work habits …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… and understand the impact they have (now and potentially in the future).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To think about WHY you are doing all of this work in school and what outcomes you want. </a:t>
            </a:r>
          </a:p>
        </p:txBody>
      </p:sp>
    </p:spTree>
    <p:extLst>
      <p:ext uri="{BB962C8B-B14F-4D97-AF65-F5344CB8AC3E}">
        <p14:creationId xmlns:p14="http://schemas.microsoft.com/office/powerpoint/2010/main" val="118402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0F3F2"/>
      </a:lt2>
      <a:accent1>
        <a:srgbClr val="DB358E"/>
      </a:accent1>
      <a:accent2>
        <a:srgbClr val="C923C1"/>
      </a:accent2>
      <a:accent3>
        <a:srgbClr val="9E35DB"/>
      </a:accent3>
      <a:accent4>
        <a:srgbClr val="5635CD"/>
      </a:accent4>
      <a:accent5>
        <a:srgbClr val="3557DB"/>
      </a:accent5>
      <a:accent6>
        <a:srgbClr val="238AC9"/>
      </a:accent6>
      <a:hlink>
        <a:srgbClr val="3F44B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776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Averta</vt:lpstr>
      <vt:lpstr>Century Gothic</vt:lpstr>
      <vt:lpstr>Elephant</vt:lpstr>
      <vt:lpstr>BrushVTI</vt:lpstr>
      <vt:lpstr>Know Yourself</vt:lpstr>
      <vt:lpstr>You’ve learned a LOT this term about how you learn … but to make these lessons useful to you, you need to think about what you’re going to do with this information … </vt:lpstr>
      <vt:lpstr>“Never have I ever …”</vt:lpstr>
      <vt:lpstr>If you put your hand up … what does it mean???</vt:lpstr>
      <vt:lpstr>Have a go … how well do you know yourself?</vt:lpstr>
      <vt:lpstr>Finding your WHY … why are you  doing all this work in school?</vt:lpstr>
      <vt:lpstr>https://www.youtube.com/watch?v=0FB9i7P9Zs4 </vt:lpstr>
      <vt:lpstr>Finding your WHY … what do you want and what do you need to do to make it happen?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Yourself</dc:title>
  <dc:creator>Jo Cooper</dc:creator>
  <cp:lastModifiedBy>Jo Cooper</cp:lastModifiedBy>
  <cp:revision>3</cp:revision>
  <dcterms:created xsi:type="dcterms:W3CDTF">2020-10-12T07:13:41Z</dcterms:created>
  <dcterms:modified xsi:type="dcterms:W3CDTF">2020-10-13T08:33:03Z</dcterms:modified>
</cp:coreProperties>
</file>