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6" r:id="rId3"/>
    <p:sldId id="268" r:id="rId4"/>
    <p:sldId id="257" r:id="rId5"/>
    <p:sldId id="277" r:id="rId6"/>
    <p:sldId id="258" r:id="rId7"/>
    <p:sldId id="262" r:id="rId8"/>
    <p:sldId id="271" r:id="rId9"/>
    <p:sldId id="272" r:id="rId10"/>
    <p:sldId id="260" r:id="rId11"/>
    <p:sldId id="259" r:id="rId12"/>
    <p:sldId id="261" r:id="rId13"/>
    <p:sldId id="273" r:id="rId14"/>
    <p:sldId id="26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7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custSel modSld">
      <pc:chgData name="Emma  Jewell" userId="766cf5f5-c572-488a-9781-c05c2a8688fa" providerId="ADAL" clId="{BE17FC18-79C6-4CD0-B96A-EACE327E55D3}" dt="2025-09-23T11:43:29.680" v="2" actId="478"/>
      <pc:docMkLst>
        <pc:docMk/>
      </pc:docMkLst>
      <pc:sldChg chg="delSp modSp mod">
        <pc:chgData name="Emma  Jewell" userId="766cf5f5-c572-488a-9781-c05c2a8688fa" providerId="ADAL" clId="{BE17FC18-79C6-4CD0-B96A-EACE327E55D3}" dt="2025-09-23T11:43:29.680" v="2" actId="478"/>
        <pc:sldMkLst>
          <pc:docMk/>
          <pc:sldMk cId="109857222" sldId="256"/>
        </pc:sldMkLst>
        <pc:spChg chg="del mod">
          <ac:chgData name="Emma  Jewell" userId="766cf5f5-c572-488a-9781-c05c2a8688fa" providerId="ADAL" clId="{BE17FC18-79C6-4CD0-B96A-EACE327E55D3}" dt="2025-09-23T11:43:29.680" v="2" actId="478"/>
          <ac:spMkLst>
            <pc:docMk/>
            <pc:sldMk cId="109857222" sldId="256"/>
            <ac:spMk id="3" creationId="{ACF80142-E2E7-4CB0-CE09-59AD91179BCE}"/>
          </ac:spMkLst>
        </pc:spChg>
        <pc:spChg chg="del">
          <ac:chgData name="Emma  Jewell" userId="766cf5f5-c572-488a-9781-c05c2a8688fa" providerId="ADAL" clId="{BE17FC18-79C6-4CD0-B96A-EACE327E55D3}" dt="2025-09-23T11:43:18.190" v="0" actId="478"/>
          <ac:spMkLst>
            <pc:docMk/>
            <pc:sldMk cId="109857222" sldId="256"/>
            <ac:spMk id="5" creationId="{D2F49473-8EF6-D4ED-DB78-10AF05C7097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Flu Vaccinations – Tuesday 23</a:t>
          </a:r>
          <a:r>
            <a:rPr lang="en-US" baseline="30000" dirty="0"/>
            <a:t>rd</a:t>
          </a:r>
          <a:r>
            <a:rPr lang="en-US" dirty="0"/>
            <a:t> September</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t>Thursday 25</a:t>
          </a:r>
          <a:r>
            <a:rPr lang="en-US" baseline="30000" dirty="0"/>
            <a:t>th</a:t>
          </a:r>
          <a:r>
            <a:rPr lang="en-US" dirty="0"/>
            <a:t> September – WW2 Evacuee Day </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t> Monday 29</a:t>
          </a:r>
          <a:r>
            <a:rPr lang="en-US" baseline="30000" dirty="0"/>
            <a:t>th</a:t>
          </a:r>
          <a:r>
            <a:rPr lang="en-US" dirty="0"/>
            <a:t> September – Class Photos </a:t>
          </a:r>
          <a:r>
            <a:rPr lang="en-US" dirty="0">
              <a:solidFill>
                <a:srgbClr val="FF0000"/>
              </a:solidFill>
            </a:rPr>
            <a:t> </a:t>
          </a:r>
          <a:endParaRPr lang="en-US" dirty="0"/>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t>Parents Evenings: Tuesday 21</a:t>
          </a:r>
          <a:r>
            <a:rPr lang="en-US" baseline="30000" dirty="0"/>
            <a:t>st</a:t>
          </a:r>
          <a:r>
            <a:rPr lang="en-US" dirty="0"/>
            <a:t> and Thursday 23</a:t>
          </a:r>
          <a:r>
            <a:rPr lang="en-US" baseline="30000" dirty="0"/>
            <a:t>rd</a:t>
          </a:r>
          <a:r>
            <a:rPr lang="en-US" dirty="0"/>
            <a:t> October   </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r>
            <a:rPr lang="en-US" dirty="0"/>
            <a:t>Yorkshire Air Museum trip: Thursday 13</a:t>
          </a:r>
          <a:r>
            <a:rPr lang="en-US" baseline="30000" dirty="0"/>
            <a:t>th</a:t>
          </a:r>
          <a:r>
            <a:rPr lang="en-US" dirty="0"/>
            <a:t> November  </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8FF99F94-AB23-485E-806A-70CBB0BCAC37}">
      <dgm:prSet/>
      <dgm:spPr/>
      <dgm:t>
        <a:bodyPr/>
        <a:lstStyle/>
        <a:p>
          <a:r>
            <a:rPr lang="en-US" dirty="0"/>
            <a:t>SATs Week: Monday 11</a:t>
          </a:r>
          <a:r>
            <a:rPr lang="en-US" baseline="30000" dirty="0"/>
            <a:t>th</a:t>
          </a:r>
          <a:r>
            <a:rPr lang="en-US" dirty="0"/>
            <a:t> – Thursday 14</a:t>
          </a:r>
          <a:r>
            <a:rPr lang="en-US" baseline="30000" dirty="0"/>
            <a:t>th</a:t>
          </a:r>
          <a:r>
            <a:rPr lang="en-US" dirty="0"/>
            <a:t> May  </a:t>
          </a:r>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FD8A2F42-8320-48B3-9983-D694FA9C3AC9}">
      <dgm:prSet/>
      <dgm:spPr/>
      <dgm:t>
        <a:bodyPr/>
        <a:lstStyle/>
        <a:p>
          <a:pPr rtl="0"/>
          <a:r>
            <a:rPr lang="en-US" dirty="0"/>
            <a:t>Residential:</a:t>
          </a:r>
          <a:r>
            <a:rPr lang="en-US" dirty="0">
              <a:solidFill>
                <a:srgbClr val="000000"/>
              </a:solidFill>
              <a:latin typeface="Aptos Display" panose="020F0302020204030204"/>
            </a:rPr>
            <a:t> Wednesday 18th – Friday 20th March</a:t>
          </a:r>
          <a:r>
            <a:rPr lang="en-US" dirty="0">
              <a:solidFill>
                <a:srgbClr val="000000"/>
              </a:solidFill>
            </a:rPr>
            <a:t> </a:t>
          </a:r>
          <a:r>
            <a:rPr lang="en-US" dirty="0"/>
            <a:t> </a:t>
          </a:r>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29BEFAFA-6B98-4123-9EB2-22A9763185F8}">
      <dgm:prSet/>
      <dgm:spPr/>
      <dgm:t>
        <a:bodyPr/>
        <a:lstStyle/>
        <a:p>
          <a:pPr rtl="0"/>
          <a:r>
            <a:rPr lang="en-US" dirty="0">
              <a:solidFill>
                <a:srgbClr val="FF0000"/>
              </a:solidFill>
            </a:rPr>
            <a:t>RSE information sessions</a:t>
          </a:r>
          <a:r>
            <a:rPr lang="en-US" dirty="0">
              <a:solidFill>
                <a:srgbClr val="FF0000"/>
              </a:solidFill>
              <a:latin typeface="Aptos Display" panose="020F0302020204030204"/>
            </a:rPr>
            <a:t>: dates to be confirmed</a:t>
          </a:r>
          <a:endParaRPr lang="en-US" dirty="0">
            <a:solidFill>
              <a:srgbClr val="FF0000"/>
            </a:solidFill>
          </a:endParaRPr>
        </a:p>
      </dgm:t>
    </dgm:pt>
    <dgm:pt modelId="{2A2F912F-76D5-4BBC-9ABD-975B83B2DF8B}" type="parTrans" cxnId="{F6F2D224-7FE0-44ED-A017-ECDB13412F99}">
      <dgm:prSet/>
      <dgm:spPr/>
      <dgm:t>
        <a:bodyPr/>
        <a:lstStyle/>
        <a:p>
          <a:endParaRPr lang="en-US"/>
        </a:p>
      </dgm:t>
    </dgm:pt>
    <dgm:pt modelId="{9A88C975-B48E-4155-898E-BE29B0877F3F}" type="sibTrans" cxnId="{F6F2D224-7FE0-44ED-A017-ECDB13412F99}">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8"/>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8"/>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8"/>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8"/>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8"/>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8"/>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8"/>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8"/>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8"/>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8"/>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8"/>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8"/>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8"/>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8"/>
      <dgm:spPr/>
    </dgm:pt>
    <dgm:pt modelId="{E8851DA4-9357-4824-8737-450D65ACC810}" type="pres">
      <dgm:prSet presAssocID="{FD8A2F42-8320-48B3-9983-D694FA9C3AC9}" presName="vert1" presStyleCnt="0"/>
      <dgm:spPr/>
    </dgm:pt>
    <dgm:pt modelId="{B02B82AF-1575-4AAD-84FE-9AD587D7D37A}" type="pres">
      <dgm:prSet presAssocID="{29BEFAFA-6B98-4123-9EB2-22A9763185F8}" presName="thickLine" presStyleLbl="alignNode1" presStyleIdx="7" presStyleCnt="8"/>
      <dgm:spPr/>
    </dgm:pt>
    <dgm:pt modelId="{920FB0EA-89E9-4646-9CE9-366835AE2201}" type="pres">
      <dgm:prSet presAssocID="{29BEFAFA-6B98-4123-9EB2-22A9763185F8}" presName="horz1" presStyleCnt="0"/>
      <dgm:spPr/>
    </dgm:pt>
    <dgm:pt modelId="{42559AA7-15A4-4CA5-B4D2-23541CD7BDC0}" type="pres">
      <dgm:prSet presAssocID="{29BEFAFA-6B98-4123-9EB2-22A9763185F8}" presName="tx1" presStyleLbl="revTx" presStyleIdx="7" presStyleCnt="8"/>
      <dgm:spPr/>
    </dgm:pt>
    <dgm:pt modelId="{2AA853BC-A4F1-4AB8-B639-0AD5FF658283}" type="pres">
      <dgm:prSet presAssocID="{29BEFAFA-6B98-4123-9EB2-22A9763185F8}"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F6F2D224-7FE0-44ED-A017-ECDB13412F99}" srcId="{03D74CC4-A474-4BE0-85F5-8A41D420A79E}" destId="{29BEFAFA-6B98-4123-9EB2-22A9763185F8}" srcOrd="7" destOrd="0" parTransId="{2A2F912F-76D5-4BBC-9ABD-975B83B2DF8B}" sibTransId="{9A88C975-B48E-4155-898E-BE29B0877F3F}"/>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FE78F37E-4DC6-46D1-BF11-E9ACAAA73431}" type="presOf" srcId="{29BEFAFA-6B98-4123-9EB2-22A9763185F8}" destId="{42559AA7-15A4-4CA5-B4D2-23541CD7BDC0}"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 modelId="{8C9AEE0B-A353-4AA1-AC8E-F8B5F091DCB9}" type="presParOf" srcId="{55D845C8-4D10-45F8-B1F9-CD96001EA2E1}" destId="{B02B82AF-1575-4AAD-84FE-9AD587D7D37A}" srcOrd="14" destOrd="0" presId="urn:microsoft.com/office/officeart/2008/layout/LinedList"/>
    <dgm:cxn modelId="{D4562C5E-66CA-4956-8FF7-7170FFD84BA4}" type="presParOf" srcId="{55D845C8-4D10-45F8-B1F9-CD96001EA2E1}" destId="{920FB0EA-89E9-4646-9CE9-366835AE2201}" srcOrd="15" destOrd="0" presId="urn:microsoft.com/office/officeart/2008/layout/LinedList"/>
    <dgm:cxn modelId="{B8521C79-9E2B-4DB6-A9FF-4D2C2D7A5973}" type="presParOf" srcId="{920FB0EA-89E9-4646-9CE9-366835AE2201}" destId="{42559AA7-15A4-4CA5-B4D2-23541CD7BDC0}" srcOrd="0" destOrd="0" presId="urn:microsoft.com/office/officeart/2008/layout/LinedList"/>
    <dgm:cxn modelId="{C6930694-EB76-47A0-9765-1ABA257BEEAD}" type="presParOf" srcId="{920FB0EA-89E9-4646-9CE9-366835AE2201}" destId="{2AA853BC-A4F1-4AB8-B639-0AD5FF6582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Flu Vaccinations – Tuesday 23</a:t>
          </a:r>
          <a:r>
            <a:rPr lang="en-US" sz="2500" kern="1200" baseline="30000" dirty="0"/>
            <a:t>rd</a:t>
          </a:r>
          <a:r>
            <a:rPr lang="en-US" sz="2500" kern="1200" dirty="0"/>
            <a:t> September</a:t>
          </a:r>
        </a:p>
      </dsp:txBody>
      <dsp:txXfrm>
        <a:off x="0" y="0"/>
        <a:ext cx="10515600" cy="543917"/>
      </dsp:txXfrm>
    </dsp:sp>
    <dsp:sp modelId="{3D065391-3778-4943-9833-360615E5C4AD}">
      <dsp:nvSpPr>
        <dsp:cNvPr id="0" name=""/>
        <dsp:cNvSpPr/>
      </dsp:nvSpPr>
      <dsp:spPr>
        <a:xfrm>
          <a:off x="0" y="54391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Thursday 25</a:t>
          </a:r>
          <a:r>
            <a:rPr lang="en-US" sz="2500" kern="1200" baseline="30000" dirty="0"/>
            <a:t>th</a:t>
          </a:r>
          <a:r>
            <a:rPr lang="en-US" sz="2500" kern="1200" dirty="0"/>
            <a:t> September – WW2 Evacuee Day </a:t>
          </a:r>
        </a:p>
      </dsp:txBody>
      <dsp:txXfrm>
        <a:off x="0" y="543917"/>
        <a:ext cx="10515600" cy="543917"/>
      </dsp:txXfrm>
    </dsp:sp>
    <dsp:sp modelId="{67FC410C-A611-4824-8B0F-F2A07BD2DF0C}">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Monday 29</a:t>
          </a:r>
          <a:r>
            <a:rPr lang="en-US" sz="2500" kern="1200" baseline="30000" dirty="0"/>
            <a:t>th</a:t>
          </a:r>
          <a:r>
            <a:rPr lang="en-US" sz="2500" kern="1200" dirty="0"/>
            <a:t> September – Class Photos </a:t>
          </a:r>
          <a:r>
            <a:rPr lang="en-US" sz="2500" kern="1200" dirty="0">
              <a:solidFill>
                <a:srgbClr val="FF0000"/>
              </a:solidFill>
            </a:rPr>
            <a:t> </a:t>
          </a:r>
          <a:endParaRPr lang="en-US" sz="2500" kern="1200" dirty="0"/>
        </a:p>
      </dsp:txBody>
      <dsp:txXfrm>
        <a:off x="0" y="1087834"/>
        <a:ext cx="10515600" cy="543917"/>
      </dsp:txXfrm>
    </dsp:sp>
    <dsp:sp modelId="{57D3CA04-D310-4E7D-BF76-2F9E8E47AF3F}">
      <dsp:nvSpPr>
        <dsp:cNvPr id="0" name=""/>
        <dsp:cNvSpPr/>
      </dsp:nvSpPr>
      <dsp:spPr>
        <a:xfrm>
          <a:off x="0" y="1631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Parents Evenings: Tuesday 21</a:t>
          </a:r>
          <a:r>
            <a:rPr lang="en-US" sz="2500" kern="1200" baseline="30000" dirty="0"/>
            <a:t>st</a:t>
          </a:r>
          <a:r>
            <a:rPr lang="en-US" sz="2500" kern="1200" dirty="0"/>
            <a:t> and Thursday 23</a:t>
          </a:r>
          <a:r>
            <a:rPr lang="en-US" sz="2500" kern="1200" baseline="30000" dirty="0"/>
            <a:t>rd</a:t>
          </a:r>
          <a:r>
            <a:rPr lang="en-US" sz="2500" kern="1200" dirty="0"/>
            <a:t> October   </a:t>
          </a:r>
        </a:p>
      </dsp:txBody>
      <dsp:txXfrm>
        <a:off x="0" y="1631751"/>
        <a:ext cx="10515600" cy="543917"/>
      </dsp:txXfrm>
    </dsp:sp>
    <dsp:sp modelId="{A32BAAC2-522E-47FB-AFC1-89C8F57AF435}">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Yorkshire Air Museum trip: Thursday 13</a:t>
          </a:r>
          <a:r>
            <a:rPr lang="en-US" sz="2500" kern="1200" baseline="30000" dirty="0"/>
            <a:t>th</a:t>
          </a:r>
          <a:r>
            <a:rPr lang="en-US" sz="2500" kern="1200" dirty="0"/>
            <a:t> November  </a:t>
          </a:r>
        </a:p>
      </dsp:txBody>
      <dsp:txXfrm>
        <a:off x="0" y="2175669"/>
        <a:ext cx="10515600" cy="543917"/>
      </dsp:txXfrm>
    </dsp:sp>
    <dsp:sp modelId="{FFCC5C91-E5D2-43DE-8436-5B41B2B89C49}">
      <dsp:nvSpPr>
        <dsp:cNvPr id="0" name=""/>
        <dsp:cNvSpPr/>
      </dsp:nvSpPr>
      <dsp:spPr>
        <a:xfrm>
          <a:off x="0" y="2719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SATs Week: Monday 11</a:t>
          </a:r>
          <a:r>
            <a:rPr lang="en-US" sz="2500" kern="1200" baseline="30000" dirty="0"/>
            <a:t>th</a:t>
          </a:r>
          <a:r>
            <a:rPr lang="en-US" sz="2500" kern="1200" dirty="0"/>
            <a:t> – Thursday 14</a:t>
          </a:r>
          <a:r>
            <a:rPr lang="en-US" sz="2500" kern="1200" baseline="30000" dirty="0"/>
            <a:t>th</a:t>
          </a:r>
          <a:r>
            <a:rPr lang="en-US" sz="2500" kern="1200" dirty="0"/>
            <a:t> May  </a:t>
          </a:r>
        </a:p>
      </dsp:txBody>
      <dsp:txXfrm>
        <a:off x="0" y="2719586"/>
        <a:ext cx="10515600" cy="543917"/>
      </dsp:txXfrm>
    </dsp:sp>
    <dsp:sp modelId="{EEE3F162-118A-4AE3-8186-0D956655ED23}">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Residential:</a:t>
          </a:r>
          <a:r>
            <a:rPr lang="en-US" sz="2500" kern="1200" dirty="0">
              <a:solidFill>
                <a:srgbClr val="000000"/>
              </a:solidFill>
              <a:latin typeface="Aptos Display" panose="020F0302020204030204"/>
            </a:rPr>
            <a:t> Wednesday 18th – Friday 20th March</a:t>
          </a:r>
          <a:r>
            <a:rPr lang="en-US" sz="2500" kern="1200" dirty="0">
              <a:solidFill>
                <a:srgbClr val="000000"/>
              </a:solidFill>
            </a:rPr>
            <a:t> </a:t>
          </a:r>
          <a:r>
            <a:rPr lang="en-US" sz="2500" kern="1200" dirty="0"/>
            <a:t> </a:t>
          </a:r>
        </a:p>
      </dsp:txBody>
      <dsp:txXfrm>
        <a:off x="0" y="3263503"/>
        <a:ext cx="10515600" cy="543917"/>
      </dsp:txXfrm>
    </dsp:sp>
    <dsp:sp modelId="{B02B82AF-1575-4AAD-84FE-9AD587D7D37A}">
      <dsp:nvSpPr>
        <dsp:cNvPr id="0" name=""/>
        <dsp:cNvSpPr/>
      </dsp:nvSpPr>
      <dsp:spPr>
        <a:xfrm>
          <a:off x="0" y="380742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9AA7-15A4-4CA5-B4D2-23541CD7BDC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solidFill>
                <a:srgbClr val="FF0000"/>
              </a:solidFill>
            </a:rPr>
            <a:t>RSE information sessions</a:t>
          </a:r>
          <a:r>
            <a:rPr lang="en-US" sz="2500" kern="1200" dirty="0">
              <a:solidFill>
                <a:srgbClr val="FF0000"/>
              </a:solidFill>
              <a:latin typeface="Aptos Display" panose="020F0302020204030204"/>
            </a:rPr>
            <a:t>: dates to be confirmed</a:t>
          </a:r>
          <a:endParaRPr lang="en-US" sz="2500" kern="1200" dirty="0">
            <a:solidFill>
              <a:srgbClr val="FF0000"/>
            </a:solidFill>
          </a:endParaRPr>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D87F3E6-8494-40DA-A709-BE0971F54439}" type="slidenum">
              <a:t>3</a:t>
            </a:fld>
            <a:endParaRPr lang="en-US"/>
          </a:p>
        </p:txBody>
      </p:sp>
    </p:spTree>
    <p:extLst>
      <p:ext uri="{BB962C8B-B14F-4D97-AF65-F5344CB8AC3E}">
        <p14:creationId xmlns:p14="http://schemas.microsoft.com/office/powerpoint/2010/main" val="88450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10</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11</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3687" y="423860"/>
            <a:ext cx="5302411" cy="3728592"/>
          </a:xfrm>
        </p:spPr>
        <p:txBody>
          <a:bodyPr anchor="t">
            <a:normAutofit/>
          </a:bodyPr>
          <a:lstStyle/>
          <a:p>
            <a:r>
              <a:rPr lang="en-US" sz="5400" dirty="0"/>
              <a:t>Welcome to Class 6!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121" y="4046540"/>
            <a:ext cx="1749238" cy="1749238"/>
          </a:xfrm>
          <a:prstGeom prst="rect">
            <a:avLst/>
          </a:prstGeom>
        </p:spPr>
      </p:pic>
      <p:pic>
        <p:nvPicPr>
          <p:cNvPr id="4" name="Picture 3" descr="A group of children posing for a photo&#10;&#10;AI-generated content may be incorrect.">
            <a:extLst>
              <a:ext uri="{FF2B5EF4-FFF2-40B4-BE49-F238E27FC236}">
                <a16:creationId xmlns:a16="http://schemas.microsoft.com/office/drawing/2014/main" id="{E4CB8134-1729-7611-1A10-C0E5E8798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869" y="1388964"/>
            <a:ext cx="5439247" cy="4079435"/>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(KS2)</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000"/>
              <a:t>Homework is given out on a Thursday and returned on a Tuesday.</a:t>
            </a:r>
          </a:p>
          <a:p>
            <a:r>
              <a:rPr lang="en-US" sz="2000"/>
              <a:t>Any homework given will be to revise previous learning (for example year previous refresher) or consolidate recent learning.</a:t>
            </a:r>
          </a:p>
          <a:p>
            <a:r>
              <a:rPr lang="en-US" sz="2000"/>
              <a:t>We would encourage children to complete homework independently.</a:t>
            </a:r>
          </a:p>
          <a:p>
            <a:r>
              <a:rPr lang="en-US" sz="2000"/>
              <a:t>Homework presentation should be given the same care as it would be schoolwork. </a:t>
            </a:r>
          </a:p>
          <a:p>
            <a:r>
              <a:rPr lang="en-US" sz="2000"/>
              <a:t>If a child is stuck, encourage them to come and ask for help on either a Friday or a Monday. </a:t>
            </a:r>
          </a:p>
          <a:p>
            <a:endParaRPr lang="en-US" sz="2000"/>
          </a:p>
        </p:txBody>
      </p:sp>
    </p:spTree>
    <p:extLst>
      <p:ext uri="{BB962C8B-B14F-4D97-AF65-F5344CB8AC3E}">
        <p14:creationId xmlns:p14="http://schemas.microsoft.com/office/powerpoint/2010/main" val="412072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319088"/>
            <a:ext cx="6906491" cy="6219824"/>
          </a:xfrm>
        </p:spPr>
        <p:txBody>
          <a:bodyPr vert="horz" lIns="91440" tIns="45720" rIns="91440" bIns="45720" rtlCol="0" anchor="ctr">
            <a:normAutofit lnSpcReduction="10000"/>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a:t>
            </a:r>
          </a:p>
          <a:p>
            <a:pPr marL="0" indent="0">
              <a:buNone/>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a:buFont typeface="Calibri" panose="020B0604020202020204" pitchFamily="34" charset="0"/>
              <a:buChar char="-"/>
            </a:pPr>
            <a:r>
              <a:rPr lang="en-US" sz="2000" dirty="0"/>
              <a:t>Children should be reading daily and recording this in their planners (due to arrive soon).</a:t>
            </a:r>
          </a:p>
          <a:p>
            <a:pPr>
              <a:buFont typeface="Calibri" panose="020B0604020202020204" pitchFamily="34" charset="0"/>
              <a:buChar char="-"/>
            </a:pPr>
            <a:r>
              <a:rPr lang="en-US" sz="2000" dirty="0">
                <a:solidFill>
                  <a:srgbClr val="002060"/>
                </a:solidFill>
              </a:rPr>
              <a:t>If your child is a ‘free reader’, they can either choose a book from the reading corner or bring one from home. </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28421879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C8E37-4BA7-DFDE-7127-9547B9CD9B45}"/>
              </a:ext>
            </a:extLst>
          </p:cNvPr>
          <p:cNvSpPr>
            <a:spLocks noGrp="1"/>
          </p:cNvSpPr>
          <p:nvPr>
            <p:ph type="title"/>
          </p:nvPr>
        </p:nvSpPr>
        <p:spPr>
          <a:xfrm>
            <a:off x="971368" y="371719"/>
            <a:ext cx="6125964" cy="1906863"/>
          </a:xfrm>
        </p:spPr>
        <p:txBody>
          <a:bodyPr anchor="b">
            <a:normAutofit/>
          </a:bodyPr>
          <a:lstStyle/>
          <a:p>
            <a:r>
              <a:rPr lang="en-US" dirty="0"/>
              <a:t>Residential 2026: </a:t>
            </a:r>
            <a:r>
              <a:rPr lang="en-US" dirty="0">
                <a:latin typeface="Aptos"/>
              </a:rPr>
              <a:t>Willersley Castle </a:t>
            </a:r>
            <a:r>
              <a:rPr lang="en-US" dirty="0"/>
              <a:t> </a:t>
            </a:r>
          </a:p>
        </p:txBody>
      </p:sp>
      <p:sp>
        <p:nvSpPr>
          <p:cNvPr id="3" name="Content Placeholder 2">
            <a:extLst>
              <a:ext uri="{FF2B5EF4-FFF2-40B4-BE49-F238E27FC236}">
                <a16:creationId xmlns:a16="http://schemas.microsoft.com/office/drawing/2014/main" id="{374246D0-27BD-B3BF-26B0-98E1933CF246}"/>
              </a:ext>
            </a:extLst>
          </p:cNvPr>
          <p:cNvSpPr>
            <a:spLocks noGrp="1"/>
          </p:cNvSpPr>
          <p:nvPr>
            <p:ph idx="1"/>
          </p:nvPr>
        </p:nvSpPr>
        <p:spPr>
          <a:xfrm>
            <a:off x="971368" y="2711395"/>
            <a:ext cx="4114801" cy="3465568"/>
          </a:xfrm>
        </p:spPr>
        <p:txBody>
          <a:bodyPr vert="horz" lIns="91440" tIns="45720" rIns="91440" bIns="45720" rtlCol="0" anchor="t">
            <a:normAutofit/>
          </a:bodyPr>
          <a:lstStyle/>
          <a:p>
            <a:r>
              <a:rPr lang="en-US" sz="1400" dirty="0"/>
              <a:t>Wednesday 18th March – Friday 20th March 2026 </a:t>
            </a:r>
          </a:p>
          <a:p>
            <a:r>
              <a:rPr lang="en-US" sz="1400" dirty="0"/>
              <a:t>Inclusive venue – we can look at support to ensure all children join us! </a:t>
            </a:r>
          </a:p>
          <a:p>
            <a:r>
              <a:rPr lang="en-US" sz="1400" dirty="0"/>
              <a:t>£253.59 includes: </a:t>
            </a:r>
          </a:p>
          <a:p>
            <a:pPr lvl="1">
              <a:buFont typeface="Courier New" panose="020B0604020202020204" pitchFamily="34" charset="0"/>
              <a:buChar char="o"/>
            </a:pPr>
            <a:r>
              <a:rPr lang="en-US" sz="1400" dirty="0"/>
              <a:t>Two nights accommodation within Willersley Castle</a:t>
            </a:r>
          </a:p>
          <a:p>
            <a:pPr lvl="1">
              <a:buFont typeface="Courier New" panose="020B0604020202020204" pitchFamily="34" charset="0"/>
              <a:buChar char="o"/>
            </a:pPr>
            <a:r>
              <a:rPr lang="en-US" sz="1400" dirty="0"/>
              <a:t>9 adventure activities </a:t>
            </a:r>
          </a:p>
          <a:p>
            <a:pPr lvl="1">
              <a:buFont typeface="Courier New" panose="020B0604020202020204" pitchFamily="34" charset="0"/>
              <a:buChar char="o"/>
            </a:pPr>
            <a:r>
              <a:rPr lang="en-US" sz="1400" dirty="0"/>
              <a:t>meals  </a:t>
            </a:r>
          </a:p>
          <a:p>
            <a:pPr lvl="1">
              <a:buFont typeface="Courier New" panose="020B0604020202020204" pitchFamily="34" charset="0"/>
              <a:buChar char="o"/>
            </a:pPr>
            <a:r>
              <a:rPr lang="en-US" sz="1400" dirty="0"/>
              <a:t>Coach transport </a:t>
            </a:r>
          </a:p>
          <a:p>
            <a:r>
              <a:rPr lang="en-US" sz="1400" dirty="0"/>
              <a:t>Payment plan available if needed. </a:t>
            </a:r>
          </a:p>
          <a:p>
            <a:r>
              <a:rPr lang="en-US" sz="1400" dirty="0"/>
              <a:t>Parent information talk in the new year! </a:t>
            </a:r>
          </a:p>
        </p:txBody>
      </p:sp>
      <p:pic>
        <p:nvPicPr>
          <p:cNvPr id="5" name="Picture 4" descr="A group of kids standing in a field&#10;&#10;AI-generated content may be incorrect.">
            <a:extLst>
              <a:ext uri="{FF2B5EF4-FFF2-40B4-BE49-F238E27FC236}">
                <a16:creationId xmlns:a16="http://schemas.microsoft.com/office/drawing/2014/main" id="{501993A2-CC37-C757-5311-9623627B2F1B}"/>
              </a:ext>
            </a:extLst>
          </p:cNvPr>
          <p:cNvPicPr>
            <a:picLocks noChangeAspect="1"/>
          </p:cNvPicPr>
          <p:nvPr/>
        </p:nvPicPr>
        <p:blipFill>
          <a:blip r:embed="rId2"/>
          <a:srcRect l="23223" r="13947" b="-2"/>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 name="Picture 3" descr="Two boys lighting a fire&#10;&#10;AI-generated content may be incorrect.">
            <a:extLst>
              <a:ext uri="{FF2B5EF4-FFF2-40B4-BE49-F238E27FC236}">
                <a16:creationId xmlns:a16="http://schemas.microsoft.com/office/drawing/2014/main" id="{AE26F6E5-342A-A12A-F5BB-19CD76AEE234}"/>
              </a:ext>
            </a:extLst>
          </p:cNvPr>
          <p:cNvPicPr>
            <a:picLocks noChangeAspect="1"/>
          </p:cNvPicPr>
          <p:nvPr/>
        </p:nvPicPr>
        <p:blipFill>
          <a:blip r:embed="rId3"/>
          <a:srcRect r="-4" b="5258"/>
          <a:stretch>
            <a:fill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Picture 5" descr="Willersley Castle Outdoor Pursuits ...">
            <a:extLst>
              <a:ext uri="{FF2B5EF4-FFF2-40B4-BE49-F238E27FC236}">
                <a16:creationId xmlns:a16="http://schemas.microsoft.com/office/drawing/2014/main" id="{046C5613-7A3E-E273-25B5-ADA49116D89B}"/>
              </a:ext>
            </a:extLst>
          </p:cNvPr>
          <p:cNvPicPr>
            <a:picLocks noChangeAspect="1"/>
          </p:cNvPicPr>
          <p:nvPr/>
        </p:nvPicPr>
        <p:blipFill>
          <a:blip r:embed="rId4"/>
          <a:srcRect l="20135" r="11551" b="-2"/>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73177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928253" y="473829"/>
            <a:ext cx="4008586" cy="1312204"/>
          </a:xfrm>
        </p:spPr>
        <p:txBody>
          <a:bodyPr anchor="ctr">
            <a:normAutofit/>
          </a:bodyPr>
          <a:lstStyle/>
          <a:p>
            <a:r>
              <a:rPr lang="en-US" sz="5200" dirty="0"/>
              <a:t>Life in Year</a:t>
            </a:r>
            <a:r>
              <a:rPr lang="en-US" sz="5200" dirty="0">
                <a:solidFill>
                  <a:srgbClr val="EE0000"/>
                </a:solidFill>
              </a:rPr>
              <a:t> </a:t>
            </a:r>
            <a:r>
              <a:rPr lang="en-US" sz="5200" dirty="0"/>
              <a:t>6</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913703" y="1943971"/>
            <a:ext cx="10350044" cy="4643093"/>
          </a:xfrm>
        </p:spPr>
        <p:txBody>
          <a:bodyPr vert="horz" lIns="91440" tIns="45720" rIns="91440" bIns="45720" rtlCol="0" anchor="ctr">
            <a:normAutofit lnSpcReduction="10000"/>
          </a:bodyPr>
          <a:lstStyle/>
          <a:p>
            <a:r>
              <a:rPr lang="en-US" sz="2000" dirty="0"/>
              <a:t>WW2 Topic, including Evacuee Day and Yorkshire Air Museum trip, as well as a visitor coming in to tell us about the Dambusters mission!</a:t>
            </a:r>
          </a:p>
          <a:p>
            <a:r>
              <a:rPr lang="en-US" sz="2000" dirty="0"/>
              <a:t>Creating an electrical board game</a:t>
            </a:r>
          </a:p>
          <a:p>
            <a:r>
              <a:rPr lang="en-US" sz="2000" dirty="0"/>
              <a:t>Global Economy Day, including designing their own products based on a budget </a:t>
            </a:r>
          </a:p>
          <a:p>
            <a:r>
              <a:rPr lang="en-US" sz="2000" dirty="0"/>
              <a:t>Residential</a:t>
            </a:r>
          </a:p>
          <a:p>
            <a:r>
              <a:rPr lang="en-US" sz="2000" dirty="0"/>
              <a:t>Buddies</a:t>
            </a:r>
          </a:p>
          <a:p>
            <a:r>
              <a:rPr lang="en-US" sz="2000" dirty="0"/>
              <a:t>SATs booster sessions</a:t>
            </a:r>
          </a:p>
          <a:p>
            <a:r>
              <a:rPr lang="en-US" sz="2000" dirty="0"/>
              <a:t>SATs week</a:t>
            </a:r>
          </a:p>
          <a:p>
            <a:r>
              <a:rPr lang="en-US" sz="2000" dirty="0"/>
              <a:t>Writing inspired by short films</a:t>
            </a:r>
          </a:p>
          <a:p>
            <a:r>
              <a:rPr lang="en-US" sz="2000" dirty="0"/>
              <a:t>Production</a:t>
            </a:r>
          </a:p>
          <a:p>
            <a:r>
              <a:rPr lang="en-US" sz="2000" dirty="0"/>
              <a:t>High School Transition</a:t>
            </a:r>
          </a:p>
          <a:p>
            <a:r>
              <a:rPr lang="en-US" sz="2000" dirty="0"/>
              <a:t>Leavers Assembly</a:t>
            </a:r>
          </a:p>
          <a:p>
            <a:endParaRPr lang="en-US" sz="2000" dirty="0"/>
          </a:p>
          <a:p>
            <a:endParaRPr lang="en-US" sz="2000" dirty="0"/>
          </a:p>
        </p:txBody>
      </p:sp>
    </p:spTree>
    <p:extLst>
      <p:ext uri="{BB962C8B-B14F-4D97-AF65-F5344CB8AC3E}">
        <p14:creationId xmlns:p14="http://schemas.microsoft.com/office/powerpoint/2010/main" val="108617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85000" lnSpcReduction="20000"/>
          </a:bodyPr>
          <a:lstStyle/>
          <a:p>
            <a:r>
              <a:rPr lang="en-US" sz="3200" dirty="0"/>
              <a:t>Doors open at 8:50am and will close at 9:00am.</a:t>
            </a:r>
          </a:p>
          <a:p>
            <a:r>
              <a:rPr lang="en-US" sz="3200" dirty="0"/>
              <a:t>Messages to the teacher – planner, staff welcoming children in the morning, email or phone call to the office.  </a:t>
            </a:r>
          </a:p>
          <a:p>
            <a:r>
              <a:rPr lang="en-US" sz="3200" dirty="0"/>
              <a:t>Water bottles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E11F4-6DEA-6723-B140-0C5FAAF0DE44}"/>
              </a:ext>
            </a:extLst>
          </p:cNvPr>
          <p:cNvSpPr>
            <a:spLocks noGrp="1"/>
          </p:cNvSpPr>
          <p:nvPr>
            <p:ph type="title"/>
          </p:nvPr>
        </p:nvSpPr>
        <p:spPr>
          <a:xfrm>
            <a:off x="1043631" y="809898"/>
            <a:ext cx="9942716" cy="1554480"/>
          </a:xfrm>
        </p:spPr>
        <p:txBody>
          <a:bodyPr anchor="ctr">
            <a:normAutofit/>
          </a:bodyPr>
          <a:lstStyle/>
          <a:p>
            <a:r>
              <a:rPr lang="en-US" sz="4800" dirty="0"/>
              <a:t>Everyday Information:  Walking Home</a:t>
            </a:r>
          </a:p>
        </p:txBody>
      </p:sp>
      <p:sp>
        <p:nvSpPr>
          <p:cNvPr id="35" name="Content Placeholder 2">
            <a:extLst>
              <a:ext uri="{FF2B5EF4-FFF2-40B4-BE49-F238E27FC236}">
                <a16:creationId xmlns:a16="http://schemas.microsoft.com/office/drawing/2014/main" id="{376D0997-149C-1AE5-1B0F-B46A6C4FC564}"/>
              </a:ext>
            </a:extLst>
          </p:cNvPr>
          <p:cNvSpPr>
            <a:spLocks noGrp="1"/>
          </p:cNvSpPr>
          <p:nvPr>
            <p:ph idx="1"/>
          </p:nvPr>
        </p:nvSpPr>
        <p:spPr>
          <a:xfrm>
            <a:off x="1123162" y="2242224"/>
            <a:ext cx="9941319" cy="3124658"/>
          </a:xfrm>
        </p:spPr>
        <p:txBody>
          <a:bodyPr vert="horz" lIns="91440" tIns="45720" rIns="91440" bIns="45720" rtlCol="0" anchor="ctr">
            <a:normAutofit/>
          </a:bodyPr>
          <a:lstStyle/>
          <a:p>
            <a:r>
              <a:rPr lang="en-US" sz="2400" dirty="0"/>
              <a:t>Consent forms </a:t>
            </a:r>
          </a:p>
          <a:p>
            <a:r>
              <a:rPr lang="en-US" sz="2400" dirty="0"/>
              <a:t>Mobile phones – safe in classroom cupboard </a:t>
            </a:r>
          </a:p>
          <a:p>
            <a:r>
              <a:rPr lang="en-US" sz="2400" dirty="0"/>
              <a:t>Children are representing the school, and we would ask you to remind them of this if you are giving that responsibility. </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a:t>A typical week in our class </a:t>
            </a:r>
            <a:endParaRPr lang="en-US" sz="5400" dirty="0"/>
          </a:p>
        </p:txBody>
      </p:sp>
      <p:pic>
        <p:nvPicPr>
          <p:cNvPr id="7" name="Picture 6">
            <a:extLst>
              <a:ext uri="{FF2B5EF4-FFF2-40B4-BE49-F238E27FC236}">
                <a16:creationId xmlns:a16="http://schemas.microsoft.com/office/drawing/2014/main" id="{501EEB0C-4296-99AC-7988-8329E5E2E03F}"/>
              </a:ext>
            </a:extLst>
          </p:cNvPr>
          <p:cNvPicPr>
            <a:picLocks noChangeAspect="1"/>
          </p:cNvPicPr>
          <p:nvPr/>
        </p:nvPicPr>
        <p:blipFill>
          <a:blip r:embed="rId2"/>
          <a:stretch>
            <a:fillRect/>
          </a:stretch>
        </p:blipFill>
        <p:spPr>
          <a:xfrm>
            <a:off x="1758558" y="1263264"/>
            <a:ext cx="8674884" cy="5120907"/>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126C-11C6-1A05-078C-463F3010E7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30679B-CD84-973B-0151-A80F4B3686CC}"/>
              </a:ext>
            </a:extLst>
          </p:cNvPr>
          <p:cNvSpPr>
            <a:spLocks noGrp="1"/>
          </p:cNvSpPr>
          <p:nvPr>
            <p:ph idx="1"/>
          </p:nvPr>
        </p:nvSpPr>
        <p:spPr/>
        <p:txBody>
          <a:bodyPr/>
          <a:lstStyle/>
          <a:p>
            <a:endParaRPr lang="en-GB" dirty="0"/>
          </a:p>
        </p:txBody>
      </p:sp>
      <p:pic>
        <p:nvPicPr>
          <p:cNvPr id="4" name="Content Placeholder 4">
            <a:extLst>
              <a:ext uri="{FF2B5EF4-FFF2-40B4-BE49-F238E27FC236}">
                <a16:creationId xmlns:a16="http://schemas.microsoft.com/office/drawing/2014/main" id="{322285D9-E70E-8727-13A6-422C0104EEC2}"/>
              </a:ext>
            </a:extLst>
          </p:cNvPr>
          <p:cNvPicPr>
            <a:picLocks noChangeAspect="1"/>
          </p:cNvPicPr>
          <p:nvPr/>
        </p:nvPicPr>
        <p:blipFill>
          <a:blip r:embed="rId2"/>
          <a:stretch>
            <a:fillRect/>
          </a:stretch>
        </p:blipFill>
        <p:spPr>
          <a:xfrm>
            <a:off x="6528268" y="264838"/>
            <a:ext cx="4461466" cy="6328322"/>
          </a:xfrm>
          <a:prstGeom prst="rect">
            <a:avLst/>
          </a:prstGeom>
          <a:ln>
            <a:noFill/>
          </a:ln>
        </p:spPr>
      </p:pic>
      <p:pic>
        <p:nvPicPr>
          <p:cNvPr id="5" name="Content Placeholder 6">
            <a:extLst>
              <a:ext uri="{FF2B5EF4-FFF2-40B4-BE49-F238E27FC236}">
                <a16:creationId xmlns:a16="http://schemas.microsoft.com/office/drawing/2014/main" id="{27EC49F8-9201-048D-140E-59E56DE09246}"/>
              </a:ext>
            </a:extLst>
          </p:cNvPr>
          <p:cNvPicPr>
            <a:picLocks noChangeAspect="1"/>
          </p:cNvPicPr>
          <p:nvPr/>
        </p:nvPicPr>
        <p:blipFill>
          <a:blip r:embed="rId3"/>
          <a:stretch>
            <a:fillRect/>
          </a:stretch>
        </p:blipFill>
        <p:spPr>
          <a:xfrm>
            <a:off x="838200" y="287201"/>
            <a:ext cx="4461466" cy="6305959"/>
          </a:xfrm>
          <a:prstGeom prst="rect">
            <a:avLst/>
          </a:prstGeom>
          <a:ln>
            <a:noFill/>
          </a:ln>
        </p:spPr>
      </p:pic>
    </p:spTree>
    <p:extLst>
      <p:ext uri="{BB962C8B-B14F-4D97-AF65-F5344CB8AC3E}">
        <p14:creationId xmlns:p14="http://schemas.microsoft.com/office/powerpoint/2010/main" val="274125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37407" y="2358888"/>
            <a:ext cx="10143668" cy="3755665"/>
          </a:xfrm>
        </p:spPr>
        <p:txBody>
          <a:bodyPr vert="horz" lIns="91440" tIns="45720" rIns="91440" bIns="45720" rtlCol="0" anchor="ctr">
            <a:normAutofit/>
          </a:bodyPr>
          <a:lstStyle/>
          <a:p>
            <a:r>
              <a:rPr lang="en-US" sz="2400" dirty="0"/>
              <a:t>Our PE day is on </a:t>
            </a:r>
            <a:r>
              <a:rPr lang="en-US" sz="2400" dirty="0">
                <a:solidFill>
                  <a:srgbClr val="EE0000"/>
                </a:solidFill>
              </a:rPr>
              <a:t>Friday.</a:t>
            </a:r>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C3FDAD-2406-9DA7-C615-A1AA57AE9388}"/>
              </a:ext>
            </a:extLst>
          </p:cNvPr>
          <p:cNvPicPr>
            <a:picLocks noChangeAspect="1"/>
          </p:cNvPicPr>
          <p:nvPr/>
        </p:nvPicPr>
        <p:blipFill>
          <a:blip r:embed="rId3"/>
          <a:stretch>
            <a:fillRect/>
          </a:stretch>
        </p:blipFill>
        <p:spPr>
          <a:xfrm>
            <a:off x="972816" y="1780114"/>
            <a:ext cx="9855042" cy="4511021"/>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02CF44-D24E-CA3A-D692-72960D58EC1B}"/>
              </a:ext>
            </a:extLst>
          </p:cNvPr>
          <p:cNvPicPr>
            <a:picLocks noChangeAspect="1"/>
          </p:cNvPicPr>
          <p:nvPr/>
        </p:nvPicPr>
        <p:blipFill>
          <a:blip r:embed="rId2"/>
          <a:stretch>
            <a:fillRect/>
          </a:stretch>
        </p:blipFill>
        <p:spPr>
          <a:xfrm>
            <a:off x="5650174" y="1574774"/>
            <a:ext cx="6173908" cy="4055134"/>
          </a:xfrm>
          <a:prstGeom prst="rect">
            <a:avLst/>
          </a:prstGeom>
        </p:spPr>
      </p:pic>
      <p:pic>
        <p:nvPicPr>
          <p:cNvPr id="9" name="Picture 8">
            <a:extLst>
              <a:ext uri="{FF2B5EF4-FFF2-40B4-BE49-F238E27FC236}">
                <a16:creationId xmlns:a16="http://schemas.microsoft.com/office/drawing/2014/main" id="{F9850F9E-A5BB-970D-62F1-668CE8A94BFD}"/>
              </a:ext>
            </a:extLst>
          </p:cNvPr>
          <p:cNvPicPr>
            <a:picLocks noChangeAspect="1"/>
          </p:cNvPicPr>
          <p:nvPr/>
        </p:nvPicPr>
        <p:blipFill>
          <a:blip r:embed="rId3"/>
          <a:stretch>
            <a:fillRect/>
          </a:stretch>
        </p:blipFill>
        <p:spPr>
          <a:xfrm>
            <a:off x="603126" y="1037277"/>
            <a:ext cx="4760443" cy="5166822"/>
          </a:xfrm>
          <a:prstGeom prst="rect">
            <a:avLst/>
          </a:prstGeom>
        </p:spPr>
      </p:pic>
    </p:spTree>
    <p:extLst>
      <p:ext uri="{BB962C8B-B14F-4D97-AF65-F5344CB8AC3E}">
        <p14:creationId xmlns:p14="http://schemas.microsoft.com/office/powerpoint/2010/main" val="100450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3BBBC0-9CEC-6C22-B1EC-ACEC3825DBB6}"/>
              </a:ext>
            </a:extLst>
          </p:cNvPr>
          <p:cNvPicPr>
            <a:picLocks noChangeAspect="1"/>
          </p:cNvPicPr>
          <p:nvPr/>
        </p:nvPicPr>
        <p:blipFill>
          <a:blip r:embed="rId2"/>
          <a:stretch>
            <a:fillRect/>
          </a:stretch>
        </p:blipFill>
        <p:spPr>
          <a:xfrm>
            <a:off x="597048" y="900752"/>
            <a:ext cx="10997903" cy="4837738"/>
          </a:xfrm>
          <a:prstGeom prst="rect">
            <a:avLst/>
          </a:prstGeom>
        </p:spPr>
      </p:pic>
    </p:spTree>
    <p:extLst>
      <p:ext uri="{BB962C8B-B14F-4D97-AF65-F5344CB8AC3E}">
        <p14:creationId xmlns:p14="http://schemas.microsoft.com/office/powerpoint/2010/main" val="1004843973"/>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807</Words>
  <Application>Microsoft Office PowerPoint</Application>
  <PresentationFormat>Widescreen</PresentationFormat>
  <Paragraphs>88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Courier New</vt:lpstr>
      <vt:lpstr>office theme</vt:lpstr>
      <vt:lpstr>Welcome to Class 6!   Parent Information Session</vt:lpstr>
      <vt:lpstr>Everyday Information </vt:lpstr>
      <vt:lpstr>Everyday Information:  Walking Home</vt:lpstr>
      <vt:lpstr>A typical week in our class </vt:lpstr>
      <vt:lpstr>PowerPoint Presentation</vt:lpstr>
      <vt:lpstr>PE </vt:lpstr>
      <vt:lpstr>Curriculum Newsletter </vt:lpstr>
      <vt:lpstr>PowerPoint Presentation</vt:lpstr>
      <vt:lpstr>PowerPoint Presentation</vt:lpstr>
      <vt:lpstr>Homework (KS2)</vt:lpstr>
      <vt:lpstr>Reading Books </vt:lpstr>
      <vt:lpstr>Dates for your Diary</vt:lpstr>
      <vt:lpstr>Residential 2026: Willersley Castle  </vt:lpstr>
      <vt:lpstr>Life in Year 6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445</cp:revision>
  <dcterms:created xsi:type="dcterms:W3CDTF">2025-08-26T13:17:03Z</dcterms:created>
  <dcterms:modified xsi:type="dcterms:W3CDTF">2025-09-23T11:43:35Z</dcterms:modified>
</cp:coreProperties>
</file>