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6" r:id="rId3"/>
    <p:sldId id="274" r:id="rId4"/>
    <p:sldId id="257" r:id="rId5"/>
    <p:sldId id="258" r:id="rId6"/>
    <p:sldId id="262" r:id="rId7"/>
    <p:sldId id="275" r:id="rId8"/>
    <p:sldId id="269" r:id="rId9"/>
    <p:sldId id="259" r:id="rId10"/>
    <p:sldId id="276" r:id="rId11"/>
    <p:sldId id="261" r:id="rId12"/>
    <p:sldId id="265"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6AB67-501C-4D59-8D52-F643B88E9E77}" v="1" dt="2025-09-19T13:16:02.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051" autoAdjust="0"/>
    <p:restoredTop sz="94660"/>
  </p:normalViewPr>
  <p:slideViewPr>
    <p:cSldViewPr snapToGrid="0">
      <p:cViewPr varScale="1">
        <p:scale>
          <a:sx n="71" d="100"/>
          <a:sy n="71" d="100"/>
        </p:scale>
        <p:origin x="62" y="11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ma  Jewell" userId="766cf5f5-c572-488a-9781-c05c2a8688fa" providerId="ADAL" clId="{BE17FC18-79C6-4CD0-B96A-EACE327E55D3}"/>
    <pc:docChg chg="custSel modSld">
      <pc:chgData name="Emma  Jewell" userId="766cf5f5-c572-488a-9781-c05c2a8688fa" providerId="ADAL" clId="{BE17FC18-79C6-4CD0-B96A-EACE327E55D3}" dt="2025-09-19T13:16:19.491" v="6" actId="1076"/>
      <pc:docMkLst>
        <pc:docMk/>
      </pc:docMkLst>
      <pc:sldChg chg="addSp delSp modSp mod">
        <pc:chgData name="Emma  Jewell" userId="766cf5f5-c572-488a-9781-c05c2a8688fa" providerId="ADAL" clId="{BE17FC18-79C6-4CD0-B96A-EACE327E55D3}" dt="2025-09-19T13:16:19.491" v="6" actId="1076"/>
        <pc:sldMkLst>
          <pc:docMk/>
          <pc:sldMk cId="109857222" sldId="256"/>
        </pc:sldMkLst>
        <pc:spChg chg="del">
          <ac:chgData name="Emma  Jewell" userId="766cf5f5-c572-488a-9781-c05c2a8688fa" providerId="ADAL" clId="{BE17FC18-79C6-4CD0-B96A-EACE327E55D3}" dt="2025-09-19T13:15:55.822" v="1" actId="478"/>
          <ac:spMkLst>
            <pc:docMk/>
            <pc:sldMk cId="109857222" sldId="256"/>
            <ac:spMk id="3" creationId="{FB5EEE2C-8941-9875-E852-4F8F40A55A25}"/>
          </ac:spMkLst>
        </pc:spChg>
        <pc:picChg chg="del">
          <ac:chgData name="Emma  Jewell" userId="766cf5f5-c572-488a-9781-c05c2a8688fa" providerId="ADAL" clId="{BE17FC18-79C6-4CD0-B96A-EACE327E55D3}" dt="2025-09-19T13:15:52.953" v="0" actId="478"/>
          <ac:picMkLst>
            <pc:docMk/>
            <pc:sldMk cId="109857222" sldId="256"/>
            <ac:picMk id="4" creationId="{700EB306-C49D-FDD2-388C-D100D71884CB}"/>
          </ac:picMkLst>
        </pc:picChg>
        <pc:picChg chg="add mod">
          <ac:chgData name="Emma  Jewell" userId="766cf5f5-c572-488a-9781-c05c2a8688fa" providerId="ADAL" clId="{BE17FC18-79C6-4CD0-B96A-EACE327E55D3}" dt="2025-09-19T13:16:19.491" v="6" actId="1076"/>
          <ac:picMkLst>
            <pc:docMk/>
            <pc:sldMk cId="109857222" sldId="256"/>
            <ac:picMk id="6" creationId="{21E643FB-E744-03FB-C0EE-1EFCB447829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0ECA4-F794-4D39-AB9E-CD0760EE01EA}" type="datetimeFigureOut">
              <a:t>9/19/2025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87F3E6-8494-40DA-A709-BE0971F54439}" type="slidenum">
              <a:t>‹#›</a:t>
            </a:fld>
            <a:endParaRPr lang="en-US"/>
          </a:p>
        </p:txBody>
      </p:sp>
    </p:spTree>
    <p:extLst>
      <p:ext uri="{BB962C8B-B14F-4D97-AF65-F5344CB8AC3E}">
        <p14:creationId xmlns:p14="http://schemas.microsoft.com/office/powerpoint/2010/main" val="2459610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Remind parents that you may not get back to them immediately, but they will get back to you in a reasonable amount of time. </a:t>
            </a:r>
          </a:p>
        </p:txBody>
      </p:sp>
      <p:sp>
        <p:nvSpPr>
          <p:cNvPr id="4" name="Slide Number Placeholder 3"/>
          <p:cNvSpPr>
            <a:spLocks noGrp="1"/>
          </p:cNvSpPr>
          <p:nvPr>
            <p:ph type="sldNum" sz="quarter" idx="5"/>
          </p:nvPr>
        </p:nvSpPr>
        <p:spPr/>
        <p:txBody>
          <a:bodyPr/>
          <a:lstStyle/>
          <a:p>
            <a:fld id="{ED87F3E6-8494-40DA-A709-BE0971F54439}" type="slidenum">
              <a:rPr lang="en-US"/>
              <a:t>2</a:t>
            </a:fld>
            <a:endParaRPr lang="en-US"/>
          </a:p>
        </p:txBody>
      </p:sp>
    </p:spTree>
    <p:extLst>
      <p:ext uri="{BB962C8B-B14F-4D97-AF65-F5344CB8AC3E}">
        <p14:creationId xmlns:p14="http://schemas.microsoft.com/office/powerpoint/2010/main" val="1389457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Share with parents the following: </a:t>
            </a:r>
          </a:p>
          <a:p>
            <a:pPr marL="171450" indent="-171450">
              <a:buFont typeface="Calibri"/>
              <a:buChar char="-"/>
            </a:pPr>
            <a:r>
              <a:rPr lang="en-US" dirty="0" err="1">
                <a:ea typeface="Calibri"/>
                <a:cs typeface="Calibri"/>
              </a:rPr>
              <a:t>Maths</a:t>
            </a:r>
            <a:r>
              <a:rPr lang="en-US" dirty="0">
                <a:ea typeface="Calibri"/>
                <a:cs typeface="Calibri"/>
              </a:rPr>
              <a:t> and English will outline explicit objectives for the half term. In KS2, if you child has a tutor, for example, this could be given to the tutor to let them know what we are focusing on. </a:t>
            </a:r>
          </a:p>
          <a:p>
            <a:pPr marL="171450" indent="-171450">
              <a:buFont typeface="Calibri"/>
              <a:buChar char="-"/>
            </a:pPr>
            <a:r>
              <a:rPr lang="en-US" dirty="0">
                <a:ea typeface="Calibri"/>
                <a:cs typeface="Calibri"/>
              </a:rPr>
              <a:t>Curriculum – what we are learning and the key elements of learning. </a:t>
            </a:r>
          </a:p>
          <a:p>
            <a:pPr marL="171450" indent="-171450">
              <a:buFont typeface="Calibri"/>
              <a:buChar char="-"/>
            </a:pPr>
            <a:r>
              <a:rPr lang="en-US" dirty="0">
                <a:ea typeface="Calibri"/>
                <a:cs typeface="Calibri"/>
              </a:rPr>
              <a:t>Vocabulary – this is specialist vocabulary that we want children to be confident with, it would be very helpful if you could use it or talk about it at home to build confidence. </a:t>
            </a:r>
          </a:p>
        </p:txBody>
      </p:sp>
      <p:sp>
        <p:nvSpPr>
          <p:cNvPr id="4" name="Slide Number Placeholder 3"/>
          <p:cNvSpPr>
            <a:spLocks noGrp="1"/>
          </p:cNvSpPr>
          <p:nvPr>
            <p:ph type="sldNum" sz="quarter" idx="5"/>
          </p:nvPr>
        </p:nvSpPr>
        <p:spPr/>
        <p:txBody>
          <a:bodyPr/>
          <a:lstStyle/>
          <a:p>
            <a:fld id="{ED87F3E6-8494-40DA-A709-BE0971F54439}" type="slidenum">
              <a:rPr lang="en-US"/>
              <a:t>6</a:t>
            </a:fld>
            <a:endParaRPr lang="en-US"/>
          </a:p>
        </p:txBody>
      </p:sp>
    </p:spTree>
    <p:extLst>
      <p:ext uri="{BB962C8B-B14F-4D97-AF65-F5344CB8AC3E}">
        <p14:creationId xmlns:p14="http://schemas.microsoft.com/office/powerpoint/2010/main" val="2149072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Explain to parents that we say typically on this day because for example with RWI book, we only send them home when we are confident they are fluent – so if takes an extra day of </a:t>
            </a:r>
            <a:r>
              <a:rPr lang="en-US" dirty="0" err="1">
                <a:ea typeface="Calibri"/>
                <a:cs typeface="Calibri"/>
              </a:rPr>
              <a:t>of</a:t>
            </a:r>
            <a:r>
              <a:rPr lang="en-US" dirty="0">
                <a:ea typeface="Calibri"/>
                <a:cs typeface="Calibri"/>
              </a:rPr>
              <a:t> reading, we will delay if necessary.</a:t>
            </a:r>
          </a:p>
        </p:txBody>
      </p:sp>
      <p:sp>
        <p:nvSpPr>
          <p:cNvPr id="4" name="Slide Number Placeholder 3"/>
          <p:cNvSpPr>
            <a:spLocks noGrp="1"/>
          </p:cNvSpPr>
          <p:nvPr>
            <p:ph type="sldNum" sz="quarter" idx="5"/>
          </p:nvPr>
        </p:nvSpPr>
        <p:spPr/>
        <p:txBody>
          <a:bodyPr/>
          <a:lstStyle/>
          <a:p>
            <a:fld id="{ED87F3E6-8494-40DA-A709-BE0971F54439}" type="slidenum">
              <a:rPr lang="en-US"/>
              <a:t>9</a:t>
            </a:fld>
            <a:endParaRPr lang="en-US"/>
          </a:p>
        </p:txBody>
      </p:sp>
    </p:spTree>
    <p:extLst>
      <p:ext uri="{BB962C8B-B14F-4D97-AF65-F5344CB8AC3E}">
        <p14:creationId xmlns:p14="http://schemas.microsoft.com/office/powerpoint/2010/main" val="1303059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63687" y="423860"/>
            <a:ext cx="5302411" cy="3728592"/>
          </a:xfrm>
        </p:spPr>
        <p:txBody>
          <a:bodyPr anchor="t">
            <a:normAutofit/>
          </a:bodyPr>
          <a:lstStyle/>
          <a:p>
            <a:r>
              <a:rPr lang="en-US" sz="5400" dirty="0"/>
              <a:t>Welcome to Class One </a:t>
            </a:r>
            <a:br>
              <a:rPr lang="en-US" sz="5400" dirty="0"/>
            </a:br>
            <a:br>
              <a:rPr lang="en-US" sz="5400" dirty="0"/>
            </a:br>
            <a:r>
              <a:rPr lang="en-US" sz="4000" dirty="0"/>
              <a:t>Parent Information Session</a:t>
            </a:r>
            <a:endParaRPr lang="en-US" sz="5400" dirty="0"/>
          </a:p>
        </p:txBody>
      </p:sp>
      <p:grpSp>
        <p:nvGrpSpPr>
          <p:cNvPr id="32" name="Group 3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33" name="Rectangle 3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blue and yellow logo&#10;&#10;AI-generated content may be incorrect.">
            <a:extLst>
              <a:ext uri="{FF2B5EF4-FFF2-40B4-BE49-F238E27FC236}">
                <a16:creationId xmlns:a16="http://schemas.microsoft.com/office/drawing/2014/main" id="{2E7CF4F3-BDD9-F996-16FA-82D8486A57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6121" y="4046540"/>
            <a:ext cx="1749238" cy="1749238"/>
          </a:xfrm>
          <a:prstGeom prst="rect">
            <a:avLst/>
          </a:prstGeom>
        </p:spPr>
      </p:pic>
      <p:pic>
        <p:nvPicPr>
          <p:cNvPr id="6" name="Picture 5" descr="A group of children posing for a photo&#10;&#10;AI-generated content may be incorrect.">
            <a:extLst>
              <a:ext uri="{FF2B5EF4-FFF2-40B4-BE49-F238E27FC236}">
                <a16:creationId xmlns:a16="http://schemas.microsoft.com/office/drawing/2014/main" id="{21E643FB-E744-03FB-C0EE-1EFCB4478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955" y="1314450"/>
            <a:ext cx="5553075" cy="4171950"/>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324F1B9-6A35-5B1A-A9D6-EE691F0BF996}"/>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CAEFCB-805D-A97C-93D3-F1CBDEFF12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396F73F-9619-C741-C1F0-5E1B9D9B55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ED70EC22-20C3-D596-3249-B06B03CF1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79423A-7E88-B50F-A16E-B899C8876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7A128C6-A37D-F86B-A022-C38FA1A2C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4EBBB9F7-B477-9308-379E-64256E1104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ECAC8E-0557-A342-A80D-AE7DA706EC4B}"/>
              </a:ext>
            </a:extLst>
          </p:cNvPr>
          <p:cNvSpPr>
            <a:spLocks noGrp="1"/>
          </p:cNvSpPr>
          <p:nvPr>
            <p:ph type="title"/>
          </p:nvPr>
        </p:nvSpPr>
        <p:spPr>
          <a:xfrm>
            <a:off x="1043631" y="809898"/>
            <a:ext cx="9942716" cy="1554480"/>
          </a:xfrm>
        </p:spPr>
        <p:txBody>
          <a:bodyPr anchor="ctr">
            <a:normAutofit/>
          </a:bodyPr>
          <a:lstStyle/>
          <a:p>
            <a:r>
              <a:rPr lang="en-US" sz="4800" dirty="0"/>
              <a:t>Phonics Screening Check</a:t>
            </a:r>
          </a:p>
        </p:txBody>
      </p:sp>
      <p:sp>
        <p:nvSpPr>
          <p:cNvPr id="3" name="Content Placeholder 2">
            <a:extLst>
              <a:ext uri="{FF2B5EF4-FFF2-40B4-BE49-F238E27FC236}">
                <a16:creationId xmlns:a16="http://schemas.microsoft.com/office/drawing/2014/main" id="{E0B4F9CE-2694-B3E6-9ECD-344313D041C2}"/>
              </a:ext>
            </a:extLst>
          </p:cNvPr>
          <p:cNvSpPr>
            <a:spLocks noGrp="1"/>
          </p:cNvSpPr>
          <p:nvPr>
            <p:ph idx="1"/>
          </p:nvPr>
        </p:nvSpPr>
        <p:spPr>
          <a:xfrm>
            <a:off x="1043631" y="2462395"/>
            <a:ext cx="9941319" cy="4022918"/>
          </a:xfrm>
        </p:spPr>
        <p:txBody>
          <a:bodyPr vert="horz" lIns="91440" tIns="45720" rIns="91440" bIns="45720" rtlCol="0" anchor="ctr">
            <a:normAutofit/>
          </a:bodyPr>
          <a:lstStyle/>
          <a:p>
            <a:r>
              <a:rPr lang="en-US" sz="2400" dirty="0"/>
              <a:t>The phonics screening check is a government assessment for children in Year 1. Children will be asked with their teacher or a known adult to read 40 words- 20 real words and 20 alien ‘nonsense words’. There is no time limit on the assessment and it is completed in a very relaxed way for the children. </a:t>
            </a:r>
          </a:p>
          <a:p>
            <a:r>
              <a:rPr lang="en-US" sz="2400" dirty="0"/>
              <a:t>Phonics Screening Check will commence in the week beginning 8th June 2026. </a:t>
            </a:r>
          </a:p>
          <a:p>
            <a:r>
              <a:rPr lang="en-US" sz="2400" dirty="0"/>
              <a:t>Our RWI phonics scheme prepares children well for this assessment and we may also send home additional resources to help you prepare at home throughout the year. </a:t>
            </a:r>
          </a:p>
        </p:txBody>
      </p:sp>
      <p:cxnSp>
        <p:nvCxnSpPr>
          <p:cNvPr id="17" name="Straight Connector 16">
            <a:extLst>
              <a:ext uri="{FF2B5EF4-FFF2-40B4-BE49-F238E27FC236}">
                <a16:creationId xmlns:a16="http://schemas.microsoft.com/office/drawing/2014/main" id="{C716C180-7D06-AF17-35F7-F534CCC01F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194" name="Picture 2" descr="Year 1 Phonics Screening – St Mary's RC Primary School, Battersea">
            <a:extLst>
              <a:ext uri="{FF2B5EF4-FFF2-40B4-BE49-F238E27FC236}">
                <a16:creationId xmlns:a16="http://schemas.microsoft.com/office/drawing/2014/main" id="{EDA0D4C8-9BEE-9820-8EED-7A099E6387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997" y="323217"/>
            <a:ext cx="1640663" cy="218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02334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2B004-C4B3-1E5C-3D91-3C06A0D3D721}"/>
              </a:ext>
            </a:extLst>
          </p:cNvPr>
          <p:cNvSpPr>
            <a:spLocks noGrp="1"/>
          </p:cNvSpPr>
          <p:nvPr>
            <p:ph type="title"/>
          </p:nvPr>
        </p:nvSpPr>
        <p:spPr>
          <a:xfrm>
            <a:off x="838200" y="1369678"/>
            <a:ext cx="10515600" cy="1325563"/>
          </a:xfrm>
        </p:spPr>
        <p:txBody>
          <a:bodyPr/>
          <a:lstStyle/>
          <a:p>
            <a:r>
              <a:rPr lang="en-US" dirty="0"/>
              <a:t>Dates for your Diary</a:t>
            </a:r>
            <a:endParaRPr lang="en-US" dirty="0">
              <a:solidFill>
                <a:srgbClr val="EE0000"/>
              </a:solidFill>
            </a:endParaRPr>
          </a:p>
        </p:txBody>
      </p:sp>
      <p:sp>
        <p:nvSpPr>
          <p:cNvPr id="4" name="Content Placeholder 3">
            <a:extLst>
              <a:ext uri="{FF2B5EF4-FFF2-40B4-BE49-F238E27FC236}">
                <a16:creationId xmlns:a16="http://schemas.microsoft.com/office/drawing/2014/main" id="{40103E15-D507-EB19-7CEE-7FF0D0D27281}"/>
              </a:ext>
            </a:extLst>
          </p:cNvPr>
          <p:cNvSpPr>
            <a:spLocks noGrp="1"/>
          </p:cNvSpPr>
          <p:nvPr>
            <p:ph idx="1"/>
          </p:nvPr>
        </p:nvSpPr>
        <p:spPr>
          <a:xfrm>
            <a:off x="838200" y="3284493"/>
            <a:ext cx="10515600" cy="2820093"/>
          </a:xfrm>
        </p:spPr>
        <p:txBody>
          <a:bodyPr/>
          <a:lstStyle/>
          <a:p>
            <a:pPr marL="0" indent="0">
              <a:buNone/>
            </a:pPr>
            <a:r>
              <a:rPr lang="en-US" dirty="0"/>
              <a:t>Monday 29</a:t>
            </a:r>
            <a:r>
              <a:rPr lang="en-US" baseline="30000" dirty="0"/>
              <a:t>th</a:t>
            </a:r>
            <a:r>
              <a:rPr lang="en-US" dirty="0"/>
              <a:t> September – Class Photos</a:t>
            </a:r>
          </a:p>
          <a:p>
            <a:pPr marL="0" indent="0">
              <a:buNone/>
            </a:pPr>
            <a:r>
              <a:rPr lang="en-US" dirty="0"/>
              <a:t>Wednesday 8</a:t>
            </a:r>
            <a:r>
              <a:rPr lang="en-US" baseline="30000" dirty="0"/>
              <a:t>th</a:t>
            </a:r>
            <a:r>
              <a:rPr lang="en-US" dirty="0"/>
              <a:t> October – Class Walk around the village. </a:t>
            </a:r>
          </a:p>
          <a:p>
            <a:pPr marL="0" indent="0">
              <a:buNone/>
            </a:pPr>
            <a:r>
              <a:rPr lang="en-US" dirty="0"/>
              <a:t>Tuesday 21</a:t>
            </a:r>
            <a:r>
              <a:rPr lang="en-US" baseline="30000" dirty="0"/>
              <a:t>st</a:t>
            </a:r>
            <a:r>
              <a:rPr lang="en-US" dirty="0"/>
              <a:t> and Thursday 23</a:t>
            </a:r>
            <a:r>
              <a:rPr lang="en-US" baseline="30000" dirty="0"/>
              <a:t>rd</a:t>
            </a:r>
            <a:r>
              <a:rPr lang="en-US" dirty="0"/>
              <a:t> October – Parent Consultations. </a:t>
            </a:r>
          </a:p>
          <a:p>
            <a:pPr marL="0" indent="0">
              <a:buNone/>
            </a:pPr>
            <a:r>
              <a:rPr lang="en-US" dirty="0"/>
              <a:t>Friday 24</a:t>
            </a:r>
            <a:r>
              <a:rPr lang="en-US" baseline="30000" dirty="0"/>
              <a:t>th</a:t>
            </a:r>
            <a:r>
              <a:rPr lang="en-US" dirty="0"/>
              <a:t> October- Last Day of the half term. </a:t>
            </a:r>
          </a:p>
          <a:p>
            <a:pPr marL="0" indent="0">
              <a:buNone/>
            </a:pPr>
            <a:r>
              <a:rPr lang="en-US" dirty="0"/>
              <a:t>RWI workshops?</a:t>
            </a:r>
          </a:p>
          <a:p>
            <a:pPr marL="0" indent="0">
              <a:buNone/>
            </a:pPr>
            <a:endParaRPr lang="en-US" dirty="0"/>
          </a:p>
          <a:p>
            <a:pPr marL="0" indent="0">
              <a:buNone/>
            </a:pPr>
            <a:endParaRPr lang="en-US" dirty="0"/>
          </a:p>
        </p:txBody>
      </p:sp>
      <p:pic>
        <p:nvPicPr>
          <p:cNvPr id="5122" name="Picture 2" descr="47,300+ Animated Calendar Stock Photos, Pictures &amp; Royalty-Free Images -  iStock">
            <a:extLst>
              <a:ext uri="{FF2B5EF4-FFF2-40B4-BE49-F238E27FC236}">
                <a16:creationId xmlns:a16="http://schemas.microsoft.com/office/drawing/2014/main" id="{38A8A5B2-8F73-A4B3-EA47-93AA9B501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980" y="161176"/>
            <a:ext cx="3193961" cy="3193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96452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11" name="Rectangle 10">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37FFBA-5DF7-712C-85C0-19914F9DD94D}"/>
              </a:ext>
            </a:extLst>
          </p:cNvPr>
          <p:cNvSpPr>
            <a:spLocks noGrp="1"/>
          </p:cNvSpPr>
          <p:nvPr>
            <p:ph type="title"/>
          </p:nvPr>
        </p:nvSpPr>
        <p:spPr>
          <a:xfrm>
            <a:off x="1148394" y="-67665"/>
            <a:ext cx="4008586" cy="4680583"/>
          </a:xfrm>
        </p:spPr>
        <p:txBody>
          <a:bodyPr anchor="ctr">
            <a:normAutofit/>
          </a:bodyPr>
          <a:lstStyle/>
          <a:p>
            <a:r>
              <a:rPr lang="en-US" sz="5200" dirty="0"/>
              <a:t>Life in Year</a:t>
            </a:r>
            <a:r>
              <a:rPr lang="en-US" sz="5200" dirty="0">
                <a:solidFill>
                  <a:srgbClr val="EE0000"/>
                </a:solidFill>
              </a:rPr>
              <a:t> </a:t>
            </a:r>
            <a:r>
              <a:rPr lang="en-US" sz="5200" dirty="0"/>
              <a:t>1</a:t>
            </a:r>
            <a:r>
              <a:rPr lang="en-US" sz="5200" dirty="0">
                <a:solidFill>
                  <a:srgbClr val="EE0000"/>
                </a:solidFill>
              </a:rPr>
              <a:t> </a:t>
            </a:r>
          </a:p>
        </p:txBody>
      </p:sp>
      <p:sp>
        <p:nvSpPr>
          <p:cNvPr id="3" name="Content Placeholder 2">
            <a:extLst>
              <a:ext uri="{FF2B5EF4-FFF2-40B4-BE49-F238E27FC236}">
                <a16:creationId xmlns:a16="http://schemas.microsoft.com/office/drawing/2014/main" id="{E5710B3C-A410-0F4E-F9AA-C7F161A53EE0}"/>
              </a:ext>
            </a:extLst>
          </p:cNvPr>
          <p:cNvSpPr>
            <a:spLocks noGrp="1"/>
          </p:cNvSpPr>
          <p:nvPr>
            <p:ph idx="1"/>
          </p:nvPr>
        </p:nvSpPr>
        <p:spPr>
          <a:xfrm>
            <a:off x="5725846" y="1797711"/>
            <a:ext cx="4971824" cy="4680583"/>
          </a:xfrm>
        </p:spPr>
        <p:txBody>
          <a:bodyPr vert="horz" lIns="91440" tIns="45720" rIns="91440" bIns="45720" rtlCol="0" anchor="ctr">
            <a:normAutofit/>
          </a:bodyPr>
          <a:lstStyle/>
          <a:p>
            <a:pPr>
              <a:buFont typeface="Wingdings" pitchFamily="2" charset="2"/>
              <a:buChar char="ü"/>
            </a:pPr>
            <a:r>
              <a:rPr lang="en-US" sz="3200" dirty="0"/>
              <a:t>Using continuous provision across three classrooms</a:t>
            </a:r>
          </a:p>
          <a:p>
            <a:pPr>
              <a:buFont typeface="Wingdings" pitchFamily="2" charset="2"/>
              <a:buChar char="ü"/>
            </a:pPr>
            <a:r>
              <a:rPr lang="en-US" sz="3200" dirty="0"/>
              <a:t>Starry Night Evening </a:t>
            </a:r>
          </a:p>
          <a:p>
            <a:pPr>
              <a:buFont typeface="Wingdings" pitchFamily="2" charset="2"/>
              <a:buChar char="ü"/>
            </a:pPr>
            <a:r>
              <a:rPr lang="en-US" sz="3200" dirty="0"/>
              <a:t>Nativity production </a:t>
            </a:r>
          </a:p>
          <a:p>
            <a:pPr>
              <a:buFont typeface="Wingdings" pitchFamily="2" charset="2"/>
              <a:buChar char="ü"/>
            </a:pPr>
            <a:r>
              <a:rPr lang="en-US" sz="3200" dirty="0"/>
              <a:t>Class trips </a:t>
            </a:r>
          </a:p>
          <a:p>
            <a:pPr>
              <a:buFont typeface="Wingdings" pitchFamily="2" charset="2"/>
              <a:buChar char="ü"/>
            </a:pPr>
            <a:r>
              <a:rPr lang="en-US" sz="3200" dirty="0"/>
              <a:t>Phonics screening check</a:t>
            </a:r>
          </a:p>
          <a:p>
            <a:pPr>
              <a:buFont typeface="Wingdings" pitchFamily="2" charset="2"/>
              <a:buChar char="ü"/>
            </a:pPr>
            <a:endParaRPr lang="en-US" sz="2000" dirty="0"/>
          </a:p>
          <a:p>
            <a:pPr>
              <a:buFont typeface="Wingdings" pitchFamily="2" charset="2"/>
              <a:buChar char="ü"/>
            </a:pPr>
            <a:endParaRPr lang="en-US" sz="2000" dirty="0"/>
          </a:p>
          <a:p>
            <a:pPr>
              <a:buFont typeface="Wingdings" pitchFamily="2" charset="2"/>
              <a:buChar char="ü"/>
            </a:pPr>
            <a:endParaRPr lang="en-US" sz="2000" dirty="0"/>
          </a:p>
          <a:p>
            <a:pPr>
              <a:buFont typeface="Wingdings" pitchFamily="2" charset="2"/>
              <a:buChar char="ü"/>
            </a:pPr>
            <a:endParaRPr lang="en-US" sz="2000" dirty="0"/>
          </a:p>
        </p:txBody>
      </p:sp>
      <p:pic>
        <p:nvPicPr>
          <p:cNvPr id="6146" name="Picture 2" descr="Confetti Cannon PNG Transparent Images Free Download | Vector Files |  Pngtree">
            <a:extLst>
              <a:ext uri="{FF2B5EF4-FFF2-40B4-BE49-F238E27FC236}">
                <a16:creationId xmlns:a16="http://schemas.microsoft.com/office/drawing/2014/main" id="{9E7EBFCC-7116-00D3-C981-80209CB38E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5488" y="2787780"/>
            <a:ext cx="3406771" cy="2840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17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Arc 33">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675639" y="775849"/>
            <a:ext cx="2987899" cy="298789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E933C1-9380-EC7A-87B3-11E53E8B0ACC}"/>
              </a:ext>
            </a:extLst>
          </p:cNvPr>
          <p:cNvSpPr>
            <a:spLocks noGrp="1"/>
          </p:cNvSpPr>
          <p:nvPr>
            <p:ph type="title"/>
          </p:nvPr>
        </p:nvSpPr>
        <p:spPr>
          <a:xfrm>
            <a:off x="892817" y="1370171"/>
            <a:ext cx="4425551" cy="2387600"/>
          </a:xfrm>
        </p:spPr>
        <p:txBody>
          <a:bodyPr vert="horz" lIns="91440" tIns="45720" rIns="91440" bIns="45720" rtlCol="0" anchor="b">
            <a:normAutofit/>
          </a:bodyPr>
          <a:lstStyle/>
          <a:p>
            <a:r>
              <a:rPr lang="en-US" sz="5100">
                <a:solidFill>
                  <a:srgbClr val="FFFFFF"/>
                </a:solidFill>
              </a:rPr>
              <a:t>Thank you! </a:t>
            </a:r>
            <a:br>
              <a:rPr lang="en-US" sz="5100">
                <a:solidFill>
                  <a:srgbClr val="FFFFFF"/>
                </a:solidFill>
              </a:rPr>
            </a:br>
            <a:r>
              <a:rPr lang="en-US" sz="5100">
                <a:solidFill>
                  <a:srgbClr val="FFFFFF"/>
                </a:solidFill>
              </a:rPr>
              <a:t>Any questions?</a:t>
            </a:r>
          </a:p>
        </p:txBody>
      </p:sp>
      <p:sp>
        <p:nvSpPr>
          <p:cNvPr id="36" name="Oval 35">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5976" y="2130090"/>
            <a:ext cx="457824" cy="44540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11156773-3FB3-46D9-9F87-8212874048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13872" y="3116072"/>
            <a:ext cx="4378128" cy="3741928"/>
          </a:xfrm>
          <a:custGeom>
            <a:avLst/>
            <a:gdLst>
              <a:gd name="connsiteX0" fmla="*/ 2605183 w 4378128"/>
              <a:gd name="connsiteY0" fmla="*/ 0 h 3741928"/>
              <a:gd name="connsiteX1" fmla="*/ 4262321 w 4378128"/>
              <a:gd name="connsiteY1" fmla="*/ 594897 h 3741928"/>
              <a:gd name="connsiteX2" fmla="*/ 4378128 w 4378128"/>
              <a:gd name="connsiteY2" fmla="*/ 700149 h 3741928"/>
              <a:gd name="connsiteX3" fmla="*/ 4378128 w 4378128"/>
              <a:gd name="connsiteY3" fmla="*/ 3741928 h 3741928"/>
              <a:gd name="connsiteX4" fmla="*/ 263831 w 4378128"/>
              <a:gd name="connsiteY4" fmla="*/ 3741928 h 3741928"/>
              <a:gd name="connsiteX5" fmla="*/ 204729 w 4378128"/>
              <a:gd name="connsiteY5" fmla="*/ 3619238 h 3741928"/>
              <a:gd name="connsiteX6" fmla="*/ 0 w 4378128"/>
              <a:gd name="connsiteY6" fmla="*/ 2605183 h 3741928"/>
              <a:gd name="connsiteX7" fmla="*/ 2605183 w 4378128"/>
              <a:gd name="connsiteY7" fmla="*/ 0 h 3741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128" h="3741928">
                <a:moveTo>
                  <a:pt x="2605183" y="0"/>
                </a:moveTo>
                <a:cubicBezTo>
                  <a:pt x="3234659" y="0"/>
                  <a:pt x="3811992" y="223253"/>
                  <a:pt x="4262321" y="594897"/>
                </a:cubicBezTo>
                <a:lnTo>
                  <a:pt x="4378128" y="700149"/>
                </a:lnTo>
                <a:lnTo>
                  <a:pt x="4378128" y="3741928"/>
                </a:lnTo>
                <a:lnTo>
                  <a:pt x="263831" y="3741928"/>
                </a:lnTo>
                <a:lnTo>
                  <a:pt x="204729" y="3619238"/>
                </a:lnTo>
                <a:cubicBezTo>
                  <a:pt x="72899" y="3307558"/>
                  <a:pt x="0" y="2964884"/>
                  <a:pt x="0" y="2605183"/>
                </a:cubicBezTo>
                <a:cubicBezTo>
                  <a:pt x="0" y="1166380"/>
                  <a:pt x="1166380" y="0"/>
                  <a:pt x="260518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Shape 39">
            <a:extLst>
              <a:ext uri="{FF2B5EF4-FFF2-40B4-BE49-F238E27FC236}">
                <a16:creationId xmlns:a16="http://schemas.microsoft.com/office/drawing/2014/main" id="{E8EA24D0-C854-4AA8-B8FD-D252660D88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99731" y="1"/>
            <a:ext cx="4208478" cy="3678281"/>
          </a:xfrm>
          <a:custGeom>
            <a:avLst/>
            <a:gdLst>
              <a:gd name="connsiteX0" fmla="*/ 711074 w 4208478"/>
              <a:gd name="connsiteY0" fmla="*/ 0 h 3678281"/>
              <a:gd name="connsiteX1" fmla="*/ 3497404 w 4208478"/>
              <a:gd name="connsiteY1" fmla="*/ 0 h 3678281"/>
              <a:gd name="connsiteX2" fmla="*/ 3592161 w 4208478"/>
              <a:gd name="connsiteY2" fmla="*/ 86120 h 3678281"/>
              <a:gd name="connsiteX3" fmla="*/ 4208478 w 4208478"/>
              <a:gd name="connsiteY3" fmla="*/ 1574042 h 3678281"/>
              <a:gd name="connsiteX4" fmla="*/ 2104239 w 4208478"/>
              <a:gd name="connsiteY4" fmla="*/ 3678281 h 3678281"/>
              <a:gd name="connsiteX5" fmla="*/ 0 w 4208478"/>
              <a:gd name="connsiteY5" fmla="*/ 1574042 h 3678281"/>
              <a:gd name="connsiteX6" fmla="*/ 616318 w 4208478"/>
              <a:gd name="connsiteY6" fmla="*/ 86120 h 3678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478" h="3678281">
                <a:moveTo>
                  <a:pt x="711074" y="0"/>
                </a:moveTo>
                <a:lnTo>
                  <a:pt x="3497404" y="0"/>
                </a:lnTo>
                <a:lnTo>
                  <a:pt x="3592161" y="86120"/>
                </a:lnTo>
                <a:cubicBezTo>
                  <a:pt x="3972953" y="466913"/>
                  <a:pt x="4208478" y="992973"/>
                  <a:pt x="4208478" y="1574042"/>
                </a:cubicBezTo>
                <a:cubicBezTo>
                  <a:pt x="4208478" y="2736181"/>
                  <a:pt x="3266378" y="3678281"/>
                  <a:pt x="2104239" y="3678281"/>
                </a:cubicBezTo>
                <a:cubicBezTo>
                  <a:pt x="942100" y="3678281"/>
                  <a:pt x="0" y="2736181"/>
                  <a:pt x="0" y="1574042"/>
                </a:cubicBezTo>
                <a:cubicBezTo>
                  <a:pt x="0" y="992973"/>
                  <a:pt x="235525" y="466913"/>
                  <a:pt x="616318" y="861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Help">
            <a:extLst>
              <a:ext uri="{FF2B5EF4-FFF2-40B4-BE49-F238E27FC236}">
                <a16:creationId xmlns:a16="http://schemas.microsoft.com/office/drawing/2014/main" id="{1D001D2A-07BC-89D8-B370-4D1B99015AC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49286" y="270180"/>
            <a:ext cx="2709367" cy="2709367"/>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pic>
        <p:nvPicPr>
          <p:cNvPr id="5" name="Picture 4" descr="A blue and yellow logo&#10;&#10;AI-generated content may be incorrect.">
            <a:extLst>
              <a:ext uri="{FF2B5EF4-FFF2-40B4-BE49-F238E27FC236}">
                <a16:creationId xmlns:a16="http://schemas.microsoft.com/office/drawing/2014/main" id="{4450B042-E8B1-28E4-B9C8-036FB14B1C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285" y="3884066"/>
            <a:ext cx="2567230" cy="2567230"/>
          </a:xfrm>
          <a:custGeom>
            <a:avLst/>
            <a:gdLst/>
            <a:ahLst/>
            <a:cxnLst/>
            <a:rect l="l" t="t" r="r" b="b"/>
            <a:pathLst>
              <a:path w="2833631" h="2677010">
                <a:moveTo>
                  <a:pt x="49418" y="0"/>
                </a:moveTo>
                <a:lnTo>
                  <a:pt x="2784213" y="0"/>
                </a:lnTo>
                <a:cubicBezTo>
                  <a:pt x="2811506" y="0"/>
                  <a:pt x="2833631" y="22125"/>
                  <a:pt x="2833631" y="49418"/>
                </a:cubicBezTo>
                <a:lnTo>
                  <a:pt x="2833631" y="2627592"/>
                </a:lnTo>
                <a:cubicBezTo>
                  <a:pt x="2833631" y="2654885"/>
                  <a:pt x="2811506" y="2677010"/>
                  <a:pt x="2784213" y="2677010"/>
                </a:cubicBezTo>
                <a:lnTo>
                  <a:pt x="49418" y="2677010"/>
                </a:lnTo>
                <a:cubicBezTo>
                  <a:pt x="22125" y="2677010"/>
                  <a:pt x="0" y="2654885"/>
                  <a:pt x="0" y="2627592"/>
                </a:cubicBezTo>
                <a:lnTo>
                  <a:pt x="0" y="49418"/>
                </a:lnTo>
                <a:cubicBezTo>
                  <a:pt x="0" y="22125"/>
                  <a:pt x="22125" y="0"/>
                  <a:pt x="49418" y="0"/>
                </a:cubicBezTo>
                <a:close/>
              </a:path>
            </a:pathLst>
          </a:custGeom>
        </p:spPr>
      </p:pic>
    </p:spTree>
    <p:extLst>
      <p:ext uri="{BB962C8B-B14F-4D97-AF65-F5344CB8AC3E}">
        <p14:creationId xmlns:p14="http://schemas.microsoft.com/office/powerpoint/2010/main" val="183751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12B-09A8-3CD6-D578-E52686691D21}"/>
              </a:ext>
            </a:extLst>
          </p:cNvPr>
          <p:cNvSpPr>
            <a:spLocks noGrp="1"/>
          </p:cNvSpPr>
          <p:nvPr>
            <p:ph type="title"/>
          </p:nvPr>
        </p:nvSpPr>
        <p:spPr>
          <a:xfrm>
            <a:off x="1043631" y="809898"/>
            <a:ext cx="9942716" cy="1554480"/>
          </a:xfrm>
        </p:spPr>
        <p:txBody>
          <a:bodyPr anchor="ctr">
            <a:normAutofit/>
          </a:bodyPr>
          <a:lstStyle/>
          <a:p>
            <a:r>
              <a:rPr lang="en-US" sz="4800" dirty="0"/>
              <a:t>Everyday Information </a:t>
            </a:r>
          </a:p>
        </p:txBody>
      </p:sp>
      <p:sp>
        <p:nvSpPr>
          <p:cNvPr id="3" name="Content Placeholder 2">
            <a:extLst>
              <a:ext uri="{FF2B5EF4-FFF2-40B4-BE49-F238E27FC236}">
                <a16:creationId xmlns:a16="http://schemas.microsoft.com/office/drawing/2014/main" id="{A521E49C-28F3-492B-82FC-64F3CB2FEF13}"/>
              </a:ext>
            </a:extLst>
          </p:cNvPr>
          <p:cNvSpPr>
            <a:spLocks noGrp="1"/>
          </p:cNvSpPr>
          <p:nvPr>
            <p:ph idx="1"/>
          </p:nvPr>
        </p:nvSpPr>
        <p:spPr>
          <a:xfrm>
            <a:off x="1045028" y="3017521"/>
            <a:ext cx="9941319" cy="3566151"/>
          </a:xfrm>
        </p:spPr>
        <p:txBody>
          <a:bodyPr vert="horz" lIns="91440" tIns="45720" rIns="91440" bIns="45720" rtlCol="0" anchor="ctr">
            <a:normAutofit fontScale="77500" lnSpcReduction="20000"/>
          </a:bodyPr>
          <a:lstStyle/>
          <a:p>
            <a:r>
              <a:rPr lang="en-US" sz="3200" dirty="0"/>
              <a:t>Doors open at 8:50am and will close at 9:00am.</a:t>
            </a:r>
          </a:p>
          <a:p>
            <a:r>
              <a:rPr lang="en-US" sz="3200" dirty="0"/>
              <a:t>Messages to the teacher –staff welcoming children in the morning, email or phone call to the office.  </a:t>
            </a:r>
          </a:p>
          <a:p>
            <a:r>
              <a:rPr lang="en-US" sz="3200" dirty="0"/>
              <a:t>Water bottled – named and appropriate size. </a:t>
            </a:r>
          </a:p>
          <a:p>
            <a:pPr lvl="1">
              <a:buFont typeface="Courier New" panose="020B0604020202020204" pitchFamily="34" charset="0"/>
              <a:buChar char="o"/>
            </a:pPr>
            <a:r>
              <a:rPr lang="en-US" sz="3200" dirty="0"/>
              <a:t>Taken home each day and returned.</a:t>
            </a:r>
          </a:p>
          <a:p>
            <a:r>
              <a:rPr lang="en-US" sz="3200" dirty="0"/>
              <a:t>Snacks </a:t>
            </a:r>
          </a:p>
          <a:p>
            <a:pPr lvl="1">
              <a:buFont typeface="Courier New" panose="020B0604020202020204" pitchFamily="34" charset="0"/>
              <a:buChar char="o"/>
            </a:pPr>
            <a:r>
              <a:rPr lang="en-US" sz="3200" dirty="0"/>
              <a:t>Reception and KS1 are provided with an afternoon snack. </a:t>
            </a:r>
          </a:p>
          <a:p>
            <a:pPr lvl="1">
              <a:buFont typeface="Courier New" panose="020B0604020202020204" pitchFamily="34" charset="0"/>
              <a:buChar char="o"/>
            </a:pPr>
            <a:r>
              <a:rPr lang="en-US" sz="3200" dirty="0"/>
              <a:t>All children can bring in a piece of fresh fruit or vegetable as a snack for morning break. </a:t>
            </a:r>
          </a:p>
          <a:p>
            <a:r>
              <a:rPr lang="en-US" sz="3200" dirty="0"/>
              <a:t>School finishes at 3:25pm</a:t>
            </a:r>
          </a:p>
          <a:p>
            <a:pPr lvl="1">
              <a:buFont typeface="Courier New" panose="020B0604020202020204" pitchFamily="34" charset="0"/>
              <a:buChar char="o"/>
            </a:pPr>
            <a:endParaRPr lang="en-US" sz="1700" dirty="0"/>
          </a:p>
          <a:p>
            <a:endParaRPr lang="en-US" sz="1700" dirty="0"/>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4098" name="Picture 2" descr="560+ School House Cartoon Stock Photos, Pictures &amp; Royalty-Free Images -  iStock">
            <a:extLst>
              <a:ext uri="{FF2B5EF4-FFF2-40B4-BE49-F238E27FC236}">
                <a16:creationId xmlns:a16="http://schemas.microsoft.com/office/drawing/2014/main" id="{F5C8E3DE-714D-6BF1-F24D-EE4266B03C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65161" y="186678"/>
            <a:ext cx="2458792" cy="2458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CAA59B-F2FB-733C-ECF6-9EB73D67A07A}"/>
              </a:ext>
            </a:extLst>
          </p:cNvPr>
          <p:cNvSpPr>
            <a:spLocks noGrp="1"/>
          </p:cNvSpPr>
          <p:nvPr>
            <p:ph type="title"/>
          </p:nvPr>
        </p:nvSpPr>
        <p:spPr>
          <a:xfrm>
            <a:off x="71232" y="347640"/>
            <a:ext cx="9236700" cy="691319"/>
          </a:xfrm>
        </p:spPr>
        <p:txBody>
          <a:bodyPr anchor="b">
            <a:normAutofit/>
          </a:bodyPr>
          <a:lstStyle/>
          <a:p>
            <a:r>
              <a:rPr lang="en-GB" sz="3800" dirty="0"/>
              <a:t>Continuous Provision in Year 1 </a:t>
            </a:r>
            <a:endParaRPr lang="en-GB" sz="3800" dirty="0">
              <a:solidFill>
                <a:srgbClr val="EE0000"/>
              </a:solidFill>
            </a:endParaRP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group of children working on craft&#10;&#10;AI-generated content may be incorrect.">
            <a:extLst>
              <a:ext uri="{FF2B5EF4-FFF2-40B4-BE49-F238E27FC236}">
                <a16:creationId xmlns:a16="http://schemas.microsoft.com/office/drawing/2014/main" id="{378589E4-DB77-EF3B-F266-B3D1D83101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30326">
            <a:off x="1024002" y="4368971"/>
            <a:ext cx="3049438" cy="2287079"/>
          </a:xfrm>
        </p:spPr>
      </p:pic>
      <p:pic>
        <p:nvPicPr>
          <p:cNvPr id="9" name="Picture 8" descr="A group of children in a classroom&#10;&#10;AI-generated content may be incorrect.">
            <a:extLst>
              <a:ext uri="{FF2B5EF4-FFF2-40B4-BE49-F238E27FC236}">
                <a16:creationId xmlns:a16="http://schemas.microsoft.com/office/drawing/2014/main" id="{41904116-D444-302D-DBC2-181FA50C00C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0931" y="1050728"/>
            <a:ext cx="2419705" cy="3226273"/>
          </a:xfrm>
          <a:prstGeom prst="rect">
            <a:avLst/>
          </a:prstGeom>
        </p:spPr>
      </p:pic>
      <p:pic>
        <p:nvPicPr>
          <p:cNvPr id="15" name="Picture 14" descr="A person and kids playing with blocks on a blue rug&#10;&#10;AI-generated content may be incorrect.">
            <a:extLst>
              <a:ext uri="{FF2B5EF4-FFF2-40B4-BE49-F238E27FC236}">
                <a16:creationId xmlns:a16="http://schemas.microsoft.com/office/drawing/2014/main" id="{BEB8F7F3-1BB8-74FA-8A64-8B5D058780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81766">
            <a:off x="7295369" y="3326244"/>
            <a:ext cx="2392259" cy="3189679"/>
          </a:xfrm>
          <a:prstGeom prst="rect">
            <a:avLst/>
          </a:prstGeom>
        </p:spPr>
      </p:pic>
      <p:pic>
        <p:nvPicPr>
          <p:cNvPr id="17" name="Picture 16" descr="A child sitting at a table&#10;&#10;AI-generated content may be incorrect.">
            <a:extLst>
              <a:ext uri="{FF2B5EF4-FFF2-40B4-BE49-F238E27FC236}">
                <a16:creationId xmlns:a16="http://schemas.microsoft.com/office/drawing/2014/main" id="{A1E8E295-14B2-FB8A-DA18-CEBA6F5234B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1670" y="3916786"/>
            <a:ext cx="2119090" cy="2825453"/>
          </a:xfrm>
          <a:prstGeom prst="rect">
            <a:avLst/>
          </a:prstGeom>
        </p:spPr>
      </p:pic>
      <p:pic>
        <p:nvPicPr>
          <p:cNvPr id="19" name="Picture 18" descr="A group of children holding a plastic container&#10;&#10;AI-generated content may be incorrect.">
            <a:extLst>
              <a:ext uri="{FF2B5EF4-FFF2-40B4-BE49-F238E27FC236}">
                <a16:creationId xmlns:a16="http://schemas.microsoft.com/office/drawing/2014/main" id="{B916B0FD-F0A7-F285-BE66-AD0F96D2AE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607410">
            <a:off x="7698339" y="127911"/>
            <a:ext cx="2171955" cy="2895940"/>
          </a:xfrm>
          <a:prstGeom prst="rect">
            <a:avLst/>
          </a:prstGeom>
        </p:spPr>
      </p:pic>
      <p:pic>
        <p:nvPicPr>
          <p:cNvPr id="21" name="Picture 20" descr="A group of children playing with toys&#10;&#10;AI-generated content may be incorrect.">
            <a:extLst>
              <a:ext uri="{FF2B5EF4-FFF2-40B4-BE49-F238E27FC236}">
                <a16:creationId xmlns:a16="http://schemas.microsoft.com/office/drawing/2014/main" id="{E80DF3A1-38E9-3583-8427-5C4B1F9D8A2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012493">
            <a:off x="2671157" y="1222683"/>
            <a:ext cx="2439168" cy="3252225"/>
          </a:xfrm>
          <a:prstGeom prst="rect">
            <a:avLst/>
          </a:prstGeom>
        </p:spPr>
      </p:pic>
      <p:pic>
        <p:nvPicPr>
          <p:cNvPr id="23" name="Picture 22" descr="A group of children playing in a red rectangular pool&#10;&#10;AI-generated content may be incorrect.">
            <a:extLst>
              <a:ext uri="{FF2B5EF4-FFF2-40B4-BE49-F238E27FC236}">
                <a16:creationId xmlns:a16="http://schemas.microsoft.com/office/drawing/2014/main" id="{CF1FE2EF-402B-124D-B8A5-49C68273100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232" y="1575880"/>
            <a:ext cx="2341142" cy="3121522"/>
          </a:xfrm>
          <a:prstGeom prst="rect">
            <a:avLst/>
          </a:prstGeom>
        </p:spPr>
      </p:pic>
      <p:pic>
        <p:nvPicPr>
          <p:cNvPr id="26" name="Picture 25" descr="Two girls running on a playground&#10;&#10;AI-generated content may be incorrect.">
            <a:extLst>
              <a:ext uri="{FF2B5EF4-FFF2-40B4-BE49-F238E27FC236}">
                <a16:creationId xmlns:a16="http://schemas.microsoft.com/office/drawing/2014/main" id="{866911C3-CBDD-3C99-DAEB-0B6EB7FBF7C9}"/>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722271" y="1952410"/>
            <a:ext cx="2214408" cy="2952544"/>
          </a:xfrm>
          <a:prstGeom prst="rect">
            <a:avLst/>
          </a:prstGeom>
        </p:spPr>
      </p:pic>
      <p:sp>
        <p:nvSpPr>
          <p:cNvPr id="3" name="Oval 2">
            <a:extLst>
              <a:ext uri="{FF2B5EF4-FFF2-40B4-BE49-F238E27FC236}">
                <a16:creationId xmlns:a16="http://schemas.microsoft.com/office/drawing/2014/main" id="{664A2EF7-70D7-6310-4685-A56FD72C39C7}"/>
              </a:ext>
            </a:extLst>
          </p:cNvPr>
          <p:cNvSpPr/>
          <p:nvPr/>
        </p:nvSpPr>
        <p:spPr>
          <a:xfrm>
            <a:off x="3498433" y="2141631"/>
            <a:ext cx="219007" cy="26505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201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A718D0-4865-4629-8134-44F68D41D5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65167ED7-6315-43AB-B1B6-C326D5FD8F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11" name="Rectangle 10">
              <a:extLst>
                <a:ext uri="{FF2B5EF4-FFF2-40B4-BE49-F238E27FC236}">
                  <a16:creationId xmlns:a16="http://schemas.microsoft.com/office/drawing/2014/main" id="{EF4D8839-FB03-487D-ACC8-8BFEDD4FE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EF75023-9A3B-42FC-B704-61A8F7BEF4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922919"/>
            <a:ext cx="11111729" cy="546125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430EC9-B5C1-942D-2C57-F0CEAA02E101}"/>
              </a:ext>
            </a:extLst>
          </p:cNvPr>
          <p:cNvSpPr>
            <a:spLocks noGrp="1"/>
          </p:cNvSpPr>
          <p:nvPr>
            <p:ph type="title"/>
          </p:nvPr>
        </p:nvSpPr>
        <p:spPr>
          <a:xfrm>
            <a:off x="853120" y="-426752"/>
            <a:ext cx="9849751" cy="1349671"/>
          </a:xfrm>
        </p:spPr>
        <p:txBody>
          <a:bodyPr anchor="b">
            <a:normAutofit/>
          </a:bodyPr>
          <a:lstStyle/>
          <a:p>
            <a:r>
              <a:rPr lang="en-US" sz="5400" dirty="0"/>
              <a:t>A typical week in our class </a:t>
            </a:r>
          </a:p>
        </p:txBody>
      </p:sp>
      <p:pic>
        <p:nvPicPr>
          <p:cNvPr id="5" name="Content Placeholder 4" descr="A screen shot of a chart&#10;&#10;AI-generated content may be incorrect.">
            <a:extLst>
              <a:ext uri="{FF2B5EF4-FFF2-40B4-BE49-F238E27FC236}">
                <a16:creationId xmlns:a16="http://schemas.microsoft.com/office/drawing/2014/main" id="{2AFC7175-8D25-BBCF-0CE8-1303C64574D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4024" y="1139825"/>
            <a:ext cx="8320490" cy="4795838"/>
          </a:xfrm>
        </p:spPr>
      </p:pic>
    </p:spTree>
    <p:extLst>
      <p:ext uri="{BB962C8B-B14F-4D97-AF65-F5344CB8AC3E}">
        <p14:creationId xmlns:p14="http://schemas.microsoft.com/office/powerpoint/2010/main" val="287197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C31EF5-2B4A-7748-CA91-04C25B7AAAF0}"/>
              </a:ext>
            </a:extLst>
          </p:cNvPr>
          <p:cNvSpPr>
            <a:spLocks noGrp="1"/>
          </p:cNvSpPr>
          <p:nvPr>
            <p:ph type="title"/>
          </p:nvPr>
        </p:nvSpPr>
        <p:spPr>
          <a:xfrm>
            <a:off x="808638" y="386930"/>
            <a:ext cx="9236700" cy="1188950"/>
          </a:xfrm>
        </p:spPr>
        <p:txBody>
          <a:bodyPr anchor="b">
            <a:normAutofit/>
          </a:bodyPr>
          <a:lstStyle/>
          <a:p>
            <a:r>
              <a:rPr lang="en-US" sz="5400"/>
              <a:t>PE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3020071-4D8B-990F-254F-BA855B579BA3}"/>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sz="2400" dirty="0"/>
              <a:t>Our PE day is on Monday.</a:t>
            </a:r>
          </a:p>
          <a:p>
            <a:r>
              <a:rPr lang="en-US" sz="2400" dirty="0"/>
              <a:t>On PE day, children are to wear PE kit all day. </a:t>
            </a:r>
          </a:p>
          <a:p>
            <a:r>
              <a:rPr lang="en-US" sz="2400" dirty="0"/>
              <a:t>Just a reminder our school PE kit is</a:t>
            </a:r>
          </a:p>
          <a:p>
            <a:pPr lvl="1">
              <a:buFont typeface="Courier New" panose="020B0604020202020204" pitchFamily="34" charset="0"/>
              <a:buChar char="o"/>
            </a:pPr>
            <a:r>
              <a:rPr lang="en-US" dirty="0"/>
              <a:t>House-</a:t>
            </a:r>
            <a:r>
              <a:rPr lang="en-US" dirty="0" err="1"/>
              <a:t>colour</a:t>
            </a:r>
            <a:r>
              <a:rPr lang="en-US" dirty="0"/>
              <a:t> plain t-shirt (no logos) - these can be purchased via the school office.</a:t>
            </a:r>
          </a:p>
          <a:p>
            <a:pPr lvl="1">
              <a:buFont typeface="Courier New" panose="020B0604020202020204" pitchFamily="34" charset="0"/>
              <a:buChar char="o"/>
            </a:pPr>
            <a:r>
              <a:rPr lang="en-US" dirty="0"/>
              <a:t>Black or navy shorts or tracksuit bottoms. </a:t>
            </a:r>
          </a:p>
          <a:p>
            <a:pPr lvl="1">
              <a:buFont typeface="Courier New" panose="020B0604020202020204" pitchFamily="34" charset="0"/>
              <a:buChar char="o"/>
            </a:pPr>
            <a:r>
              <a:rPr lang="en-US" dirty="0"/>
              <a:t>Trainers </a:t>
            </a:r>
          </a:p>
          <a:p>
            <a:pPr lvl="1">
              <a:buFont typeface="Courier New" panose="020B0604020202020204" pitchFamily="34" charset="0"/>
              <a:buChar char="o"/>
            </a:pPr>
            <a:r>
              <a:rPr lang="en-US" dirty="0"/>
              <a:t>Dark-</a:t>
            </a:r>
            <a:r>
              <a:rPr lang="en-US" dirty="0" err="1"/>
              <a:t>coloured</a:t>
            </a:r>
            <a:r>
              <a:rPr lang="en-US" dirty="0"/>
              <a:t> (navy or black) fleece, jumper or jacket. </a:t>
            </a:r>
          </a:p>
          <a:p>
            <a:endParaRPr lang="en-US" sz="2400" dirty="0"/>
          </a:p>
        </p:txBody>
      </p:sp>
      <p:pic>
        <p:nvPicPr>
          <p:cNvPr id="3074" name="Picture 2" descr="PE &gt; Airy Hill Primary School">
            <a:extLst>
              <a:ext uri="{FF2B5EF4-FFF2-40B4-BE49-F238E27FC236}">
                <a16:creationId xmlns:a16="http://schemas.microsoft.com/office/drawing/2014/main" id="{FCA4FB2B-49E0-6269-DDF1-FC017D756CB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37794" y="172540"/>
            <a:ext cx="2581096" cy="1825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720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FB9FA-0942-5605-BE42-160F9D84886C}"/>
              </a:ext>
            </a:extLst>
          </p:cNvPr>
          <p:cNvSpPr>
            <a:spLocks noGrp="1"/>
          </p:cNvSpPr>
          <p:nvPr>
            <p:ph type="title"/>
          </p:nvPr>
        </p:nvSpPr>
        <p:spPr>
          <a:xfrm>
            <a:off x="181605" y="46190"/>
            <a:ext cx="9236700" cy="781700"/>
          </a:xfrm>
        </p:spPr>
        <p:txBody>
          <a:bodyPr anchor="b">
            <a:normAutofit fontScale="90000"/>
          </a:bodyPr>
          <a:lstStyle/>
          <a:p>
            <a:r>
              <a:rPr lang="en-US" sz="5400" dirty="0"/>
              <a:t>Curriculum Newsletter </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up of a chart&#10;&#10;AI-generated content may be incorrect.">
            <a:extLst>
              <a:ext uri="{FF2B5EF4-FFF2-40B4-BE49-F238E27FC236}">
                <a16:creationId xmlns:a16="http://schemas.microsoft.com/office/drawing/2014/main" id="{202BA2C2-5CA9-CBD7-5547-41D098EB94F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1605" y="1298250"/>
            <a:ext cx="5840569" cy="3417006"/>
          </a:xfrm>
        </p:spPr>
      </p:pic>
      <p:pic>
        <p:nvPicPr>
          <p:cNvPr id="7" name="Picture 6" descr="A screenshot of a document&#10;&#10;AI-generated content may be incorrect.">
            <a:extLst>
              <a:ext uri="{FF2B5EF4-FFF2-40B4-BE49-F238E27FC236}">
                <a16:creationId xmlns:a16="http://schemas.microsoft.com/office/drawing/2014/main" id="{21CF78E3-EE2E-2CB7-C8C9-6B9EC962C3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174" y="2496506"/>
            <a:ext cx="5988221" cy="3050075"/>
          </a:xfrm>
          <a:prstGeom prst="rect">
            <a:avLst/>
          </a:prstGeom>
        </p:spPr>
      </p:pic>
    </p:spTree>
    <p:extLst>
      <p:ext uri="{BB962C8B-B14F-4D97-AF65-F5344CB8AC3E}">
        <p14:creationId xmlns:p14="http://schemas.microsoft.com/office/powerpoint/2010/main" val="3966738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3D02B6A-E261-3A25-C6C5-5AC4B1997675}"/>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F08DD98-242A-23DB-1719-920977CB9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C99D8D-32C8-B837-B3A9-AA2F78F250F2}"/>
              </a:ext>
            </a:extLst>
          </p:cNvPr>
          <p:cNvSpPr>
            <a:spLocks noGrp="1"/>
          </p:cNvSpPr>
          <p:nvPr>
            <p:ph type="title"/>
          </p:nvPr>
        </p:nvSpPr>
        <p:spPr>
          <a:xfrm>
            <a:off x="808638" y="386930"/>
            <a:ext cx="9236700" cy="1188950"/>
          </a:xfrm>
        </p:spPr>
        <p:txBody>
          <a:bodyPr anchor="b">
            <a:normAutofit/>
          </a:bodyPr>
          <a:lstStyle/>
          <a:p>
            <a:r>
              <a:rPr lang="en-US" sz="5400" dirty="0"/>
              <a:t>Tapestry </a:t>
            </a:r>
          </a:p>
        </p:txBody>
      </p:sp>
      <p:grpSp>
        <p:nvGrpSpPr>
          <p:cNvPr id="10" name="Group 9">
            <a:extLst>
              <a:ext uri="{FF2B5EF4-FFF2-40B4-BE49-F238E27FC236}">
                <a16:creationId xmlns:a16="http://schemas.microsoft.com/office/drawing/2014/main" id="{FE38DCAC-5E32-FE01-64FE-CB73DFA42F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900663FD-515E-070F-DA6B-272871EC4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05AD1EA-CB6D-8075-FDB5-4CEB452267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39EC961A-668A-228D-9DA6-46D51B9CCE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B01FDD3-20DB-633E-1E50-64545823504C}"/>
              </a:ext>
            </a:extLst>
          </p:cNvPr>
          <p:cNvSpPr>
            <a:spLocks noGrp="1"/>
          </p:cNvSpPr>
          <p:nvPr>
            <p:ph idx="1"/>
          </p:nvPr>
        </p:nvSpPr>
        <p:spPr>
          <a:xfrm>
            <a:off x="793660" y="2599509"/>
            <a:ext cx="10143668" cy="3435531"/>
          </a:xfrm>
        </p:spPr>
        <p:txBody>
          <a:bodyPr vert="horz" lIns="91440" tIns="45720" rIns="91440" bIns="45720" rtlCol="0" anchor="ctr">
            <a:normAutofit/>
          </a:bodyPr>
          <a:lstStyle/>
          <a:p>
            <a:r>
              <a:rPr lang="en-US" dirty="0"/>
              <a:t>Please check your child’s permissions. Photos will no longer be used on twitter, any social media or the school website, only internally through Tapestry and potentially in the headteachers newsletter. </a:t>
            </a:r>
          </a:p>
          <a:p>
            <a:r>
              <a:rPr lang="en-US" dirty="0"/>
              <a:t>We will upload wow moments regularly and encourage you to upload the exciting things your child achieves and does at home- we love to see these! </a:t>
            </a:r>
          </a:p>
          <a:p>
            <a:r>
              <a:rPr lang="en-US" dirty="0"/>
              <a:t>If you have any issues using Tapestry please let us know.  </a:t>
            </a:r>
          </a:p>
          <a:p>
            <a:endParaRPr lang="en-US" sz="2400" dirty="0"/>
          </a:p>
        </p:txBody>
      </p:sp>
      <p:pic>
        <p:nvPicPr>
          <p:cNvPr id="5" name="Picture 4" descr="A colorful grid with different colored lines&#10;&#10;AI-generated content may be incorrect.">
            <a:extLst>
              <a:ext uri="{FF2B5EF4-FFF2-40B4-BE49-F238E27FC236}">
                <a16:creationId xmlns:a16="http://schemas.microsoft.com/office/drawing/2014/main" id="{EB60D0E3-437C-1A3D-2856-AA76B79D55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5201" y="110732"/>
            <a:ext cx="2048161" cy="1785996"/>
          </a:xfrm>
          <a:prstGeom prst="rect">
            <a:avLst/>
          </a:prstGeom>
        </p:spPr>
      </p:pic>
    </p:spTree>
    <p:extLst>
      <p:ext uri="{BB962C8B-B14F-4D97-AF65-F5344CB8AC3E}">
        <p14:creationId xmlns:p14="http://schemas.microsoft.com/office/powerpoint/2010/main" val="197914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EE542E-8D00-0B71-A6D7-9A39CF1FCFF3}"/>
              </a:ext>
            </a:extLst>
          </p:cNvPr>
          <p:cNvSpPr>
            <a:spLocks noGrp="1"/>
          </p:cNvSpPr>
          <p:nvPr>
            <p:ph type="title"/>
          </p:nvPr>
        </p:nvSpPr>
        <p:spPr>
          <a:xfrm>
            <a:off x="1043631" y="809898"/>
            <a:ext cx="9942716" cy="1554480"/>
          </a:xfrm>
        </p:spPr>
        <p:txBody>
          <a:bodyPr anchor="ctr">
            <a:normAutofit/>
          </a:bodyPr>
          <a:lstStyle/>
          <a:p>
            <a:r>
              <a:rPr lang="en-US" sz="4800" dirty="0"/>
              <a:t>Homework KS1</a:t>
            </a:r>
          </a:p>
        </p:txBody>
      </p:sp>
      <p:sp>
        <p:nvSpPr>
          <p:cNvPr id="3" name="Content Placeholder 2">
            <a:extLst>
              <a:ext uri="{FF2B5EF4-FFF2-40B4-BE49-F238E27FC236}">
                <a16:creationId xmlns:a16="http://schemas.microsoft.com/office/drawing/2014/main" id="{4E69B642-BEAD-9906-68FE-68FBAAC1CC18}"/>
              </a:ext>
            </a:extLst>
          </p:cNvPr>
          <p:cNvSpPr>
            <a:spLocks noGrp="1"/>
          </p:cNvSpPr>
          <p:nvPr>
            <p:ph idx="1"/>
          </p:nvPr>
        </p:nvSpPr>
        <p:spPr>
          <a:xfrm>
            <a:off x="1045028" y="2119262"/>
            <a:ext cx="9941319" cy="4022918"/>
          </a:xfrm>
        </p:spPr>
        <p:txBody>
          <a:bodyPr vert="horz" lIns="91440" tIns="45720" rIns="91440" bIns="45720" rtlCol="0" anchor="ctr">
            <a:normAutofit/>
          </a:bodyPr>
          <a:lstStyle/>
          <a:p>
            <a:r>
              <a:rPr lang="en-US" sz="2400" dirty="0"/>
              <a:t>Reading</a:t>
            </a:r>
          </a:p>
          <a:p>
            <a:r>
              <a:rPr lang="en-US" sz="2400" dirty="0"/>
              <a:t>Please aim for a little and often approach; 5 – 10 minutes most days is ideal! </a:t>
            </a:r>
          </a:p>
          <a:p>
            <a:r>
              <a:rPr lang="en-US" sz="2400" dirty="0"/>
              <a:t>Please feel free to upload anything you do at home to Tapestry- we’d love to see it!</a:t>
            </a:r>
          </a:p>
          <a:p>
            <a:r>
              <a:rPr lang="en-US" sz="2400" dirty="0" err="1"/>
              <a:t>Numbots</a:t>
            </a:r>
            <a:r>
              <a:rPr lang="en-US" sz="2400" dirty="0"/>
              <a:t> – We will send your child home with the log in in the front of their reading record to access these </a:t>
            </a:r>
            <a:r>
              <a:rPr lang="en-US" sz="2400" dirty="0" err="1"/>
              <a:t>maths</a:t>
            </a:r>
            <a:r>
              <a:rPr lang="en-US" sz="2400" dirty="0"/>
              <a:t> games that help to build </a:t>
            </a:r>
            <a:r>
              <a:rPr lang="en-US" sz="2400" dirty="0" err="1"/>
              <a:t>maths</a:t>
            </a:r>
            <a:r>
              <a:rPr lang="en-US" sz="2400" dirty="0"/>
              <a:t> fluency.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2050" name="Picture 2" descr="Children Doing Homework Stock Illustrations – 778 Children Doing Homework  Stock Illustrations, Vectors &amp; Clipart - Dreamstime">
            <a:extLst>
              <a:ext uri="{FF2B5EF4-FFF2-40B4-BE49-F238E27FC236}">
                <a16:creationId xmlns:a16="http://schemas.microsoft.com/office/drawing/2014/main" id="{6C9872C1-F7D4-9C3F-4B24-D8CB9EAE2F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4539" y="356670"/>
            <a:ext cx="2775133" cy="25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0183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6C327D-EA4F-4BAC-1186-C8A53FC94DB8}"/>
              </a:ext>
            </a:extLst>
          </p:cNvPr>
          <p:cNvSpPr>
            <a:spLocks noGrp="1"/>
          </p:cNvSpPr>
          <p:nvPr>
            <p:ph type="title"/>
          </p:nvPr>
        </p:nvSpPr>
        <p:spPr>
          <a:xfrm>
            <a:off x="185389" y="229340"/>
            <a:ext cx="2361166" cy="2454867"/>
          </a:xfrm>
        </p:spPr>
        <p:txBody>
          <a:bodyPr>
            <a:normAutofit/>
          </a:bodyPr>
          <a:lstStyle/>
          <a:p>
            <a:r>
              <a:rPr lang="en-US">
                <a:solidFill>
                  <a:srgbClr val="FFFFFF"/>
                </a:solidFill>
              </a:rPr>
              <a:t>Reading Books </a:t>
            </a:r>
            <a:endParaRPr lang="en-US" dirty="0">
              <a:solidFill>
                <a:srgbClr val="FFFFFF"/>
              </a:solidFill>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E04910B-F546-FED1-B1AA-3872FF0F3F78}"/>
              </a:ext>
            </a:extLst>
          </p:cNvPr>
          <p:cNvSpPr>
            <a:spLocks noGrp="1"/>
          </p:cNvSpPr>
          <p:nvPr>
            <p:ph idx="1"/>
          </p:nvPr>
        </p:nvSpPr>
        <p:spPr>
          <a:xfrm>
            <a:off x="4447308" y="591344"/>
            <a:ext cx="6906491" cy="5585619"/>
          </a:xfrm>
        </p:spPr>
        <p:txBody>
          <a:bodyPr vert="horz" lIns="91440" tIns="45720" rIns="91440" bIns="45720" rtlCol="0" anchor="ctr">
            <a:normAutofit lnSpcReduction="10000"/>
          </a:bodyPr>
          <a:lstStyle/>
          <a:p>
            <a:pPr marL="0" indent="0" algn="ctr">
              <a:buNone/>
            </a:pPr>
            <a:r>
              <a:rPr lang="en-US"/>
              <a:t>Two types of reading books coming home: </a:t>
            </a:r>
          </a:p>
          <a:p>
            <a:pPr>
              <a:buFont typeface="Calibri" panose="020B0604020202020204" pitchFamily="34" charset="0"/>
              <a:buChar char="-"/>
            </a:pPr>
            <a:endParaRPr lang="en-US" sz="2000"/>
          </a:p>
          <a:p>
            <a:pPr marL="0" indent="0">
              <a:buNone/>
            </a:pPr>
            <a:r>
              <a:rPr lang="en-US" sz="2000" b="1"/>
              <a:t>Scheme Books: Learning to Read – typically sent home every three days. </a:t>
            </a:r>
          </a:p>
          <a:p>
            <a:pPr marL="0" indent="0">
              <a:buNone/>
            </a:pPr>
            <a:r>
              <a:rPr lang="en-US" sz="2000"/>
              <a:t>- Levelled books targeted at current reading level. </a:t>
            </a:r>
          </a:p>
          <a:p>
            <a:pPr>
              <a:buFont typeface="Calibri" panose="020B0604020202020204" pitchFamily="34" charset="0"/>
              <a:buChar char="-"/>
            </a:pPr>
            <a:r>
              <a:rPr lang="en-US" sz="2000"/>
              <a:t>Please listen to your child read to you and support. </a:t>
            </a:r>
          </a:p>
          <a:p>
            <a:pPr>
              <a:buFont typeface="Calibri" panose="020B0604020202020204" pitchFamily="34" charset="0"/>
              <a:buChar char="-"/>
            </a:pPr>
            <a:r>
              <a:rPr lang="en-US" sz="2000"/>
              <a:t>Ideally, read the same book more than once to build fluency.</a:t>
            </a:r>
          </a:p>
          <a:p>
            <a:pPr>
              <a:buFont typeface="Calibri" panose="020B0604020202020204" pitchFamily="34" charset="0"/>
              <a:buChar char="-"/>
            </a:pPr>
            <a:r>
              <a:rPr lang="en-US" sz="2000"/>
              <a:t>Keep in bag daily for regular return</a:t>
            </a:r>
          </a:p>
          <a:p>
            <a:pPr marL="0" indent="0">
              <a:buNone/>
            </a:pPr>
            <a:endParaRPr lang="en-US" sz="2000"/>
          </a:p>
          <a:p>
            <a:pPr marL="0" indent="0">
              <a:buNone/>
            </a:pPr>
            <a:r>
              <a:rPr lang="en-US" sz="2000" b="1"/>
              <a:t>Joy Books: Learning to LOVE reading </a:t>
            </a:r>
          </a:p>
          <a:p>
            <a:pPr>
              <a:buFont typeface="Calibri" panose="020B0604020202020204" pitchFamily="34" charset="0"/>
              <a:buChar char="-"/>
            </a:pPr>
            <a:r>
              <a:rPr lang="en-US" sz="2000"/>
              <a:t>Free choice from the reading corner every Friday (or home if children prefer). </a:t>
            </a:r>
          </a:p>
          <a:p>
            <a:pPr>
              <a:buFont typeface="Calibri" panose="020B0604020202020204" pitchFamily="34" charset="0"/>
              <a:buChar char="-"/>
            </a:pPr>
            <a:r>
              <a:rPr lang="en-US" sz="2000"/>
              <a:t>Might be trickier to read, may need help or could read together. </a:t>
            </a:r>
            <a:endParaRPr lang="en-US" sz="2000" dirty="0"/>
          </a:p>
        </p:txBody>
      </p:sp>
      <p:pic>
        <p:nvPicPr>
          <p:cNvPr id="1028" name="Picture 4" descr="Read Write Inc. Phonics: Red Ditty Book Bag Books Mixed Pack of 10 (Read  Write Inc. Phonics Book Bag Books) : Miskin, Ruth, Munton, Gill, Archbold,  ...">
            <a:extLst>
              <a:ext uri="{FF2B5EF4-FFF2-40B4-BE49-F238E27FC236}">
                <a16:creationId xmlns:a16="http://schemas.microsoft.com/office/drawing/2014/main" id="{D27A7E99-29C7-041C-BAB5-D553A94E015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389" y="2229599"/>
            <a:ext cx="3537413" cy="1944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420522"/>
      </p:ext>
    </p:extLst>
  </p:cSld>
  <p:clrMapOvr>
    <a:masterClrMapping/>
  </p:clrMapOvr>
</p:sld>
</file>

<file path=ppt/theme/theme1.xml><?xml version="1.0" encoding="utf-8"?>
<a:theme xmlns:a="http://schemas.openxmlformats.org/drawingml/2006/main" name="office theme">
  <a:themeElements>
    <a:clrScheme name="Bramham Primary">
      <a:dk1>
        <a:sysClr val="windowText" lastClr="000000"/>
      </a:dk1>
      <a:lt1>
        <a:sysClr val="window" lastClr="FFFFFF"/>
      </a:lt1>
      <a:dk2>
        <a:srgbClr val="0E2841"/>
      </a:dk2>
      <a:lt2>
        <a:srgbClr val="E8E8E8"/>
      </a:lt2>
      <a:accent1>
        <a:srgbClr val="1F3161"/>
      </a:accent1>
      <a:accent2>
        <a:srgbClr val="1F3161"/>
      </a:accent2>
      <a:accent3>
        <a:srgbClr val="1F3161"/>
      </a:accent3>
      <a:accent4>
        <a:srgbClr val="1F3161"/>
      </a:accent4>
      <a:accent5>
        <a:srgbClr val="1F3161"/>
      </a:accent5>
      <a:accent6>
        <a:srgbClr val="FFFFFF"/>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135</TotalTime>
  <Words>759</Words>
  <Application>Microsoft Office PowerPoint</Application>
  <PresentationFormat>Widescreen</PresentationFormat>
  <Paragraphs>71</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Aptos Display</vt:lpstr>
      <vt:lpstr>Arial</vt:lpstr>
      <vt:lpstr>Calibri</vt:lpstr>
      <vt:lpstr>Courier New</vt:lpstr>
      <vt:lpstr>Wingdings</vt:lpstr>
      <vt:lpstr>office theme</vt:lpstr>
      <vt:lpstr>Welcome to Class One   Parent Information Session</vt:lpstr>
      <vt:lpstr>Everyday Information </vt:lpstr>
      <vt:lpstr>Continuous Provision in Year 1 </vt:lpstr>
      <vt:lpstr>A typical week in our class </vt:lpstr>
      <vt:lpstr>PE </vt:lpstr>
      <vt:lpstr>Curriculum Newsletter </vt:lpstr>
      <vt:lpstr>Tapestry </vt:lpstr>
      <vt:lpstr>Homework KS1</vt:lpstr>
      <vt:lpstr>Reading Books </vt:lpstr>
      <vt:lpstr>Phonics Screening Check</vt:lpstr>
      <vt:lpstr>Dates for your Diary</vt:lpstr>
      <vt:lpstr>Life in Year 1 </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Kirsty Prankard</dc:creator>
  <cp:lastModifiedBy>Emma  Jewell</cp:lastModifiedBy>
  <cp:revision>386</cp:revision>
  <dcterms:created xsi:type="dcterms:W3CDTF">2025-08-26T13:17:03Z</dcterms:created>
  <dcterms:modified xsi:type="dcterms:W3CDTF">2025-09-19T13:16:21Z</dcterms:modified>
</cp:coreProperties>
</file>