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84" r:id="rId3"/>
    <p:sldId id="266" r:id="rId4"/>
    <p:sldId id="282" r:id="rId5"/>
    <p:sldId id="257" r:id="rId6"/>
    <p:sldId id="274" r:id="rId7"/>
    <p:sldId id="258" r:id="rId8"/>
    <p:sldId id="285" r:id="rId9"/>
    <p:sldId id="287" r:id="rId10"/>
    <p:sldId id="262" r:id="rId11"/>
    <p:sldId id="288" r:id="rId12"/>
    <p:sldId id="281" r:id="rId13"/>
    <p:sldId id="283" r:id="rId14"/>
    <p:sldId id="276" r:id="rId15"/>
    <p:sldId id="271" r:id="rId16"/>
    <p:sldId id="261" r:id="rId17"/>
    <p:sldId id="27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2218"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Jewell" userId="766cf5f5-c572-488a-9781-c05c2a8688fa" providerId="ADAL" clId="{BE17FC18-79C6-4CD0-B96A-EACE327E55D3}"/>
    <pc:docChg chg="custSel modSld">
      <pc:chgData name="Emma  Jewell" userId="766cf5f5-c572-488a-9781-c05c2a8688fa" providerId="ADAL" clId="{BE17FC18-79C6-4CD0-B96A-EACE327E55D3}" dt="2026-09-11T11:10:48.186" v="0" actId="478"/>
      <pc:docMkLst>
        <pc:docMk/>
      </pc:docMkLst>
      <pc:sldChg chg="delSp mod">
        <pc:chgData name="Emma  Jewell" userId="766cf5f5-c572-488a-9781-c05c2a8688fa" providerId="ADAL" clId="{BE17FC18-79C6-4CD0-B96A-EACE327E55D3}" dt="2026-09-11T11:10:48.186" v="0" actId="478"/>
        <pc:sldMkLst>
          <pc:docMk/>
          <pc:sldMk cId="109857222" sldId="256"/>
        </pc:sldMkLst>
        <pc:picChg chg="del">
          <ac:chgData name="Emma  Jewell" userId="766cf5f5-c572-488a-9781-c05c2a8688fa" providerId="ADAL" clId="{BE17FC18-79C6-4CD0-B96A-EACE327E55D3}" dt="2026-09-11T11:10:48.186" v="0" actId="478"/>
          <ac:picMkLst>
            <pc:docMk/>
            <pc:sldMk cId="109857222" sldId="256"/>
            <ac:picMk id="4" creationId="{8946794A-C40C-706B-3B5A-1A2920DDC716}"/>
          </ac:picMkLst>
        </pc:picChg>
      </pc:sldChg>
    </pc:docChg>
  </pc:docChgLst>
  <pc:docChgLst>
    <pc:chgData name="Kirsty Prankard" userId="cd5f3c7a-1b83-4d7a-a6b5-4de278d26665" providerId="ADAL" clId="{B3F98FD0-827B-4DD1-9497-FF785615A0C3}"/>
    <pc:docChg chg="undo custSel addSld delSld modSld sldOrd">
      <pc:chgData name="Kirsty Prankard" userId="cd5f3c7a-1b83-4d7a-a6b5-4de278d26665" providerId="ADAL" clId="{B3F98FD0-827B-4DD1-9497-FF785615A0C3}" dt="2026-09-09T11:10:52.345" v="60" actId="47"/>
      <pc:docMkLst>
        <pc:docMk/>
      </pc:docMkLst>
      <pc:sldChg chg="addSp modSp mod">
        <pc:chgData name="Kirsty Prankard" userId="cd5f3c7a-1b83-4d7a-a6b5-4de278d26665" providerId="ADAL" clId="{B3F98FD0-827B-4DD1-9497-FF785615A0C3}" dt="2026-09-09T11:08:18.337" v="54" actId="1076"/>
        <pc:sldMkLst>
          <pc:docMk/>
          <pc:sldMk cId="109857222" sldId="256"/>
        </pc:sldMkLst>
        <pc:spChg chg="mod ord">
          <ac:chgData name="Kirsty Prankard" userId="cd5f3c7a-1b83-4d7a-a6b5-4de278d26665" providerId="ADAL" clId="{B3F98FD0-827B-4DD1-9497-FF785615A0C3}" dt="2026-09-09T10:53:06.614" v="11" actId="26606"/>
          <ac:spMkLst>
            <pc:docMk/>
            <pc:sldMk cId="109857222" sldId="256"/>
            <ac:spMk id="2" creationId="{00000000-0000-0000-0000-000000000000}"/>
          </ac:spMkLst>
        </pc:spChg>
        <pc:spChg chg="add">
          <ac:chgData name="Kirsty Prankard" userId="cd5f3c7a-1b83-4d7a-a6b5-4de278d26665" providerId="ADAL" clId="{B3F98FD0-827B-4DD1-9497-FF785615A0C3}" dt="2026-09-09T10:53:06.614" v="11" actId="26606"/>
          <ac:spMkLst>
            <pc:docMk/>
            <pc:sldMk cId="109857222" sldId="256"/>
            <ac:spMk id="27" creationId="{B9E248E0-55F8-4E45-A07F-B49E0EEA97ED}"/>
          </ac:spMkLst>
        </pc:spChg>
        <pc:spChg chg="add">
          <ac:chgData name="Kirsty Prankard" userId="cd5f3c7a-1b83-4d7a-a6b5-4de278d26665" providerId="ADAL" clId="{B3F98FD0-827B-4DD1-9497-FF785615A0C3}" dt="2026-09-09T10:53:06.614" v="11" actId="26606"/>
          <ac:spMkLst>
            <pc:docMk/>
            <pc:sldMk cId="109857222" sldId="256"/>
            <ac:spMk id="29" creationId="{311F016A-A753-449B-9EA6-322199B7119E}"/>
          </ac:spMkLst>
        </pc:spChg>
        <pc:picChg chg="mod ord">
          <ac:chgData name="Kirsty Prankard" userId="cd5f3c7a-1b83-4d7a-a6b5-4de278d26665" providerId="ADAL" clId="{B3F98FD0-827B-4DD1-9497-FF785615A0C3}" dt="2026-09-09T10:53:13.633" v="13" actId="14100"/>
          <ac:picMkLst>
            <pc:docMk/>
            <pc:sldMk cId="109857222" sldId="256"/>
            <ac:picMk id="22" creationId="{2E7CF4F3-BDD9-F996-16FA-82D8486A57E1}"/>
          </ac:picMkLst>
        </pc:picChg>
      </pc:sldChg>
      <pc:sldChg chg="modSp mod">
        <pc:chgData name="Kirsty Prankard" userId="cd5f3c7a-1b83-4d7a-a6b5-4de278d26665" providerId="ADAL" clId="{B3F98FD0-827B-4DD1-9497-FF785615A0C3}" dt="2026-09-09T10:56:16.016" v="38" actId="20577"/>
        <pc:sldMkLst>
          <pc:docMk/>
          <pc:sldMk cId="2299645217" sldId="261"/>
        </pc:sldMkLst>
        <pc:graphicFrameChg chg="modGraphic">
          <ac:chgData name="Kirsty Prankard" userId="cd5f3c7a-1b83-4d7a-a6b5-4de278d26665" providerId="ADAL" clId="{B3F98FD0-827B-4DD1-9497-FF785615A0C3}" dt="2026-09-09T10:56:16.016" v="38" actId="20577"/>
          <ac:graphicFrameMkLst>
            <pc:docMk/>
            <pc:sldMk cId="2299645217" sldId="261"/>
            <ac:graphicFrameMk id="3" creationId="{28EED8B3-158A-FB55-1A7F-313D19AA1FC1}"/>
          </ac:graphicFrameMkLst>
        </pc:graphicFrameChg>
      </pc:sldChg>
      <pc:sldChg chg="addSp delSp modSp add mod setBg delDesignElem">
        <pc:chgData name="Kirsty Prankard" userId="cd5f3c7a-1b83-4d7a-a6b5-4de278d26665" providerId="ADAL" clId="{B3F98FD0-827B-4DD1-9497-FF785615A0C3}" dt="2026-09-09T11:04:08.080" v="41" actId="26606"/>
        <pc:sldMkLst>
          <pc:docMk/>
          <pc:sldMk cId="183751273" sldId="270"/>
        </pc:sldMkLst>
        <pc:spChg chg="mod">
          <ac:chgData name="Kirsty Prankard" userId="cd5f3c7a-1b83-4d7a-a6b5-4de278d26665" providerId="ADAL" clId="{B3F98FD0-827B-4DD1-9497-FF785615A0C3}" dt="2026-09-09T11:04:08.080" v="41" actId="26606"/>
          <ac:spMkLst>
            <pc:docMk/>
            <pc:sldMk cId="183751273" sldId="270"/>
            <ac:spMk id="2" creationId="{9EE933C1-9380-EC7A-87B3-11E53E8B0ACC}"/>
          </ac:spMkLst>
        </pc:spChg>
        <pc:spChg chg="add">
          <ac:chgData name="Kirsty Prankard" userId="cd5f3c7a-1b83-4d7a-a6b5-4de278d26665" providerId="ADAL" clId="{B3F98FD0-827B-4DD1-9497-FF785615A0C3}" dt="2026-09-09T11:04:08.080" v="41" actId="26606"/>
          <ac:spMkLst>
            <pc:docMk/>
            <pc:sldMk cId="183751273" sldId="270"/>
            <ac:spMk id="12" creationId="{B87C619C-EBAB-488E-96B9-153AA4C9B440}"/>
          </ac:spMkLst>
        </pc:spChg>
        <pc:spChg chg="add">
          <ac:chgData name="Kirsty Prankard" userId="cd5f3c7a-1b83-4d7a-a6b5-4de278d26665" providerId="ADAL" clId="{B3F98FD0-827B-4DD1-9497-FF785615A0C3}" dt="2026-09-09T11:04:08.080" v="41" actId="26606"/>
          <ac:spMkLst>
            <pc:docMk/>
            <pc:sldMk cId="183751273" sldId="270"/>
            <ac:spMk id="14" creationId="{130DA1C1-36FD-41D8-9826-EE797BF39BAB}"/>
          </ac:spMkLst>
        </pc:spChg>
        <pc:spChg chg="add">
          <ac:chgData name="Kirsty Prankard" userId="cd5f3c7a-1b83-4d7a-a6b5-4de278d26665" providerId="ADAL" clId="{B3F98FD0-827B-4DD1-9497-FF785615A0C3}" dt="2026-09-09T11:04:08.080" v="41" actId="26606"/>
          <ac:spMkLst>
            <pc:docMk/>
            <pc:sldMk cId="183751273" sldId="270"/>
            <ac:spMk id="16" creationId="{35BC54F7-1315-4D6C-9420-A5BF0CDDBC04}"/>
          </ac:spMkLst>
        </pc:spChg>
        <pc:picChg chg="mod">
          <ac:chgData name="Kirsty Prankard" userId="cd5f3c7a-1b83-4d7a-a6b5-4de278d26665" providerId="ADAL" clId="{B3F98FD0-827B-4DD1-9497-FF785615A0C3}" dt="2026-09-09T11:04:08.080" v="41" actId="26606"/>
          <ac:picMkLst>
            <pc:docMk/>
            <pc:sldMk cId="183751273" sldId="270"/>
            <ac:picMk id="5" creationId="{4450B042-E8B1-28E4-B9C8-036FB14B1CC2}"/>
          </ac:picMkLst>
        </pc:picChg>
        <pc:picChg chg="mod">
          <ac:chgData name="Kirsty Prankard" userId="cd5f3c7a-1b83-4d7a-a6b5-4de278d26665" providerId="ADAL" clId="{B3F98FD0-827B-4DD1-9497-FF785615A0C3}" dt="2026-09-09T11:04:08.080" v="41" actId="26606"/>
          <ac:picMkLst>
            <pc:docMk/>
            <pc:sldMk cId="183751273" sldId="270"/>
            <ac:picMk id="7" creationId="{1D001D2A-07BC-89D8-B370-4D1B99015ACC}"/>
          </ac:picMkLst>
        </pc:picChg>
      </pc:sldChg>
      <pc:sldChg chg="addSp delSp modSp mod setBg setClrOvrMap">
        <pc:chgData name="Kirsty Prankard" userId="cd5f3c7a-1b83-4d7a-a6b5-4de278d26665" providerId="ADAL" clId="{B3F98FD0-827B-4DD1-9497-FF785615A0C3}" dt="2026-09-09T11:09:36.344" v="55" actId="1076"/>
        <pc:sldMkLst>
          <pc:docMk/>
          <pc:sldMk cId="3920142614" sldId="274"/>
        </pc:sldMkLst>
        <pc:spChg chg="mod">
          <ac:chgData name="Kirsty Prankard" userId="cd5f3c7a-1b83-4d7a-a6b5-4de278d26665" providerId="ADAL" clId="{B3F98FD0-827B-4DD1-9497-FF785615A0C3}" dt="2026-09-09T10:55:20.742" v="37" actId="26606"/>
          <ac:spMkLst>
            <pc:docMk/>
            <pc:sldMk cId="3920142614" sldId="274"/>
            <ac:spMk id="2" creationId="{2ACAA59B-F2FB-733C-ECF6-9EB73D67A07A}"/>
          </ac:spMkLst>
        </pc:spChg>
        <pc:picChg chg="add mod ord">
          <ac:chgData name="Kirsty Prankard" userId="cd5f3c7a-1b83-4d7a-a6b5-4de278d26665" providerId="ADAL" clId="{B3F98FD0-827B-4DD1-9497-FF785615A0C3}" dt="2026-09-09T10:55:20.742" v="37" actId="26606"/>
          <ac:picMkLst>
            <pc:docMk/>
            <pc:sldMk cId="3920142614" sldId="274"/>
            <ac:picMk id="4" creationId="{578DB393-4DC2-C868-275C-5D5EBB1EAEC6}"/>
          </ac:picMkLst>
        </pc:picChg>
        <pc:picChg chg="add mod ord">
          <ac:chgData name="Kirsty Prankard" userId="cd5f3c7a-1b83-4d7a-a6b5-4de278d26665" providerId="ADAL" clId="{B3F98FD0-827B-4DD1-9497-FF785615A0C3}" dt="2026-09-09T11:09:36.344" v="55" actId="1076"/>
          <ac:picMkLst>
            <pc:docMk/>
            <pc:sldMk cId="3920142614" sldId="274"/>
            <ac:picMk id="6" creationId="{056616C7-7856-6DAF-99A1-DC5953F32E28}"/>
          </ac:picMkLst>
        </pc:picChg>
        <pc:picChg chg="add mod ord">
          <ac:chgData name="Kirsty Prankard" userId="cd5f3c7a-1b83-4d7a-a6b5-4de278d26665" providerId="ADAL" clId="{B3F98FD0-827B-4DD1-9497-FF785615A0C3}" dt="2026-09-09T10:55:20.742" v="37" actId="26606"/>
          <ac:picMkLst>
            <pc:docMk/>
            <pc:sldMk cId="3920142614" sldId="274"/>
            <ac:picMk id="8" creationId="{8BF789DF-21FF-B9D5-CC39-246563359852}"/>
          </ac:picMkLst>
        </pc:picChg>
        <pc:picChg chg="add mod ord">
          <ac:chgData name="Kirsty Prankard" userId="cd5f3c7a-1b83-4d7a-a6b5-4de278d26665" providerId="ADAL" clId="{B3F98FD0-827B-4DD1-9497-FF785615A0C3}" dt="2026-09-09T10:55:20.742" v="37" actId="26606"/>
          <ac:picMkLst>
            <pc:docMk/>
            <pc:sldMk cId="3920142614" sldId="274"/>
            <ac:picMk id="10" creationId="{892FC904-1291-F3A0-BC91-7C78679D66DD}"/>
          </ac:picMkLst>
        </pc:picChg>
        <pc:picChg chg="add mod ord">
          <ac:chgData name="Kirsty Prankard" userId="cd5f3c7a-1b83-4d7a-a6b5-4de278d26665" providerId="ADAL" clId="{B3F98FD0-827B-4DD1-9497-FF785615A0C3}" dt="2026-09-09T10:55:20.742" v="37" actId="26606"/>
          <ac:picMkLst>
            <pc:docMk/>
            <pc:sldMk cId="3920142614" sldId="274"/>
            <ac:picMk id="12" creationId="{2C9A3B2D-B09F-38C2-BF1E-73A5ED4DB95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50ECA4-F794-4D39-AB9E-CD0760EE01EA}" type="datetimeFigureOut">
              <a:t>9/11/2026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87F3E6-8494-40DA-A709-BE0971F54439}" type="slidenum">
              <a:t>‹#›</a:t>
            </a:fld>
            <a:endParaRPr lang="en-US"/>
          </a:p>
        </p:txBody>
      </p:sp>
    </p:spTree>
    <p:extLst>
      <p:ext uri="{BB962C8B-B14F-4D97-AF65-F5344CB8AC3E}">
        <p14:creationId xmlns:p14="http://schemas.microsoft.com/office/powerpoint/2010/main" val="2459610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D87F3E6-8494-40DA-A709-BE0971F54439}" type="slidenum">
              <a:rPr lang="en-GB" smtClean="0"/>
              <a:t>2</a:t>
            </a:fld>
            <a:endParaRPr lang="en-GB"/>
          </a:p>
        </p:txBody>
      </p:sp>
    </p:spTree>
    <p:extLst>
      <p:ext uri="{BB962C8B-B14F-4D97-AF65-F5344CB8AC3E}">
        <p14:creationId xmlns:p14="http://schemas.microsoft.com/office/powerpoint/2010/main" val="3697474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Remind parents that you may not get back to them immediately, but they will get back to you in a reasonable amount of time. </a:t>
            </a:r>
          </a:p>
        </p:txBody>
      </p:sp>
      <p:sp>
        <p:nvSpPr>
          <p:cNvPr id="4" name="Slide Number Placeholder 3"/>
          <p:cNvSpPr>
            <a:spLocks noGrp="1"/>
          </p:cNvSpPr>
          <p:nvPr>
            <p:ph type="sldNum" sz="quarter" idx="5"/>
          </p:nvPr>
        </p:nvSpPr>
        <p:spPr/>
        <p:txBody>
          <a:bodyPr/>
          <a:lstStyle/>
          <a:p>
            <a:fld id="{ED87F3E6-8494-40DA-A709-BE0971F54439}" type="slidenum">
              <a:rPr lang="en-US"/>
              <a:t>3</a:t>
            </a:fld>
            <a:endParaRPr lang="en-US"/>
          </a:p>
        </p:txBody>
      </p:sp>
    </p:spTree>
    <p:extLst>
      <p:ext uri="{BB962C8B-B14F-4D97-AF65-F5344CB8AC3E}">
        <p14:creationId xmlns:p14="http://schemas.microsoft.com/office/powerpoint/2010/main" val="1389457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PSHE stands for </a:t>
            </a:r>
            <a:r>
              <a:rPr lang="en-GB" b="1"/>
              <a:t>Personal, Social, Health and Economic Education</a:t>
            </a:r>
            <a:r>
              <a:rPr lang="en-GB"/>
              <a:t>. Its purpose is to give children the knowledge, language and practical skills they need to build healthy relationships, look after their wellbeing, stay safe and make informed decisions.</a:t>
            </a:r>
          </a:p>
          <a:p>
            <a:endParaRPr lang="en-GB"/>
          </a:p>
          <a:p>
            <a:r>
              <a:rPr lang="en-GB"/>
              <a:t>Our curriculum is carefully sequenced and appropriate to the children’s age and emotional maturity. We use high-quality and professionally approved resources such as Pol-Ed and Yasmin and Tom. </a:t>
            </a:r>
          </a:p>
          <a:p>
            <a:endParaRPr lang="en-GB"/>
          </a:p>
          <a:p>
            <a:r>
              <a:rPr lang="en-GB"/>
              <a:t>We agree ground rules so that children can contribute safely and respectfully. Children are never expected to share personal experiences. They can also ask questions privately through the Worry Box or Ask-it Basket.</a:t>
            </a:r>
          </a:p>
          <a:p>
            <a:endParaRPr lang="en-GB"/>
          </a:p>
          <a:p>
            <a:r>
              <a:rPr lang="en-GB"/>
              <a:t>We reinforce PSHE through assemblies and wider opportunities across the year, including Picture News and events such as Anti-Bullying Week and Children’s Mental Health Week.</a:t>
            </a:r>
          </a:p>
          <a:p>
            <a:r>
              <a:rPr lang="en-GB"/>
              <a:t>Relationships and Health Education is a statutory part of the primary curriculum. Our PSHE and RSE policies are available on the school website. If you have any questions or concerns about the curriculum, please speak to us.</a:t>
            </a:r>
          </a:p>
          <a:p>
            <a:endParaRPr lang="en-GB" sz="1200">
              <a:latin typeface="Calibri" panose="020F0502020204030204" pitchFamily="34" charset="0"/>
              <a:cs typeface="Calibri" panose="020F0502020204030204" pitchFamily="34" charset="0"/>
            </a:endParaRPr>
          </a:p>
          <a:p>
            <a:endParaRPr lang="en-GB" sz="1200">
              <a:latin typeface="Calibri" panose="020F0502020204030204" pitchFamily="34" charset="0"/>
              <a:cs typeface="Calibri" panose="020F0502020204030204" pitchFamily="34" charset="0"/>
            </a:endParaRPr>
          </a:p>
          <a:p>
            <a:endParaRPr lang="en-GB"/>
          </a:p>
        </p:txBody>
      </p:sp>
      <p:sp>
        <p:nvSpPr>
          <p:cNvPr id="4" name="Slide Number Placeholder 3"/>
          <p:cNvSpPr>
            <a:spLocks noGrp="1"/>
          </p:cNvSpPr>
          <p:nvPr>
            <p:ph type="sldNum" sz="quarter" idx="5"/>
          </p:nvPr>
        </p:nvSpPr>
        <p:spPr/>
        <p:txBody>
          <a:bodyPr/>
          <a:lstStyle/>
          <a:p>
            <a:fld id="{A230EF9A-D48C-42EA-90AE-C852B132DDEF}" type="slidenum">
              <a:rPr lang="en-GB" smtClean="0"/>
              <a:t>8</a:t>
            </a:fld>
            <a:endParaRPr lang="en-GB"/>
          </a:p>
        </p:txBody>
      </p:sp>
    </p:spTree>
    <p:extLst>
      <p:ext uri="{BB962C8B-B14F-4D97-AF65-F5344CB8AC3E}">
        <p14:creationId xmlns:p14="http://schemas.microsoft.com/office/powerpoint/2010/main" val="3313500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Use a combination of lessons</a:t>
            </a:r>
          </a:p>
          <a:p>
            <a:r>
              <a:rPr lang="en-GB"/>
              <a:t>May recap but avoid duplication – select most appropriate lesson/scheme</a:t>
            </a:r>
          </a:p>
        </p:txBody>
      </p:sp>
      <p:sp>
        <p:nvSpPr>
          <p:cNvPr id="4" name="Slide Number Placeholder 3"/>
          <p:cNvSpPr>
            <a:spLocks noGrp="1"/>
          </p:cNvSpPr>
          <p:nvPr>
            <p:ph type="sldNum" sz="quarter" idx="5"/>
          </p:nvPr>
        </p:nvSpPr>
        <p:spPr/>
        <p:txBody>
          <a:bodyPr/>
          <a:lstStyle/>
          <a:p>
            <a:fld id="{457127FB-5354-4EE1-982C-16AA35E6F880}" type="slidenum">
              <a:rPr lang="en-GB" smtClean="0"/>
              <a:t>9</a:t>
            </a:fld>
            <a:endParaRPr lang="en-GB"/>
          </a:p>
        </p:txBody>
      </p:sp>
    </p:spTree>
    <p:extLst>
      <p:ext uri="{BB962C8B-B14F-4D97-AF65-F5344CB8AC3E}">
        <p14:creationId xmlns:p14="http://schemas.microsoft.com/office/powerpoint/2010/main" val="52814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Share with parents the following: </a:t>
            </a:r>
          </a:p>
          <a:p>
            <a:pPr marL="171450" indent="-171450">
              <a:buFont typeface="Calibri"/>
              <a:buChar char="-"/>
            </a:pPr>
            <a:r>
              <a:rPr lang="en-US" err="1">
                <a:ea typeface="Calibri"/>
                <a:cs typeface="Calibri"/>
              </a:rPr>
              <a:t>Maths</a:t>
            </a:r>
            <a:r>
              <a:rPr lang="en-US">
                <a:ea typeface="Calibri"/>
                <a:cs typeface="Calibri"/>
              </a:rPr>
              <a:t> and English will outline explicit objectives for the half term. In KS2, if you child has a tutor, for example, this could be given to the tutor to let them know what we are focusing on. </a:t>
            </a:r>
          </a:p>
          <a:p>
            <a:pPr marL="171450" indent="-171450">
              <a:buFont typeface="Calibri"/>
              <a:buChar char="-"/>
            </a:pPr>
            <a:r>
              <a:rPr lang="en-US">
                <a:ea typeface="Calibri"/>
                <a:cs typeface="Calibri"/>
              </a:rPr>
              <a:t>Curriculum – what we are learning and the key elements of learning. </a:t>
            </a:r>
          </a:p>
          <a:p>
            <a:pPr marL="171450" indent="-171450">
              <a:buFont typeface="Calibri"/>
              <a:buChar char="-"/>
            </a:pPr>
            <a:r>
              <a:rPr lang="en-US">
                <a:ea typeface="Calibri"/>
                <a:cs typeface="Calibri"/>
              </a:rPr>
              <a:t>Vocabulary – this is specialist vocabulary that we want children to be confident with, it would be very helpful if you could use it or talk about it at home to build confidence. </a:t>
            </a:r>
          </a:p>
        </p:txBody>
      </p:sp>
      <p:sp>
        <p:nvSpPr>
          <p:cNvPr id="4" name="Slide Number Placeholder 3"/>
          <p:cNvSpPr>
            <a:spLocks noGrp="1"/>
          </p:cNvSpPr>
          <p:nvPr>
            <p:ph type="sldNum" sz="quarter" idx="5"/>
          </p:nvPr>
        </p:nvSpPr>
        <p:spPr/>
        <p:txBody>
          <a:bodyPr/>
          <a:lstStyle/>
          <a:p>
            <a:fld id="{ED87F3E6-8494-40DA-A709-BE0971F54439}" type="slidenum">
              <a:rPr lang="en-US"/>
              <a:t>10</a:t>
            </a:fld>
            <a:endParaRPr lang="en-US"/>
          </a:p>
        </p:txBody>
      </p:sp>
    </p:spTree>
    <p:extLst>
      <p:ext uri="{BB962C8B-B14F-4D97-AF65-F5344CB8AC3E}">
        <p14:creationId xmlns:p14="http://schemas.microsoft.com/office/powerpoint/2010/main" val="2149072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ctr">
              <a:buNone/>
            </a:pPr>
            <a:r>
              <a:rPr lang="en-US" sz="1200" b="1" u="sng"/>
              <a:t>Three types of reading books coming home: </a:t>
            </a:r>
          </a:p>
          <a:p>
            <a:pPr marL="0" indent="0">
              <a:buNone/>
            </a:pPr>
            <a:r>
              <a:rPr lang="en-US" sz="1200" u="sng"/>
              <a:t>Core Read Write Inc books - Thursday</a:t>
            </a:r>
          </a:p>
          <a:p>
            <a:pPr marL="0" indent="0">
              <a:buNone/>
            </a:pPr>
            <a:r>
              <a:rPr lang="en-US" sz="1200"/>
              <a:t>These are practiced at least three times in school before being sent home. Re-reading at home builds confidence and fluency while also giving them the chance to show off their reading success and celebrate with you. </a:t>
            </a:r>
          </a:p>
          <a:p>
            <a:pPr marL="0" indent="0">
              <a:buNone/>
            </a:pPr>
            <a:r>
              <a:rPr lang="en-US" sz="1200" u="sng"/>
              <a:t>Book Bag books – Thursday </a:t>
            </a:r>
          </a:p>
          <a:p>
            <a:pPr marL="0" indent="0">
              <a:buNone/>
            </a:pPr>
            <a:r>
              <a:rPr lang="en-US" sz="1200"/>
              <a:t>Matched to the Core Read Write Inc book. They give children  extra practice with the same sounds and themes.</a:t>
            </a:r>
          </a:p>
          <a:p>
            <a:pPr marL="0" indent="0">
              <a:buNone/>
            </a:pPr>
            <a:r>
              <a:rPr lang="en-US" sz="1200" u="sng"/>
              <a:t>Reading for Joy books - Monday</a:t>
            </a:r>
          </a:p>
          <a:p>
            <a:pPr marL="0" indent="0">
              <a:buNone/>
            </a:pPr>
            <a:r>
              <a:rPr lang="en-US" sz="1200"/>
              <a:t>This one is chosen by your child to share and enjoy with you. Your child may not be able to read all the words yet, but these books help develop a love of reading through talking about the story, pictures and ideas together. </a:t>
            </a:r>
          </a:p>
          <a:p>
            <a:pPr marL="0" indent="0">
              <a:buNone/>
            </a:pPr>
            <a:endParaRPr lang="en-US" sz="1200"/>
          </a:p>
          <a:p>
            <a:pPr>
              <a:buFont typeface="Calibri" panose="020B0604020202020204" pitchFamily="34" charset="0"/>
              <a:buChar char="-"/>
            </a:pPr>
            <a:r>
              <a:rPr lang="en-US" sz="1200"/>
              <a:t>Please listen to your child read to you and support. </a:t>
            </a:r>
          </a:p>
          <a:p>
            <a:pPr>
              <a:buFont typeface="Calibri" panose="020B0604020202020204" pitchFamily="34" charset="0"/>
              <a:buChar char="-"/>
            </a:pPr>
            <a:r>
              <a:rPr lang="en-US" sz="1200"/>
              <a:t>Ideally, read the same book more than once to build fluency.</a:t>
            </a:r>
          </a:p>
          <a:p>
            <a:pPr>
              <a:buFont typeface="Calibri" panose="020B0604020202020204" pitchFamily="34" charset="0"/>
              <a:buChar char="-"/>
            </a:pPr>
            <a:r>
              <a:rPr lang="en-US" sz="1200"/>
              <a:t>Books will be changed on Thursdays</a:t>
            </a:r>
          </a:p>
          <a:p>
            <a:endParaRPr lang="en-GB"/>
          </a:p>
        </p:txBody>
      </p:sp>
      <p:sp>
        <p:nvSpPr>
          <p:cNvPr id="4" name="Slide Number Placeholder 3"/>
          <p:cNvSpPr>
            <a:spLocks noGrp="1"/>
          </p:cNvSpPr>
          <p:nvPr>
            <p:ph type="sldNum" sz="quarter" idx="5"/>
          </p:nvPr>
        </p:nvSpPr>
        <p:spPr/>
        <p:txBody>
          <a:bodyPr/>
          <a:lstStyle/>
          <a:p>
            <a:fld id="{ED87F3E6-8494-40DA-A709-BE0971F54439}" type="slidenum">
              <a:rPr lang="en-GB" smtClean="0"/>
              <a:t>12</a:t>
            </a:fld>
            <a:endParaRPr lang="en-GB"/>
          </a:p>
        </p:txBody>
      </p:sp>
    </p:spTree>
    <p:extLst>
      <p:ext uri="{BB962C8B-B14F-4D97-AF65-F5344CB8AC3E}">
        <p14:creationId xmlns:p14="http://schemas.microsoft.com/office/powerpoint/2010/main" val="2336686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With behaviour, we will deal with behaviours but we won’t always call unless it is really significant or a growing concern such as a regular pattern or a sudden change in </a:t>
            </a:r>
            <a:r>
              <a:rPr lang="en-GB" err="1"/>
              <a:t>behavior</a:t>
            </a:r>
            <a:r>
              <a:rPr lang="en-GB"/>
              <a:t>. </a:t>
            </a:r>
          </a:p>
          <a:p>
            <a:endParaRPr lang="en-GB"/>
          </a:p>
          <a:p>
            <a:endParaRPr lang="en-GB"/>
          </a:p>
        </p:txBody>
      </p:sp>
      <p:sp>
        <p:nvSpPr>
          <p:cNvPr id="4" name="Slide Number Placeholder 3"/>
          <p:cNvSpPr>
            <a:spLocks noGrp="1"/>
          </p:cNvSpPr>
          <p:nvPr>
            <p:ph type="sldNum" sz="quarter" idx="5"/>
          </p:nvPr>
        </p:nvSpPr>
        <p:spPr/>
        <p:txBody>
          <a:bodyPr/>
          <a:lstStyle/>
          <a:p>
            <a:fld id="{ED87F3E6-8494-40DA-A709-BE0971F54439}" type="slidenum">
              <a:rPr lang="en-GB" smtClean="0"/>
              <a:t>15</a:t>
            </a:fld>
            <a:endParaRPr lang="en-GB"/>
          </a:p>
        </p:txBody>
      </p:sp>
    </p:spTree>
    <p:extLst>
      <p:ext uri="{BB962C8B-B14F-4D97-AF65-F5344CB8AC3E}">
        <p14:creationId xmlns:p14="http://schemas.microsoft.com/office/powerpoint/2010/main" val="3525334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D87F3E6-8494-40DA-A709-BE0971F54439}" type="slidenum">
              <a:rPr lang="en-GB" smtClean="0"/>
              <a:t>16</a:t>
            </a:fld>
            <a:endParaRPr lang="en-GB"/>
          </a:p>
        </p:txBody>
      </p:sp>
    </p:spTree>
    <p:extLst>
      <p:ext uri="{BB962C8B-B14F-4D97-AF65-F5344CB8AC3E}">
        <p14:creationId xmlns:p14="http://schemas.microsoft.com/office/powerpoint/2010/main" val="3877896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9/11/2026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9/11/2026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9/11/2026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3.sv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B9E248E0-55F8-4E45-A07F-B49E0EEA9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c 28">
            <a:extLst>
              <a:ext uri="{FF2B5EF4-FFF2-40B4-BE49-F238E27FC236}">
                <a16:creationId xmlns:a16="http://schemas.microsoft.com/office/drawing/2014/main" id="{311F016A-A753-449B-9EA6-322199B71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92014">
            <a:off x="3109564" y="704848"/>
            <a:ext cx="2987899" cy="2987899"/>
          </a:xfrm>
          <a:prstGeom prst="arc">
            <a:avLst>
              <a:gd name="adj1" fmla="val 16200000"/>
              <a:gd name="adj2" fmla="val 2287352"/>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p:cNvSpPr>
            <a:spLocks noGrp="1"/>
          </p:cNvSpPr>
          <p:nvPr>
            <p:ph type="ctrTitle"/>
          </p:nvPr>
        </p:nvSpPr>
        <p:spPr>
          <a:xfrm>
            <a:off x="860742" y="754840"/>
            <a:ext cx="4001034" cy="2757748"/>
          </a:xfrm>
        </p:spPr>
        <p:txBody>
          <a:bodyPr>
            <a:normAutofit/>
          </a:bodyPr>
          <a:lstStyle/>
          <a:p>
            <a:pPr algn="l"/>
            <a:r>
              <a:rPr lang="en-US" sz="3800"/>
              <a:t>Welcome to </a:t>
            </a:r>
            <a:br>
              <a:rPr lang="en-US" sz="3800"/>
            </a:br>
            <a:r>
              <a:rPr lang="en-US" sz="3800"/>
              <a:t>Class One </a:t>
            </a:r>
            <a:br>
              <a:rPr lang="en-US" sz="3800"/>
            </a:br>
            <a:br>
              <a:rPr lang="en-US" sz="3800"/>
            </a:br>
            <a:r>
              <a:rPr lang="en-US" sz="3800"/>
              <a:t>Parent Information Session</a:t>
            </a:r>
          </a:p>
        </p:txBody>
      </p:sp>
      <p:pic>
        <p:nvPicPr>
          <p:cNvPr id="22" name="Picture 21" descr="A blue and yellow logo&#10;&#10;AI-generated content may be incorrect.">
            <a:extLst>
              <a:ext uri="{FF2B5EF4-FFF2-40B4-BE49-F238E27FC236}">
                <a16:creationId xmlns:a16="http://schemas.microsoft.com/office/drawing/2014/main" id="{2E7CF4F3-BDD9-F996-16FA-82D8486A57E1}"/>
              </a:ext>
            </a:extLst>
          </p:cNvPr>
          <p:cNvPicPr>
            <a:picLocks noChangeAspect="1"/>
          </p:cNvPicPr>
          <p:nvPr/>
        </p:nvPicPr>
        <p:blipFill>
          <a:blip r:embed="rId2" cstate="print">
            <a:extLst>
              <a:ext uri="{28A0092B-C50C-407E-A947-70E740481C1C}">
                <a14:useLocalDpi xmlns:a14="http://schemas.microsoft.com/office/drawing/2010/main" val="0"/>
              </a:ext>
            </a:extLst>
          </a:blip>
          <a:srcRect r="4982"/>
          <a:stretch>
            <a:fillRect/>
          </a:stretch>
        </p:blipFill>
        <p:spPr>
          <a:xfrm>
            <a:off x="9146925" y="94506"/>
            <a:ext cx="2895452" cy="3047279"/>
          </a:xfrm>
          <a:custGeom>
            <a:avLst/>
            <a:gdLst/>
            <a:ahLst/>
            <a:cxnLst/>
            <a:rect l="l" t="t" r="r" b="b"/>
            <a:pathLst>
              <a:path w="3581400" h="3769206">
                <a:moveTo>
                  <a:pt x="366014" y="0"/>
                </a:moveTo>
                <a:lnTo>
                  <a:pt x="3581400" y="0"/>
                </a:lnTo>
                <a:lnTo>
                  <a:pt x="3581400" y="3507525"/>
                </a:lnTo>
                <a:lnTo>
                  <a:pt x="3442408" y="3574481"/>
                </a:lnTo>
                <a:cubicBezTo>
                  <a:pt x="3145957" y="3699869"/>
                  <a:pt x="2820025" y="3769206"/>
                  <a:pt x="2477898" y="3769206"/>
                </a:cubicBezTo>
                <a:cubicBezTo>
                  <a:pt x="1109392" y="3769206"/>
                  <a:pt x="0" y="2659814"/>
                  <a:pt x="0" y="1291308"/>
                </a:cubicBezTo>
                <a:cubicBezTo>
                  <a:pt x="0" y="863650"/>
                  <a:pt x="108339" y="461296"/>
                  <a:pt x="299069" y="110194"/>
                </a:cubicBezTo>
                <a:close/>
              </a:path>
            </a:pathLst>
          </a:custGeom>
        </p:spPr>
      </p:pic>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FB9FA-0942-5605-BE42-160F9D84886C}"/>
              </a:ext>
            </a:extLst>
          </p:cNvPr>
          <p:cNvSpPr>
            <a:spLocks noGrp="1"/>
          </p:cNvSpPr>
          <p:nvPr>
            <p:ph type="title"/>
          </p:nvPr>
        </p:nvSpPr>
        <p:spPr>
          <a:xfrm>
            <a:off x="181605" y="46190"/>
            <a:ext cx="9236700" cy="781700"/>
          </a:xfrm>
        </p:spPr>
        <p:txBody>
          <a:bodyPr anchor="b">
            <a:normAutofit fontScale="90000"/>
          </a:bodyPr>
          <a:lstStyle/>
          <a:p>
            <a:r>
              <a:rPr lang="en-US" sz="5400"/>
              <a:t>Curriculum Newsletter </a:t>
            </a:r>
          </a:p>
        </p:txBody>
      </p:sp>
      <p:pic>
        <p:nvPicPr>
          <p:cNvPr id="4" name="Picture 3">
            <a:extLst>
              <a:ext uri="{FF2B5EF4-FFF2-40B4-BE49-F238E27FC236}">
                <a16:creationId xmlns:a16="http://schemas.microsoft.com/office/drawing/2014/main" id="{C8FAEABF-31C4-DADC-E946-43570AD4FE2C}"/>
              </a:ext>
            </a:extLst>
          </p:cNvPr>
          <p:cNvPicPr>
            <a:picLocks noChangeAspect="1"/>
          </p:cNvPicPr>
          <p:nvPr/>
        </p:nvPicPr>
        <p:blipFill>
          <a:blip r:embed="rId3"/>
          <a:stretch>
            <a:fillRect/>
          </a:stretch>
        </p:blipFill>
        <p:spPr>
          <a:xfrm>
            <a:off x="2176545" y="827890"/>
            <a:ext cx="8471516" cy="5864308"/>
          </a:xfrm>
          <a:prstGeom prst="rect">
            <a:avLst/>
          </a:prstGeom>
        </p:spPr>
      </p:pic>
    </p:spTree>
    <p:extLst>
      <p:ext uri="{BB962C8B-B14F-4D97-AF65-F5344CB8AC3E}">
        <p14:creationId xmlns:p14="http://schemas.microsoft.com/office/powerpoint/2010/main" val="396673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83064-6B61-1192-821C-426E0709FE6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D4AA2F7-7A5E-9B62-3238-DE50EBBC5CDC}"/>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1CEDF261-BFB4-035D-FA51-BF02CDE29E5D}"/>
              </a:ext>
            </a:extLst>
          </p:cNvPr>
          <p:cNvPicPr>
            <a:picLocks noChangeAspect="1"/>
          </p:cNvPicPr>
          <p:nvPr/>
        </p:nvPicPr>
        <p:blipFill>
          <a:blip r:embed="rId2"/>
          <a:stretch>
            <a:fillRect/>
          </a:stretch>
        </p:blipFill>
        <p:spPr>
          <a:xfrm>
            <a:off x="1554004" y="211655"/>
            <a:ext cx="8940231" cy="6434689"/>
          </a:xfrm>
          <a:prstGeom prst="rect">
            <a:avLst/>
          </a:prstGeom>
        </p:spPr>
      </p:pic>
    </p:spTree>
    <p:extLst>
      <p:ext uri="{BB962C8B-B14F-4D97-AF65-F5344CB8AC3E}">
        <p14:creationId xmlns:p14="http://schemas.microsoft.com/office/powerpoint/2010/main" val="3539129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6570CC06-DB21-401C-BCF8-AAC5FF550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6629D66-4579-3CDC-B0E8-7858C9F884F4}"/>
              </a:ext>
            </a:extLst>
          </p:cNvPr>
          <p:cNvSpPr txBox="1"/>
          <p:nvPr/>
        </p:nvSpPr>
        <p:spPr>
          <a:xfrm>
            <a:off x="203440" y="-2635985"/>
            <a:ext cx="6619925" cy="358033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a:latin typeface="+mj-lt"/>
                <a:ea typeface="+mj-ea"/>
                <a:cs typeface="+mj-cs"/>
              </a:rPr>
              <a:t>How can you help?</a:t>
            </a:r>
          </a:p>
        </p:txBody>
      </p:sp>
      <p:sp>
        <p:nvSpPr>
          <p:cNvPr id="18" name="TextBox 17">
            <a:extLst>
              <a:ext uri="{FF2B5EF4-FFF2-40B4-BE49-F238E27FC236}">
                <a16:creationId xmlns:a16="http://schemas.microsoft.com/office/drawing/2014/main" id="{1B681A27-B2F7-1052-39B7-2296FC01D61D}"/>
              </a:ext>
            </a:extLst>
          </p:cNvPr>
          <p:cNvSpPr txBox="1"/>
          <p:nvPr/>
        </p:nvSpPr>
        <p:spPr>
          <a:xfrm>
            <a:off x="203440" y="4856393"/>
            <a:ext cx="4439440" cy="1572768"/>
          </a:xfrm>
          <a:prstGeom prst="rect">
            <a:avLst/>
          </a:prstGeom>
        </p:spPr>
        <p:txBody>
          <a:bodyPr vert="horz" lIns="91440" tIns="45720" rIns="91440" bIns="45720" rtlCol="0" anchor="t">
            <a:noAutofit/>
          </a:bodyPr>
          <a:lstStyle/>
          <a:p>
            <a:pPr>
              <a:lnSpc>
                <a:spcPct val="90000"/>
              </a:lnSpc>
              <a:spcBef>
                <a:spcPts val="1000"/>
              </a:spcBef>
            </a:pPr>
            <a:r>
              <a:rPr lang="en-US" sz="8000"/>
              <a:t>Reading!!</a:t>
            </a:r>
          </a:p>
        </p:txBody>
      </p:sp>
      <p:pic>
        <p:nvPicPr>
          <p:cNvPr id="24" name="Picture 23">
            <a:extLst>
              <a:ext uri="{FF2B5EF4-FFF2-40B4-BE49-F238E27FC236}">
                <a16:creationId xmlns:a16="http://schemas.microsoft.com/office/drawing/2014/main" id="{593AB080-EBCF-8FAB-5E06-7345763C54D6}"/>
              </a:ext>
            </a:extLst>
          </p:cNvPr>
          <p:cNvPicPr>
            <a:picLocks noChangeAspect="1"/>
          </p:cNvPicPr>
          <p:nvPr/>
        </p:nvPicPr>
        <p:blipFill>
          <a:blip r:embed="rId3"/>
          <a:stretch>
            <a:fillRect/>
          </a:stretch>
        </p:blipFill>
        <p:spPr>
          <a:xfrm>
            <a:off x="603836" y="838526"/>
            <a:ext cx="3300984" cy="3062646"/>
          </a:xfrm>
          <a:prstGeom prst="rect">
            <a:avLst/>
          </a:prstGeom>
        </p:spPr>
      </p:pic>
      <p:pic>
        <p:nvPicPr>
          <p:cNvPr id="26" name="Picture 25">
            <a:extLst>
              <a:ext uri="{FF2B5EF4-FFF2-40B4-BE49-F238E27FC236}">
                <a16:creationId xmlns:a16="http://schemas.microsoft.com/office/drawing/2014/main" id="{B060356C-DD6A-4C43-1401-B25C33CF4EAC}"/>
              </a:ext>
            </a:extLst>
          </p:cNvPr>
          <p:cNvPicPr>
            <a:picLocks noChangeAspect="1"/>
          </p:cNvPicPr>
          <p:nvPr/>
        </p:nvPicPr>
        <p:blipFill>
          <a:blip r:embed="rId4"/>
          <a:stretch>
            <a:fillRect/>
          </a:stretch>
        </p:blipFill>
        <p:spPr>
          <a:xfrm>
            <a:off x="4915677" y="1078993"/>
            <a:ext cx="3438144" cy="2581711"/>
          </a:xfrm>
          <a:prstGeom prst="rect">
            <a:avLst/>
          </a:prstGeom>
        </p:spPr>
      </p:pic>
      <p:sp>
        <p:nvSpPr>
          <p:cNvPr id="44" name="sketch line">
            <a:extLst>
              <a:ext uri="{FF2B5EF4-FFF2-40B4-BE49-F238E27FC236}">
                <a16:creationId xmlns:a16="http://schemas.microsoft.com/office/drawing/2014/main" id="{15B998FC-4B98-4A07-B159-9E629180AF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4409267"/>
            <a:ext cx="3566160" cy="18288"/>
          </a:xfrm>
          <a:custGeom>
            <a:avLst/>
            <a:gdLst>
              <a:gd name="csX0" fmla="*/ 0 w 3566160"/>
              <a:gd name="csY0" fmla="*/ 0 h 18288"/>
              <a:gd name="csX1" fmla="*/ 665683 w 3566160"/>
              <a:gd name="csY1" fmla="*/ 0 h 18288"/>
              <a:gd name="csX2" fmla="*/ 1331366 w 3566160"/>
              <a:gd name="csY2" fmla="*/ 0 h 18288"/>
              <a:gd name="csX3" fmla="*/ 1818742 w 3566160"/>
              <a:gd name="csY3" fmla="*/ 0 h 18288"/>
              <a:gd name="csX4" fmla="*/ 2413102 w 3566160"/>
              <a:gd name="csY4" fmla="*/ 0 h 18288"/>
              <a:gd name="csX5" fmla="*/ 2936138 w 3566160"/>
              <a:gd name="csY5" fmla="*/ 0 h 18288"/>
              <a:gd name="csX6" fmla="*/ 3566160 w 3566160"/>
              <a:gd name="csY6" fmla="*/ 0 h 18288"/>
              <a:gd name="csX7" fmla="*/ 3566160 w 3566160"/>
              <a:gd name="csY7" fmla="*/ 18288 h 18288"/>
              <a:gd name="csX8" fmla="*/ 2971800 w 3566160"/>
              <a:gd name="csY8" fmla="*/ 18288 h 18288"/>
              <a:gd name="csX9" fmla="*/ 2448763 w 3566160"/>
              <a:gd name="csY9" fmla="*/ 18288 h 18288"/>
              <a:gd name="csX10" fmla="*/ 1854403 w 3566160"/>
              <a:gd name="csY10" fmla="*/ 18288 h 18288"/>
              <a:gd name="csX11" fmla="*/ 1295705 w 3566160"/>
              <a:gd name="csY11" fmla="*/ 18288 h 18288"/>
              <a:gd name="csX12" fmla="*/ 772668 w 3566160"/>
              <a:gd name="csY12" fmla="*/ 18288 h 18288"/>
              <a:gd name="csX13" fmla="*/ 0 w 3566160"/>
              <a:gd name="csY13" fmla="*/ 18288 h 18288"/>
              <a:gd name="csX14" fmla="*/ 0 w 3566160"/>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566160" h="18288" fill="none" extrusionOk="0">
                <a:moveTo>
                  <a:pt x="0" y="0"/>
                </a:moveTo>
                <a:cubicBezTo>
                  <a:pt x="222644" y="15773"/>
                  <a:pt x="447078" y="-30288"/>
                  <a:pt x="665683" y="0"/>
                </a:cubicBezTo>
                <a:cubicBezTo>
                  <a:pt x="884288" y="30288"/>
                  <a:pt x="1132425" y="-6167"/>
                  <a:pt x="1331366" y="0"/>
                </a:cubicBezTo>
                <a:cubicBezTo>
                  <a:pt x="1530307" y="6167"/>
                  <a:pt x="1680942" y="17562"/>
                  <a:pt x="1818742" y="0"/>
                </a:cubicBezTo>
                <a:cubicBezTo>
                  <a:pt x="1956542" y="-17562"/>
                  <a:pt x="2130227" y="23032"/>
                  <a:pt x="2413102" y="0"/>
                </a:cubicBezTo>
                <a:cubicBezTo>
                  <a:pt x="2695977" y="-23032"/>
                  <a:pt x="2679988" y="-13260"/>
                  <a:pt x="2936138" y="0"/>
                </a:cubicBezTo>
                <a:cubicBezTo>
                  <a:pt x="3192288" y="13260"/>
                  <a:pt x="3378668" y="16268"/>
                  <a:pt x="3566160" y="0"/>
                </a:cubicBezTo>
                <a:cubicBezTo>
                  <a:pt x="3566199" y="7328"/>
                  <a:pt x="3566779" y="9982"/>
                  <a:pt x="3566160" y="18288"/>
                </a:cubicBezTo>
                <a:cubicBezTo>
                  <a:pt x="3315478" y="45899"/>
                  <a:pt x="3188272" y="-7574"/>
                  <a:pt x="2971800" y="18288"/>
                </a:cubicBezTo>
                <a:cubicBezTo>
                  <a:pt x="2755328" y="44150"/>
                  <a:pt x="2598570" y="34692"/>
                  <a:pt x="2448763" y="18288"/>
                </a:cubicBezTo>
                <a:cubicBezTo>
                  <a:pt x="2298956" y="1884"/>
                  <a:pt x="2011344" y="-7043"/>
                  <a:pt x="1854403" y="18288"/>
                </a:cubicBezTo>
                <a:cubicBezTo>
                  <a:pt x="1697462" y="43619"/>
                  <a:pt x="1444994" y="618"/>
                  <a:pt x="1295705" y="18288"/>
                </a:cubicBezTo>
                <a:cubicBezTo>
                  <a:pt x="1146416" y="35958"/>
                  <a:pt x="965401" y="42167"/>
                  <a:pt x="772668" y="18288"/>
                </a:cubicBezTo>
                <a:cubicBezTo>
                  <a:pt x="579935" y="-5591"/>
                  <a:pt x="352420" y="-19381"/>
                  <a:pt x="0" y="18288"/>
                </a:cubicBezTo>
                <a:cubicBezTo>
                  <a:pt x="-593" y="9736"/>
                  <a:pt x="244" y="6610"/>
                  <a:pt x="0" y="0"/>
                </a:cubicBezTo>
                <a:close/>
              </a:path>
              <a:path w="3566160" h="18288" stroke="0" extrusionOk="0">
                <a:moveTo>
                  <a:pt x="0" y="0"/>
                </a:moveTo>
                <a:cubicBezTo>
                  <a:pt x="169947" y="-5008"/>
                  <a:pt x="340602" y="-17518"/>
                  <a:pt x="594360" y="0"/>
                </a:cubicBezTo>
                <a:cubicBezTo>
                  <a:pt x="848118" y="17518"/>
                  <a:pt x="997921" y="8866"/>
                  <a:pt x="1224382" y="0"/>
                </a:cubicBezTo>
                <a:cubicBezTo>
                  <a:pt x="1450843" y="-8866"/>
                  <a:pt x="1572343" y="8392"/>
                  <a:pt x="1783080" y="0"/>
                </a:cubicBezTo>
                <a:cubicBezTo>
                  <a:pt x="1993817" y="-8392"/>
                  <a:pt x="2266728" y="2126"/>
                  <a:pt x="2448763" y="0"/>
                </a:cubicBezTo>
                <a:cubicBezTo>
                  <a:pt x="2630798" y="-2126"/>
                  <a:pt x="2815508" y="-13843"/>
                  <a:pt x="3043123" y="0"/>
                </a:cubicBezTo>
                <a:cubicBezTo>
                  <a:pt x="3270738" y="13843"/>
                  <a:pt x="3420568" y="2184"/>
                  <a:pt x="3566160" y="0"/>
                </a:cubicBezTo>
                <a:cubicBezTo>
                  <a:pt x="3566487" y="8595"/>
                  <a:pt x="3566088" y="13110"/>
                  <a:pt x="3566160" y="18288"/>
                </a:cubicBezTo>
                <a:cubicBezTo>
                  <a:pt x="3421748" y="9323"/>
                  <a:pt x="3176383" y="-3939"/>
                  <a:pt x="2971800" y="18288"/>
                </a:cubicBezTo>
                <a:cubicBezTo>
                  <a:pt x="2767217" y="40515"/>
                  <a:pt x="2590769" y="4336"/>
                  <a:pt x="2306117" y="18288"/>
                </a:cubicBezTo>
                <a:cubicBezTo>
                  <a:pt x="2021465" y="32240"/>
                  <a:pt x="1860727" y="-9280"/>
                  <a:pt x="1676095" y="18288"/>
                </a:cubicBezTo>
                <a:cubicBezTo>
                  <a:pt x="1491463" y="45856"/>
                  <a:pt x="1329173" y="5765"/>
                  <a:pt x="1153058" y="18288"/>
                </a:cubicBezTo>
                <a:cubicBezTo>
                  <a:pt x="976943" y="30811"/>
                  <a:pt x="895178" y="4751"/>
                  <a:pt x="665683" y="18288"/>
                </a:cubicBezTo>
                <a:cubicBezTo>
                  <a:pt x="436189" y="31825"/>
                  <a:pt x="302924" y="2002"/>
                  <a:pt x="0" y="18288"/>
                </a:cubicBezTo>
                <a:cubicBezTo>
                  <a:pt x="822" y="10564"/>
                  <a:pt x="-23" y="457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44897650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7D6A9414-3759-71F7-29C4-CA43CCD04562}"/>
              </a:ext>
            </a:extLst>
          </p:cNvPr>
          <p:cNvPicPr>
            <a:picLocks noChangeAspect="1"/>
          </p:cNvPicPr>
          <p:nvPr/>
        </p:nvPicPr>
        <p:blipFill>
          <a:blip r:embed="rId5"/>
          <a:stretch>
            <a:fillRect/>
          </a:stretch>
        </p:blipFill>
        <p:spPr>
          <a:xfrm>
            <a:off x="5079520" y="4215384"/>
            <a:ext cx="2840018" cy="2011680"/>
          </a:xfrm>
          <a:prstGeom prst="rect">
            <a:avLst/>
          </a:prstGeom>
        </p:spPr>
      </p:pic>
      <p:pic>
        <p:nvPicPr>
          <p:cNvPr id="16" name="Picture 15" descr="Image result for childrens books ">
            <a:extLst>
              <a:ext uri="{FF2B5EF4-FFF2-40B4-BE49-F238E27FC236}">
                <a16:creationId xmlns:a16="http://schemas.microsoft.com/office/drawing/2014/main" id="{03E8C20F-4F99-0DEC-830B-073B7CE048B9}"/>
              </a:ext>
            </a:extLst>
          </p:cNvPr>
          <p:cNvPicPr>
            <a:picLocks noChangeAspect="1"/>
          </p:cNvPicPr>
          <p:nvPr/>
        </p:nvPicPr>
        <p:blipFill>
          <a:blip r:embed="rId6"/>
          <a:stretch>
            <a:fillRect/>
          </a:stretch>
        </p:blipFill>
        <p:spPr>
          <a:xfrm>
            <a:off x="8670828" y="1364009"/>
            <a:ext cx="2917336" cy="2011680"/>
          </a:xfrm>
          <a:prstGeom prst="rect">
            <a:avLst/>
          </a:prstGeom>
        </p:spPr>
      </p:pic>
      <p:pic>
        <p:nvPicPr>
          <p:cNvPr id="28" name="Picture 27">
            <a:extLst>
              <a:ext uri="{FF2B5EF4-FFF2-40B4-BE49-F238E27FC236}">
                <a16:creationId xmlns:a16="http://schemas.microsoft.com/office/drawing/2014/main" id="{8232B78F-CC23-F56D-C772-3691BE976919}"/>
              </a:ext>
            </a:extLst>
          </p:cNvPr>
          <p:cNvPicPr>
            <a:picLocks noChangeAspect="1"/>
          </p:cNvPicPr>
          <p:nvPr/>
        </p:nvPicPr>
        <p:blipFill>
          <a:blip r:embed="rId7"/>
          <a:stretch>
            <a:fillRect/>
          </a:stretch>
        </p:blipFill>
        <p:spPr>
          <a:xfrm>
            <a:off x="9091881" y="3710404"/>
            <a:ext cx="2179982" cy="2812880"/>
          </a:xfrm>
          <a:prstGeom prst="rect">
            <a:avLst/>
          </a:prstGeom>
        </p:spPr>
      </p:pic>
    </p:spTree>
    <p:extLst>
      <p:ext uri="{BB962C8B-B14F-4D97-AF65-F5344CB8AC3E}">
        <p14:creationId xmlns:p14="http://schemas.microsoft.com/office/powerpoint/2010/main" val="1988423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F2A46FC-A8BE-4771-BE51-D9123E9185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612"/>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E1A2F47-A713-7D42-2DE6-FC23E5DA8A75}"/>
              </a:ext>
            </a:extLst>
          </p:cNvPr>
          <p:cNvPicPr>
            <a:picLocks noChangeAspect="1"/>
          </p:cNvPicPr>
          <p:nvPr/>
        </p:nvPicPr>
        <p:blipFill>
          <a:blip r:embed="rId2"/>
          <a:srcRect r="910" b="-1"/>
          <a:stretch>
            <a:fillRect/>
          </a:stretch>
        </p:blipFill>
        <p:spPr>
          <a:xfrm>
            <a:off x="1267543" y="1051455"/>
            <a:ext cx="9987359" cy="5278421"/>
          </a:xfrm>
          <a:custGeom>
            <a:avLst/>
            <a:gdLst/>
            <a:ahLst/>
            <a:cxnLst/>
            <a:rect l="l" t="t" r="r" b="b"/>
            <a:pathLst>
              <a:path w="10485104" h="5523506">
                <a:moveTo>
                  <a:pt x="5949681" y="536"/>
                </a:moveTo>
                <a:cubicBezTo>
                  <a:pt x="6074035" y="-2131"/>
                  <a:pt x="6198411" y="5173"/>
                  <a:pt x="6321822" y="22405"/>
                </a:cubicBezTo>
                <a:cubicBezTo>
                  <a:pt x="6498937" y="51493"/>
                  <a:pt x="6677824" y="73364"/>
                  <a:pt x="6857694" y="55210"/>
                </a:cubicBezTo>
                <a:cubicBezTo>
                  <a:pt x="6981675" y="42526"/>
                  <a:pt x="7105459" y="35089"/>
                  <a:pt x="7230031" y="35528"/>
                </a:cubicBezTo>
                <a:cubicBezTo>
                  <a:pt x="7516370" y="35528"/>
                  <a:pt x="7802902" y="38152"/>
                  <a:pt x="8089242" y="32684"/>
                </a:cubicBezTo>
                <a:cubicBezTo>
                  <a:pt x="8344090" y="27873"/>
                  <a:pt x="8597956" y="17377"/>
                  <a:pt x="8853003" y="43837"/>
                </a:cubicBezTo>
                <a:cubicBezTo>
                  <a:pt x="9229472" y="82767"/>
                  <a:pt x="9607909" y="70300"/>
                  <a:pt x="9985559" y="65708"/>
                </a:cubicBezTo>
                <a:cubicBezTo>
                  <a:pt x="10083101" y="64320"/>
                  <a:pt x="10180599" y="61132"/>
                  <a:pt x="10278047" y="56140"/>
                </a:cubicBezTo>
                <a:lnTo>
                  <a:pt x="10449151" y="44199"/>
                </a:lnTo>
                <a:lnTo>
                  <a:pt x="10468533" y="198724"/>
                </a:lnTo>
                <a:cubicBezTo>
                  <a:pt x="10475933" y="234109"/>
                  <a:pt x="10480462" y="270161"/>
                  <a:pt x="10482057" y="306442"/>
                </a:cubicBezTo>
                <a:cubicBezTo>
                  <a:pt x="10492136" y="438884"/>
                  <a:pt x="10475168" y="569479"/>
                  <a:pt x="10461007" y="700359"/>
                </a:cubicBezTo>
                <a:cubicBezTo>
                  <a:pt x="10451566" y="783776"/>
                  <a:pt x="10437150" y="868045"/>
                  <a:pt x="10461007" y="950608"/>
                </a:cubicBezTo>
                <a:cubicBezTo>
                  <a:pt x="10477350" y="1008147"/>
                  <a:pt x="10480985" y="1069224"/>
                  <a:pt x="10471595" y="1128666"/>
                </a:cubicBezTo>
                <a:cubicBezTo>
                  <a:pt x="10455763" y="1234166"/>
                  <a:pt x="10452459" y="1341527"/>
                  <a:pt x="10461772" y="1447979"/>
                </a:cubicBezTo>
                <a:cubicBezTo>
                  <a:pt x="10467921" y="1518165"/>
                  <a:pt x="10466977" y="1588906"/>
                  <a:pt x="10458965" y="1658865"/>
                </a:cubicBezTo>
                <a:cubicBezTo>
                  <a:pt x="10448377" y="1752939"/>
                  <a:pt x="10431919" y="1848719"/>
                  <a:pt x="10451949" y="1943076"/>
                </a:cubicBezTo>
                <a:cubicBezTo>
                  <a:pt x="10483843" y="2092999"/>
                  <a:pt x="10477464" y="2242779"/>
                  <a:pt x="10464706" y="2393837"/>
                </a:cubicBezTo>
                <a:cubicBezTo>
                  <a:pt x="10455138" y="2506243"/>
                  <a:pt x="10444549" y="2619928"/>
                  <a:pt x="10463686" y="2733613"/>
                </a:cubicBezTo>
                <a:cubicBezTo>
                  <a:pt x="10471914" y="2786362"/>
                  <a:pt x="10471914" y="2840306"/>
                  <a:pt x="10463686" y="2893056"/>
                </a:cubicBezTo>
                <a:cubicBezTo>
                  <a:pt x="10453735" y="2964109"/>
                  <a:pt x="10444294" y="3034452"/>
                  <a:pt x="10457052" y="3106215"/>
                </a:cubicBezTo>
                <a:cubicBezTo>
                  <a:pt x="10462665" y="3137479"/>
                  <a:pt x="10466875" y="3169026"/>
                  <a:pt x="10469810" y="3200574"/>
                </a:cubicBezTo>
                <a:cubicBezTo>
                  <a:pt x="10475653" y="3281119"/>
                  <a:pt x="10473561" y="3362120"/>
                  <a:pt x="10463559" y="3442154"/>
                </a:cubicBezTo>
                <a:cubicBezTo>
                  <a:pt x="10453990" y="3535091"/>
                  <a:pt x="10469554" y="3628597"/>
                  <a:pt x="10456797" y="3721250"/>
                </a:cubicBezTo>
                <a:cubicBezTo>
                  <a:pt x="10447738" y="3795870"/>
                  <a:pt x="10447394" y="3871485"/>
                  <a:pt x="10455776" y="3946204"/>
                </a:cubicBezTo>
                <a:cubicBezTo>
                  <a:pt x="10470855" y="4087457"/>
                  <a:pt x="10469912" y="4230260"/>
                  <a:pt x="10452970" y="4371244"/>
                </a:cubicBezTo>
                <a:cubicBezTo>
                  <a:pt x="10442508" y="4453523"/>
                  <a:pt x="10436512" y="4538218"/>
                  <a:pt x="10455266" y="4618934"/>
                </a:cubicBezTo>
                <a:cubicBezTo>
                  <a:pt x="10499408" y="4808646"/>
                  <a:pt x="10473637" y="4998642"/>
                  <a:pt x="10455266" y="5187359"/>
                </a:cubicBezTo>
                <a:cubicBezTo>
                  <a:pt x="10444103" y="5288708"/>
                  <a:pt x="10443847" y="5391181"/>
                  <a:pt x="10454500" y="5492602"/>
                </a:cubicBezTo>
                <a:lnTo>
                  <a:pt x="10454510" y="5492731"/>
                </a:lnTo>
                <a:lnTo>
                  <a:pt x="10414967" y="5491139"/>
                </a:lnTo>
                <a:cubicBezTo>
                  <a:pt x="10117611" y="5495732"/>
                  <a:pt x="9820450" y="5526349"/>
                  <a:pt x="9523092" y="5507105"/>
                </a:cubicBezTo>
                <a:cubicBezTo>
                  <a:pt x="9272964" y="5490920"/>
                  <a:pt x="9023034" y="5477142"/>
                  <a:pt x="8772711" y="5490483"/>
                </a:cubicBezTo>
                <a:cubicBezTo>
                  <a:pt x="8636774" y="5499549"/>
                  <a:pt x="8500636" y="5503107"/>
                  <a:pt x="8364561" y="5501172"/>
                </a:cubicBezTo>
                <a:lnTo>
                  <a:pt x="8196562" y="5491993"/>
                </a:lnTo>
                <a:lnTo>
                  <a:pt x="8077075" y="5475562"/>
                </a:lnTo>
                <a:lnTo>
                  <a:pt x="7915670" y="5468917"/>
                </a:lnTo>
                <a:lnTo>
                  <a:pt x="7914092" y="5467957"/>
                </a:lnTo>
                <a:lnTo>
                  <a:pt x="7894412" y="5467957"/>
                </a:lnTo>
                <a:lnTo>
                  <a:pt x="7892834" y="5468758"/>
                </a:lnTo>
                <a:lnTo>
                  <a:pt x="7727602" y="5475562"/>
                </a:lnTo>
                <a:lnTo>
                  <a:pt x="7690606" y="5480649"/>
                </a:lnTo>
                <a:lnTo>
                  <a:pt x="7624212" y="5484579"/>
                </a:lnTo>
                <a:cubicBezTo>
                  <a:pt x="7434738" y="5508001"/>
                  <a:pt x="7243868" y="5514147"/>
                  <a:pt x="7053506" y="5502949"/>
                </a:cubicBezTo>
                <a:cubicBezTo>
                  <a:pt x="6777009" y="5485453"/>
                  <a:pt x="6500117" y="5474737"/>
                  <a:pt x="6223029" y="5498574"/>
                </a:cubicBezTo>
                <a:cubicBezTo>
                  <a:pt x="6065592" y="5511916"/>
                  <a:pt x="5908157" y="5526131"/>
                  <a:pt x="5750720" y="5507761"/>
                </a:cubicBezTo>
                <a:cubicBezTo>
                  <a:pt x="5616170" y="5490965"/>
                  <a:pt x="5480520" y="5488253"/>
                  <a:pt x="5345518" y="5499668"/>
                </a:cubicBezTo>
                <a:cubicBezTo>
                  <a:pt x="5197844" y="5511040"/>
                  <a:pt x="5049616" y="5511040"/>
                  <a:pt x="4901942" y="5499668"/>
                </a:cubicBezTo>
                <a:cubicBezTo>
                  <a:pt x="4760445" y="5490920"/>
                  <a:pt x="4618556" y="5476268"/>
                  <a:pt x="4477454" y="5492013"/>
                </a:cubicBezTo>
                <a:cubicBezTo>
                  <a:pt x="4279085" y="5513884"/>
                  <a:pt x="4081305" y="5506667"/>
                  <a:pt x="3883329" y="5493326"/>
                </a:cubicBezTo>
                <a:cubicBezTo>
                  <a:pt x="3719792" y="5482391"/>
                  <a:pt x="3555664" y="5466425"/>
                  <a:pt x="3392914" y="5492233"/>
                </a:cubicBezTo>
                <a:cubicBezTo>
                  <a:pt x="3175771" y="5523222"/>
                  <a:pt x="2956480" y="5531206"/>
                  <a:pt x="2737979" y="5516072"/>
                </a:cubicBezTo>
                <a:cubicBezTo>
                  <a:pt x="2289680" y="5492670"/>
                  <a:pt x="1840986" y="5498574"/>
                  <a:pt x="1392489" y="5480641"/>
                </a:cubicBezTo>
                <a:cubicBezTo>
                  <a:pt x="1244499" y="5474519"/>
                  <a:pt x="1097296" y="5507322"/>
                  <a:pt x="949699" y="5509072"/>
                </a:cubicBezTo>
                <a:cubicBezTo>
                  <a:pt x="684469" y="5512352"/>
                  <a:pt x="418241" y="5493120"/>
                  <a:pt x="151598" y="5492249"/>
                </a:cubicBezTo>
                <a:lnTo>
                  <a:pt x="1415" y="5496057"/>
                </a:lnTo>
                <a:lnTo>
                  <a:pt x="3772" y="5431261"/>
                </a:lnTo>
                <a:cubicBezTo>
                  <a:pt x="7163" y="5398149"/>
                  <a:pt x="12808" y="5364994"/>
                  <a:pt x="20909" y="5331792"/>
                </a:cubicBezTo>
                <a:cubicBezTo>
                  <a:pt x="51502" y="5208362"/>
                  <a:pt x="50009" y="5079152"/>
                  <a:pt x="16572" y="4956462"/>
                </a:cubicBezTo>
                <a:cubicBezTo>
                  <a:pt x="9172" y="4924695"/>
                  <a:pt x="4643" y="4892329"/>
                  <a:pt x="3048" y="4859758"/>
                </a:cubicBezTo>
                <a:cubicBezTo>
                  <a:pt x="-7031" y="4740857"/>
                  <a:pt x="9937" y="4623614"/>
                  <a:pt x="24098" y="4506116"/>
                </a:cubicBezTo>
                <a:cubicBezTo>
                  <a:pt x="33539" y="4431228"/>
                  <a:pt x="47955" y="4355575"/>
                  <a:pt x="24098" y="4281453"/>
                </a:cubicBezTo>
                <a:cubicBezTo>
                  <a:pt x="7755" y="4229797"/>
                  <a:pt x="4120" y="4174965"/>
                  <a:pt x="13510" y="4121600"/>
                </a:cubicBezTo>
                <a:cubicBezTo>
                  <a:pt x="29342" y="4026887"/>
                  <a:pt x="32646" y="3930503"/>
                  <a:pt x="23333" y="3834935"/>
                </a:cubicBezTo>
                <a:cubicBezTo>
                  <a:pt x="17184" y="3771925"/>
                  <a:pt x="18128" y="3708417"/>
                  <a:pt x="26140" y="3645611"/>
                </a:cubicBezTo>
                <a:cubicBezTo>
                  <a:pt x="36728" y="3561155"/>
                  <a:pt x="53186" y="3475168"/>
                  <a:pt x="33156" y="3390458"/>
                </a:cubicBezTo>
                <a:cubicBezTo>
                  <a:pt x="1262" y="3255864"/>
                  <a:pt x="7641" y="3121398"/>
                  <a:pt x="20399" y="2985784"/>
                </a:cubicBezTo>
                <a:cubicBezTo>
                  <a:pt x="29967" y="2884871"/>
                  <a:pt x="40556" y="2782810"/>
                  <a:pt x="21419" y="2680748"/>
                </a:cubicBezTo>
                <a:cubicBezTo>
                  <a:pt x="13191" y="2633392"/>
                  <a:pt x="13191" y="2584964"/>
                  <a:pt x="21419" y="2537607"/>
                </a:cubicBezTo>
                <a:cubicBezTo>
                  <a:pt x="31370" y="2473819"/>
                  <a:pt x="40811" y="2410668"/>
                  <a:pt x="28053" y="2346242"/>
                </a:cubicBezTo>
                <a:cubicBezTo>
                  <a:pt x="22440" y="2318175"/>
                  <a:pt x="18230" y="2289853"/>
                  <a:pt x="15295" y="2261531"/>
                </a:cubicBezTo>
                <a:cubicBezTo>
                  <a:pt x="9452" y="2189221"/>
                  <a:pt x="11544" y="2116502"/>
                  <a:pt x="21546" y="2044651"/>
                </a:cubicBezTo>
                <a:cubicBezTo>
                  <a:pt x="31115" y="1961216"/>
                  <a:pt x="15551" y="1877270"/>
                  <a:pt x="28308" y="1794090"/>
                </a:cubicBezTo>
                <a:cubicBezTo>
                  <a:pt x="37367" y="1727100"/>
                  <a:pt x="37711" y="1659216"/>
                  <a:pt x="29329" y="1592136"/>
                </a:cubicBezTo>
                <a:cubicBezTo>
                  <a:pt x="14250" y="1465325"/>
                  <a:pt x="15193" y="1337123"/>
                  <a:pt x="32135" y="1210554"/>
                </a:cubicBezTo>
                <a:cubicBezTo>
                  <a:pt x="42597" y="1136687"/>
                  <a:pt x="48593" y="1060652"/>
                  <a:pt x="29839" y="988188"/>
                </a:cubicBezTo>
                <a:cubicBezTo>
                  <a:pt x="-14303" y="817873"/>
                  <a:pt x="11468" y="647303"/>
                  <a:pt x="29839" y="477881"/>
                </a:cubicBezTo>
                <a:cubicBezTo>
                  <a:pt x="41002" y="386894"/>
                  <a:pt x="41258" y="294898"/>
                  <a:pt x="30605" y="203847"/>
                </a:cubicBezTo>
                <a:lnTo>
                  <a:pt x="17136" y="42362"/>
                </a:lnTo>
                <a:lnTo>
                  <a:pt x="155390" y="51827"/>
                </a:lnTo>
                <a:cubicBezTo>
                  <a:pt x="380715" y="63616"/>
                  <a:pt x="606095" y="63411"/>
                  <a:pt x="831032" y="41432"/>
                </a:cubicBezTo>
                <a:cubicBezTo>
                  <a:pt x="1107234" y="18075"/>
                  <a:pt x="1384519" y="14708"/>
                  <a:pt x="1661115" y="31372"/>
                </a:cubicBezTo>
                <a:cubicBezTo>
                  <a:pt x="1911045" y="42962"/>
                  <a:pt x="2160581" y="71395"/>
                  <a:pt x="2411103" y="47120"/>
                </a:cubicBezTo>
                <a:cubicBezTo>
                  <a:pt x="2497298" y="38807"/>
                  <a:pt x="2581920" y="18689"/>
                  <a:pt x="2668707" y="14096"/>
                </a:cubicBezTo>
                <a:cubicBezTo>
                  <a:pt x="3075287" y="-7775"/>
                  <a:pt x="3480488" y="25030"/>
                  <a:pt x="3885690" y="51930"/>
                </a:cubicBezTo>
                <a:cubicBezTo>
                  <a:pt x="4033287" y="61770"/>
                  <a:pt x="4180883" y="73799"/>
                  <a:pt x="4328480" y="46900"/>
                </a:cubicBezTo>
                <a:cubicBezTo>
                  <a:pt x="4453032" y="25577"/>
                  <a:pt x="4579453" y="21181"/>
                  <a:pt x="4704949" y="33778"/>
                </a:cubicBezTo>
                <a:cubicBezTo>
                  <a:pt x="4816098" y="46376"/>
                  <a:pt x="4927939" y="49371"/>
                  <a:pt x="5039501" y="42745"/>
                </a:cubicBezTo>
                <a:cubicBezTo>
                  <a:pt x="5342568" y="15407"/>
                  <a:pt x="5645828" y="318"/>
                  <a:pt x="5949681" y="536"/>
                </a:cubicBezTo>
                <a:close/>
              </a:path>
            </a:pathLst>
          </a:custGeom>
        </p:spPr>
      </p:pic>
      <p:sp>
        <p:nvSpPr>
          <p:cNvPr id="5" name="TextBox 4">
            <a:extLst>
              <a:ext uri="{FF2B5EF4-FFF2-40B4-BE49-F238E27FC236}">
                <a16:creationId xmlns:a16="http://schemas.microsoft.com/office/drawing/2014/main" id="{E368DC1C-E687-F6BC-0482-12DA8EBA0512}"/>
              </a:ext>
            </a:extLst>
          </p:cNvPr>
          <p:cNvSpPr txBox="1"/>
          <p:nvPr/>
        </p:nvSpPr>
        <p:spPr>
          <a:xfrm>
            <a:off x="855193" y="-1922720"/>
            <a:ext cx="6032211" cy="289624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a:latin typeface="+mj-lt"/>
                <a:ea typeface="+mj-ea"/>
                <a:cs typeface="+mj-cs"/>
              </a:rPr>
              <a:t>How can you help?</a:t>
            </a:r>
          </a:p>
        </p:txBody>
      </p:sp>
    </p:spTree>
    <p:extLst>
      <p:ext uri="{BB962C8B-B14F-4D97-AF65-F5344CB8AC3E}">
        <p14:creationId xmlns:p14="http://schemas.microsoft.com/office/powerpoint/2010/main" val="691102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24F1B9-6A35-5B1A-A9D6-EE691F0BF9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ECAC8E-0557-A342-A80D-AE7DA706EC4B}"/>
              </a:ext>
            </a:extLst>
          </p:cNvPr>
          <p:cNvSpPr>
            <a:spLocks noGrp="1"/>
          </p:cNvSpPr>
          <p:nvPr>
            <p:ph type="title"/>
          </p:nvPr>
        </p:nvSpPr>
        <p:spPr>
          <a:xfrm>
            <a:off x="897716" y="268886"/>
            <a:ext cx="9942716" cy="1554480"/>
          </a:xfrm>
        </p:spPr>
        <p:txBody>
          <a:bodyPr anchor="ctr">
            <a:normAutofit/>
          </a:bodyPr>
          <a:lstStyle/>
          <a:p>
            <a:r>
              <a:rPr lang="en-US" sz="4800" u="sng"/>
              <a:t>Phonics Screening Check</a:t>
            </a:r>
          </a:p>
        </p:txBody>
      </p:sp>
      <p:sp>
        <p:nvSpPr>
          <p:cNvPr id="3" name="Content Placeholder 2">
            <a:extLst>
              <a:ext uri="{FF2B5EF4-FFF2-40B4-BE49-F238E27FC236}">
                <a16:creationId xmlns:a16="http://schemas.microsoft.com/office/drawing/2014/main" id="{E0B4F9CE-2694-B3E6-9ECD-344313D041C2}"/>
              </a:ext>
            </a:extLst>
          </p:cNvPr>
          <p:cNvSpPr>
            <a:spLocks noGrp="1"/>
          </p:cNvSpPr>
          <p:nvPr>
            <p:ph idx="1"/>
          </p:nvPr>
        </p:nvSpPr>
        <p:spPr>
          <a:xfrm>
            <a:off x="505840" y="1673157"/>
            <a:ext cx="10897401" cy="4812156"/>
          </a:xfrm>
        </p:spPr>
        <p:txBody>
          <a:bodyPr vert="horz" lIns="91440" tIns="45720" rIns="91440" bIns="45720" rtlCol="0" anchor="ctr">
            <a:noAutofit/>
          </a:bodyPr>
          <a:lstStyle/>
          <a:p>
            <a:pPr>
              <a:lnSpc>
                <a:spcPct val="150000"/>
              </a:lnSpc>
            </a:pPr>
            <a:r>
              <a:rPr lang="en-GB" sz="4000"/>
              <a:t>Taken in Year 1 (Week commencing 14</a:t>
            </a:r>
            <a:r>
              <a:rPr lang="en-GB" sz="4000" baseline="30000"/>
              <a:t>th</a:t>
            </a:r>
            <a:r>
              <a:rPr lang="en-GB" sz="4000"/>
              <a:t> June)</a:t>
            </a:r>
          </a:p>
          <a:p>
            <a:pPr>
              <a:lnSpc>
                <a:spcPct val="150000"/>
              </a:lnSpc>
            </a:pPr>
            <a:r>
              <a:rPr lang="en-GB" sz="4000"/>
              <a:t>40-word check</a:t>
            </a:r>
          </a:p>
          <a:p>
            <a:pPr>
              <a:lnSpc>
                <a:spcPct val="150000"/>
              </a:lnSpc>
            </a:pPr>
            <a:r>
              <a:rPr lang="en-GB" sz="4000"/>
              <a:t>Real and nonsense words</a:t>
            </a:r>
          </a:p>
          <a:p>
            <a:pPr>
              <a:lnSpc>
                <a:spcPct val="150000"/>
              </a:lnSpc>
            </a:pPr>
            <a:r>
              <a:rPr lang="en-GB" sz="4000"/>
              <a:t>Tests decoding skills</a:t>
            </a:r>
          </a:p>
        </p:txBody>
      </p:sp>
      <p:pic>
        <p:nvPicPr>
          <p:cNvPr id="8194" name="Picture 2" descr="Year 1 Phonics Screening – St Mary's RC Primary School, Battersea">
            <a:extLst>
              <a:ext uri="{FF2B5EF4-FFF2-40B4-BE49-F238E27FC236}">
                <a16:creationId xmlns:a16="http://schemas.microsoft.com/office/drawing/2014/main" id="{EDA0D4C8-9BEE-9820-8EED-7A099E63876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97456" y="3429000"/>
            <a:ext cx="2373012" cy="3160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233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50B837-DD09-327E-45F9-D4AF644AFB07}"/>
              </a:ext>
            </a:extLst>
          </p:cNvPr>
          <p:cNvPicPr>
            <a:picLocks noChangeAspect="1"/>
          </p:cNvPicPr>
          <p:nvPr/>
        </p:nvPicPr>
        <p:blipFill>
          <a:blip r:embed="rId3"/>
          <a:stretch>
            <a:fillRect/>
          </a:stretch>
        </p:blipFill>
        <p:spPr>
          <a:xfrm>
            <a:off x="1320060" y="643466"/>
            <a:ext cx="3941529" cy="5571066"/>
          </a:xfrm>
          <a:prstGeom prst="rect">
            <a:avLst/>
          </a:prstGeom>
        </p:spPr>
      </p:pic>
      <p:pic>
        <p:nvPicPr>
          <p:cNvPr id="3" name="Picture 2">
            <a:extLst>
              <a:ext uri="{FF2B5EF4-FFF2-40B4-BE49-F238E27FC236}">
                <a16:creationId xmlns:a16="http://schemas.microsoft.com/office/drawing/2014/main" id="{D857F1DE-3496-2650-8F72-7A45E388CB3D}"/>
              </a:ext>
            </a:extLst>
          </p:cNvPr>
          <p:cNvPicPr>
            <a:picLocks noChangeAspect="1"/>
          </p:cNvPicPr>
          <p:nvPr/>
        </p:nvPicPr>
        <p:blipFill>
          <a:blip r:embed="rId4"/>
          <a:stretch>
            <a:fillRect/>
          </a:stretch>
        </p:blipFill>
        <p:spPr>
          <a:xfrm>
            <a:off x="6979157" y="643467"/>
            <a:ext cx="3844035" cy="5571066"/>
          </a:xfrm>
          <a:prstGeom prst="rect">
            <a:avLst/>
          </a:prstGeom>
        </p:spPr>
      </p:pic>
    </p:spTree>
    <p:extLst>
      <p:ext uri="{BB962C8B-B14F-4D97-AF65-F5344CB8AC3E}">
        <p14:creationId xmlns:p14="http://schemas.microsoft.com/office/powerpoint/2010/main" val="3024978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2B004-C4B3-1E5C-3D91-3C06A0D3D721}"/>
              </a:ext>
            </a:extLst>
          </p:cNvPr>
          <p:cNvSpPr>
            <a:spLocks noGrp="1"/>
          </p:cNvSpPr>
          <p:nvPr>
            <p:ph type="title"/>
          </p:nvPr>
        </p:nvSpPr>
        <p:spPr>
          <a:xfrm>
            <a:off x="255270" y="90632"/>
            <a:ext cx="10515600" cy="1325563"/>
          </a:xfrm>
        </p:spPr>
        <p:txBody>
          <a:bodyPr/>
          <a:lstStyle/>
          <a:p>
            <a:r>
              <a:rPr lang="en-US"/>
              <a:t>Dates for your Diary</a:t>
            </a:r>
            <a:endParaRPr lang="en-US">
              <a:solidFill>
                <a:srgbClr val="EE0000"/>
              </a:solidFill>
            </a:endParaRPr>
          </a:p>
        </p:txBody>
      </p:sp>
      <p:sp>
        <p:nvSpPr>
          <p:cNvPr id="4" name="Content Placeholder 3">
            <a:extLst>
              <a:ext uri="{FF2B5EF4-FFF2-40B4-BE49-F238E27FC236}">
                <a16:creationId xmlns:a16="http://schemas.microsoft.com/office/drawing/2014/main" id="{40103E15-D507-EB19-7CEE-7FF0D0D27281}"/>
              </a:ext>
            </a:extLst>
          </p:cNvPr>
          <p:cNvSpPr>
            <a:spLocks noGrp="1"/>
          </p:cNvSpPr>
          <p:nvPr>
            <p:ph idx="1"/>
          </p:nvPr>
        </p:nvSpPr>
        <p:spPr>
          <a:xfrm>
            <a:off x="838200" y="3284493"/>
            <a:ext cx="10515600" cy="2820093"/>
          </a:xfrm>
        </p:spPr>
        <p:txBody>
          <a:bodyPr/>
          <a:lstStyle/>
          <a:p>
            <a:pPr marL="0" indent="0">
              <a:buNone/>
            </a:pPr>
            <a:r>
              <a:rPr lang="en-US"/>
              <a:t>Monday 29</a:t>
            </a:r>
            <a:r>
              <a:rPr lang="en-US" baseline="30000"/>
              <a:t>th</a:t>
            </a:r>
            <a:r>
              <a:rPr lang="en-US"/>
              <a:t> September – Class Photos</a:t>
            </a:r>
          </a:p>
          <a:p>
            <a:pPr marL="0" indent="0">
              <a:buNone/>
            </a:pPr>
            <a:r>
              <a:rPr lang="en-US"/>
              <a:t>Wednesday 8</a:t>
            </a:r>
            <a:r>
              <a:rPr lang="en-US" baseline="30000"/>
              <a:t>th</a:t>
            </a:r>
            <a:r>
              <a:rPr lang="en-US"/>
              <a:t> October – Class Walk around the village. </a:t>
            </a:r>
          </a:p>
          <a:p>
            <a:pPr marL="0" indent="0">
              <a:buNone/>
            </a:pPr>
            <a:r>
              <a:rPr lang="en-US"/>
              <a:t>Tuesday 21</a:t>
            </a:r>
            <a:r>
              <a:rPr lang="en-US" baseline="30000"/>
              <a:t>st</a:t>
            </a:r>
            <a:r>
              <a:rPr lang="en-US"/>
              <a:t> and Thursday 23</a:t>
            </a:r>
            <a:r>
              <a:rPr lang="en-US" baseline="30000"/>
              <a:t>rd</a:t>
            </a:r>
            <a:r>
              <a:rPr lang="en-US"/>
              <a:t> October – Parent Consultations. </a:t>
            </a:r>
          </a:p>
          <a:p>
            <a:pPr marL="0" indent="0">
              <a:buNone/>
            </a:pPr>
            <a:endParaRPr lang="en-US"/>
          </a:p>
          <a:p>
            <a:pPr marL="0" indent="0">
              <a:buNone/>
            </a:pPr>
            <a:endParaRPr lang="en-US"/>
          </a:p>
        </p:txBody>
      </p:sp>
      <p:pic>
        <p:nvPicPr>
          <p:cNvPr id="5122" name="Picture 2" descr="47,300+ Animated Calendar Stock Photos, Pictures &amp; Royalty-Free Images -  iStock">
            <a:extLst>
              <a:ext uri="{FF2B5EF4-FFF2-40B4-BE49-F238E27FC236}">
                <a16:creationId xmlns:a16="http://schemas.microsoft.com/office/drawing/2014/main" id="{38A8A5B2-8F73-A4B3-EA47-93AA9B501A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3889" y="-570344"/>
            <a:ext cx="3193961" cy="319396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 2">
            <a:extLst>
              <a:ext uri="{FF2B5EF4-FFF2-40B4-BE49-F238E27FC236}">
                <a16:creationId xmlns:a16="http://schemas.microsoft.com/office/drawing/2014/main" id="{28EED8B3-158A-FB55-1A7F-313D19AA1FC1}"/>
              </a:ext>
            </a:extLst>
          </p:cNvPr>
          <p:cNvGraphicFramePr>
            <a:graphicFrameLocks noGrp="1"/>
          </p:cNvGraphicFramePr>
          <p:nvPr>
            <p:extLst>
              <p:ext uri="{D42A27DB-BD31-4B8C-83A1-F6EECF244321}">
                <p14:modId xmlns:p14="http://schemas.microsoft.com/office/powerpoint/2010/main" val="2014880073"/>
              </p:ext>
            </p:extLst>
          </p:nvPr>
        </p:nvGraphicFramePr>
        <p:xfrm>
          <a:off x="147692" y="2623617"/>
          <a:ext cx="11597642" cy="2987040"/>
        </p:xfrm>
        <a:graphic>
          <a:graphicData uri="http://schemas.openxmlformats.org/drawingml/2006/table">
            <a:tbl>
              <a:tblPr>
                <a:tableStyleId>{5C22544A-7EE6-4342-B048-85BDC9FD1C3A}</a:tableStyleId>
              </a:tblPr>
              <a:tblGrid>
                <a:gridCol w="11597642">
                  <a:extLst>
                    <a:ext uri="{9D8B030D-6E8A-4147-A177-3AD203B41FA5}">
                      <a16:colId xmlns:a16="http://schemas.microsoft.com/office/drawing/2014/main" val="1804693166"/>
                    </a:ext>
                  </a:extLst>
                </a:gridCol>
              </a:tblGrid>
              <a:tr h="0">
                <a:tc>
                  <a:txBody>
                    <a:bodyPr/>
                    <a:lstStyle/>
                    <a:p>
                      <a:pPr algn="l" fontAlgn="base">
                        <a:buNone/>
                      </a:pPr>
                      <a:r>
                        <a:rPr lang="en-GB" sz="2800">
                          <a:effectLst/>
                        </a:rPr>
                        <a:t>Wednesday 21st October – Flu Vaccines</a:t>
                      </a:r>
                    </a:p>
                    <a:p>
                      <a:pPr algn="l" fontAlgn="base">
                        <a:buNone/>
                      </a:pPr>
                      <a:r>
                        <a:rPr lang="en-GB" sz="2800">
                          <a:effectLst/>
                        </a:rPr>
                        <a:t>Wednesday 21st October/Thursday 22nd October - Parents Evening</a:t>
                      </a:r>
                    </a:p>
                    <a:p>
                      <a:pPr algn="l" fontAlgn="base">
                        <a:buNone/>
                      </a:pPr>
                      <a:r>
                        <a:rPr lang="en-GB" sz="2800">
                          <a:effectLst/>
                        </a:rPr>
                        <a:t>Tuesday 24th November/Wednesday 25th November – Progress Café</a:t>
                      </a:r>
                    </a:p>
                    <a:p>
                      <a:pPr algn="l" fontAlgn="base">
                        <a:buNone/>
                      </a:pPr>
                      <a:r>
                        <a:rPr lang="en-GB" sz="2800">
                          <a:effectLst/>
                        </a:rPr>
                        <a:t>Friday 27th November – INSET DAY</a:t>
                      </a:r>
                    </a:p>
                    <a:p>
                      <a:pPr algn="l" fontAlgn="base">
                        <a:buNone/>
                      </a:pPr>
                      <a:r>
                        <a:rPr lang="en-GB" sz="2800">
                          <a:effectLst/>
                        </a:rPr>
                        <a:t>Friday 4th December - Whole School Theatre Trip – The Grinch</a:t>
                      </a:r>
                    </a:p>
                    <a:p>
                      <a:pPr algn="l" fontAlgn="base">
                        <a:buNone/>
                      </a:pPr>
                      <a:r>
                        <a:rPr lang="en-GB" sz="2800">
                          <a:effectLst/>
                        </a:rPr>
                        <a:t>Friday 12th February – INSET day</a:t>
                      </a:r>
                    </a:p>
                    <a:p>
                      <a:pPr algn="l" fontAlgn="base">
                        <a:buNone/>
                      </a:pPr>
                      <a:r>
                        <a:rPr lang="en-GB" sz="2800">
                          <a:effectLst/>
                        </a:rPr>
                        <a:t>Week Commencing Monday 14th June – YEAR 1 Phonics Screening Check </a:t>
                      </a:r>
                      <a:endParaRPr lang="en-GB" sz="2800">
                        <a:effectLst/>
                        <a:latin typeface="Times New Roman" panose="02020603050405020304" pitchFamily="18" charset="0"/>
                        <a:ea typeface="Times New Roman" panose="02020603050405020304" pitchFamily="18" charset="0"/>
                      </a:endParaRPr>
                    </a:p>
                  </a:txBody>
                  <a:tcPr marL="114300" marR="114300" marT="0" marB="0">
                    <a:solidFill>
                      <a:schemeClr val="bg1"/>
                    </a:solidFill>
                  </a:tcPr>
                </a:tc>
                <a:extLst>
                  <a:ext uri="{0D108BD9-81ED-4DB2-BD59-A6C34878D82A}">
                    <a16:rowId xmlns:a16="http://schemas.microsoft.com/office/drawing/2014/main" val="1730269300"/>
                  </a:ext>
                </a:extLst>
              </a:tr>
            </a:tbl>
          </a:graphicData>
        </a:graphic>
      </p:graphicFrame>
    </p:spTree>
    <p:extLst>
      <p:ext uri="{BB962C8B-B14F-4D97-AF65-F5344CB8AC3E}">
        <p14:creationId xmlns:p14="http://schemas.microsoft.com/office/powerpoint/2010/main" val="2299645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87C619C-EBAB-488E-96B9-153AA4C9B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130DA1C1-36FD-41D8-9826-EE797BF39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453312" cy="6858000"/>
          </a:xfrm>
          <a:custGeom>
            <a:avLst/>
            <a:gdLst>
              <a:gd name="connsiteX0" fmla="*/ 0 w 7433452"/>
              <a:gd name="connsiteY0" fmla="*/ 0 h 6858000"/>
              <a:gd name="connsiteX1" fmla="*/ 1592736 w 7433452"/>
              <a:gd name="connsiteY1" fmla="*/ 0 h 6858000"/>
              <a:gd name="connsiteX2" fmla="*/ 2171700 w 7433452"/>
              <a:gd name="connsiteY2" fmla="*/ 0 h 6858000"/>
              <a:gd name="connsiteX3" fmla="*/ 2762696 w 7433452"/>
              <a:gd name="connsiteY3" fmla="*/ 0 h 6858000"/>
              <a:gd name="connsiteX4" fmla="*/ 2829254 w 7433452"/>
              <a:gd name="connsiteY4" fmla="*/ 0 h 6858000"/>
              <a:gd name="connsiteX5" fmla="*/ 7415310 w 7433452"/>
              <a:gd name="connsiteY5" fmla="*/ 0 h 6858000"/>
              <a:gd name="connsiteX6" fmla="*/ 7405703 w 7433452"/>
              <a:gd name="connsiteY6" fmla="*/ 94814 h 6858000"/>
              <a:gd name="connsiteX7" fmla="*/ 7410754 w 7433452"/>
              <a:gd name="connsiteY7" fmla="*/ 421796 h 6858000"/>
              <a:gd name="connsiteX8" fmla="*/ 7414688 w 7433452"/>
              <a:gd name="connsiteY8" fmla="*/ 812192 h 6858000"/>
              <a:gd name="connsiteX9" fmla="*/ 7395017 w 7433452"/>
              <a:gd name="connsiteY9" fmla="*/ 1113642 h 6858000"/>
              <a:gd name="connsiteX10" fmla="*/ 7422810 w 7433452"/>
              <a:gd name="connsiteY10" fmla="*/ 1796708 h 6858000"/>
              <a:gd name="connsiteX11" fmla="*/ 7421161 w 7433452"/>
              <a:gd name="connsiteY11" fmla="*/ 2327333 h 6858000"/>
              <a:gd name="connsiteX12" fmla="*/ 7412023 w 7433452"/>
              <a:gd name="connsiteY12" fmla="*/ 2784280 h 6858000"/>
              <a:gd name="connsiteX13" fmla="*/ 7417480 w 7433452"/>
              <a:gd name="connsiteY13" fmla="*/ 2985458 h 6858000"/>
              <a:gd name="connsiteX14" fmla="*/ 7403774 w 7433452"/>
              <a:gd name="connsiteY14" fmla="*/ 3531096 h 6858000"/>
              <a:gd name="connsiteX15" fmla="*/ 7414307 w 7433452"/>
              <a:gd name="connsiteY15" fmla="*/ 4336830 h 6858000"/>
              <a:gd name="connsiteX16" fmla="*/ 7413419 w 7433452"/>
              <a:gd name="connsiteY16" fmla="*/ 5026893 h 6858000"/>
              <a:gd name="connsiteX17" fmla="*/ 7417734 w 7433452"/>
              <a:gd name="connsiteY17" fmla="*/ 5252632 h 6858000"/>
              <a:gd name="connsiteX18" fmla="*/ 7417734 w 7433452"/>
              <a:gd name="connsiteY18" fmla="*/ 5466282 h 6858000"/>
              <a:gd name="connsiteX19" fmla="*/ 7379659 w 7433452"/>
              <a:gd name="connsiteY19" fmla="*/ 6121225 h 6858000"/>
              <a:gd name="connsiteX20" fmla="*/ 7395115 w 7433452"/>
              <a:gd name="connsiteY20" fmla="*/ 6708907 h 6858000"/>
              <a:gd name="connsiteX21" fmla="*/ 7412408 w 7433452"/>
              <a:gd name="connsiteY21" fmla="*/ 6858000 h 6858000"/>
              <a:gd name="connsiteX22" fmla="*/ 2829254 w 7433452"/>
              <a:gd name="connsiteY22" fmla="*/ 6858000 h 6858000"/>
              <a:gd name="connsiteX23" fmla="*/ 2762696 w 7433452"/>
              <a:gd name="connsiteY23" fmla="*/ 6858000 h 6858000"/>
              <a:gd name="connsiteX24" fmla="*/ 2171700 w 7433452"/>
              <a:gd name="connsiteY24" fmla="*/ 6858000 h 6858000"/>
              <a:gd name="connsiteX25" fmla="*/ 1592736 w 7433452"/>
              <a:gd name="connsiteY25" fmla="*/ 6858000 h 6858000"/>
              <a:gd name="connsiteX26" fmla="*/ 0 w 7433452"/>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433452" h="6858000">
                <a:moveTo>
                  <a:pt x="0" y="0"/>
                </a:moveTo>
                <a:lnTo>
                  <a:pt x="1592736" y="0"/>
                </a:lnTo>
                <a:lnTo>
                  <a:pt x="2171700" y="0"/>
                </a:lnTo>
                <a:lnTo>
                  <a:pt x="2762696" y="0"/>
                </a:lnTo>
                <a:lnTo>
                  <a:pt x="2829254" y="0"/>
                </a:lnTo>
                <a:lnTo>
                  <a:pt x="7415310" y="0"/>
                </a:lnTo>
                <a:lnTo>
                  <a:pt x="7405703" y="94814"/>
                </a:lnTo>
                <a:cubicBezTo>
                  <a:pt x="7398856" y="203629"/>
                  <a:pt x="7403520" y="312712"/>
                  <a:pt x="7410754" y="421796"/>
                </a:cubicBezTo>
                <a:cubicBezTo>
                  <a:pt x="7421580" y="551656"/>
                  <a:pt x="7422900" y="682144"/>
                  <a:pt x="7414688" y="812192"/>
                </a:cubicBezTo>
                <a:cubicBezTo>
                  <a:pt x="7406693" y="912591"/>
                  <a:pt x="7397682" y="1012988"/>
                  <a:pt x="7395017" y="1113642"/>
                </a:cubicBezTo>
                <a:cubicBezTo>
                  <a:pt x="7388670" y="1342689"/>
                  <a:pt x="7407708" y="1569316"/>
                  <a:pt x="7422810" y="1796708"/>
                </a:cubicBezTo>
                <a:cubicBezTo>
                  <a:pt x="7434487" y="1973710"/>
                  <a:pt x="7439944" y="2150457"/>
                  <a:pt x="7421161" y="2327333"/>
                </a:cubicBezTo>
                <a:cubicBezTo>
                  <a:pt x="7405170" y="2479266"/>
                  <a:pt x="7396793" y="2631453"/>
                  <a:pt x="7412023" y="2784280"/>
                </a:cubicBezTo>
                <a:cubicBezTo>
                  <a:pt x="7418749" y="2851085"/>
                  <a:pt x="7425984" y="2918653"/>
                  <a:pt x="7417480" y="2985458"/>
                </a:cubicBezTo>
                <a:cubicBezTo>
                  <a:pt x="7394508" y="3167039"/>
                  <a:pt x="7398063" y="3349132"/>
                  <a:pt x="7403774" y="3531096"/>
                </a:cubicBezTo>
                <a:cubicBezTo>
                  <a:pt x="7412277" y="3799715"/>
                  <a:pt x="7426364" y="4067954"/>
                  <a:pt x="7414307" y="4336830"/>
                </a:cubicBezTo>
                <a:cubicBezTo>
                  <a:pt x="7404027" y="4566639"/>
                  <a:pt x="7420653" y="4796831"/>
                  <a:pt x="7413419" y="5026893"/>
                </a:cubicBezTo>
                <a:cubicBezTo>
                  <a:pt x="7410982" y="5102162"/>
                  <a:pt x="7412429" y="5177504"/>
                  <a:pt x="7417734" y="5252632"/>
                </a:cubicBezTo>
                <a:cubicBezTo>
                  <a:pt x="7424271" y="5323700"/>
                  <a:pt x="7424271" y="5395213"/>
                  <a:pt x="7417734" y="5466282"/>
                </a:cubicBezTo>
                <a:cubicBezTo>
                  <a:pt x="7393239" y="5683875"/>
                  <a:pt x="7383214" y="5902486"/>
                  <a:pt x="7379659" y="6121225"/>
                </a:cubicBezTo>
                <a:cubicBezTo>
                  <a:pt x="7376423" y="6317442"/>
                  <a:pt x="7378041" y="6513586"/>
                  <a:pt x="7395115" y="6708907"/>
                </a:cubicBezTo>
                <a:lnTo>
                  <a:pt x="7412408" y="6858000"/>
                </a:lnTo>
                <a:lnTo>
                  <a:pt x="2829254" y="6858000"/>
                </a:lnTo>
                <a:lnTo>
                  <a:pt x="2762696" y="6858000"/>
                </a:lnTo>
                <a:lnTo>
                  <a:pt x="2171700" y="6858000"/>
                </a:lnTo>
                <a:lnTo>
                  <a:pt x="159273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EE933C1-9380-EC7A-87B3-11E53E8B0ACC}"/>
              </a:ext>
            </a:extLst>
          </p:cNvPr>
          <p:cNvSpPr>
            <a:spLocks noGrp="1"/>
          </p:cNvSpPr>
          <p:nvPr>
            <p:ph type="title"/>
          </p:nvPr>
        </p:nvSpPr>
        <p:spPr>
          <a:xfrm>
            <a:off x="838200" y="484632"/>
            <a:ext cx="6081713" cy="3566160"/>
          </a:xfrm>
        </p:spPr>
        <p:txBody>
          <a:bodyPr vert="horz" lIns="91440" tIns="45720" rIns="91440" bIns="45720" rtlCol="0" anchor="b">
            <a:normAutofit/>
          </a:bodyPr>
          <a:lstStyle/>
          <a:p>
            <a:r>
              <a:rPr lang="en-US" sz="6600">
                <a:solidFill>
                  <a:srgbClr val="FFFFFF"/>
                </a:solidFill>
              </a:rPr>
              <a:t>Thank you! </a:t>
            </a:r>
            <a:br>
              <a:rPr lang="en-US" sz="6600">
                <a:solidFill>
                  <a:srgbClr val="FFFFFF"/>
                </a:solidFill>
              </a:rPr>
            </a:br>
            <a:r>
              <a:rPr lang="en-US" sz="6600">
                <a:solidFill>
                  <a:srgbClr val="FFFFFF"/>
                </a:solidFill>
              </a:rPr>
              <a:t>Any questions?</a:t>
            </a:r>
          </a:p>
        </p:txBody>
      </p:sp>
      <p:pic>
        <p:nvPicPr>
          <p:cNvPr id="7" name="Graphic 6" descr="Help">
            <a:extLst>
              <a:ext uri="{FF2B5EF4-FFF2-40B4-BE49-F238E27FC236}">
                <a16:creationId xmlns:a16="http://schemas.microsoft.com/office/drawing/2014/main" id="{1D001D2A-07BC-89D8-B370-4D1B99015AC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421594" y="283464"/>
            <a:ext cx="2904040" cy="2904040"/>
          </a:xfrm>
          <a:prstGeom prst="rect">
            <a:avLst/>
          </a:prstGeom>
        </p:spPr>
      </p:pic>
      <p:sp>
        <p:nvSpPr>
          <p:cNvPr id="16" name="sketch line">
            <a:extLst>
              <a:ext uri="{FF2B5EF4-FFF2-40B4-BE49-F238E27FC236}">
                <a16:creationId xmlns:a16="http://schemas.microsoft.com/office/drawing/2014/main" id="{35BC54F7-1315-4D6C-9420-A5BF0CDDBC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475" y="4252192"/>
            <a:ext cx="4056549" cy="18288"/>
          </a:xfrm>
          <a:custGeom>
            <a:avLst/>
            <a:gdLst>
              <a:gd name="csX0" fmla="*/ 0 w 4056549"/>
              <a:gd name="csY0" fmla="*/ 0 h 18288"/>
              <a:gd name="csX1" fmla="*/ 676092 w 4056549"/>
              <a:gd name="csY1" fmla="*/ 0 h 18288"/>
              <a:gd name="csX2" fmla="*/ 1271052 w 4056549"/>
              <a:gd name="csY2" fmla="*/ 0 h 18288"/>
              <a:gd name="csX3" fmla="*/ 1947144 w 4056549"/>
              <a:gd name="csY3" fmla="*/ 0 h 18288"/>
              <a:gd name="csX4" fmla="*/ 2501539 w 4056549"/>
              <a:gd name="csY4" fmla="*/ 0 h 18288"/>
              <a:gd name="csX5" fmla="*/ 3137065 w 4056549"/>
              <a:gd name="csY5" fmla="*/ 0 h 18288"/>
              <a:gd name="csX6" fmla="*/ 4056549 w 4056549"/>
              <a:gd name="csY6" fmla="*/ 0 h 18288"/>
              <a:gd name="csX7" fmla="*/ 4056549 w 4056549"/>
              <a:gd name="csY7" fmla="*/ 18288 h 18288"/>
              <a:gd name="csX8" fmla="*/ 3380458 w 4056549"/>
              <a:gd name="csY8" fmla="*/ 18288 h 18288"/>
              <a:gd name="csX9" fmla="*/ 2663801 w 4056549"/>
              <a:gd name="csY9" fmla="*/ 18288 h 18288"/>
              <a:gd name="csX10" fmla="*/ 2068840 w 4056549"/>
              <a:gd name="csY10" fmla="*/ 18288 h 18288"/>
              <a:gd name="csX11" fmla="*/ 1311618 w 4056549"/>
              <a:gd name="csY11" fmla="*/ 18288 h 18288"/>
              <a:gd name="csX12" fmla="*/ 716657 w 4056549"/>
              <a:gd name="csY12" fmla="*/ 18288 h 18288"/>
              <a:gd name="csX13" fmla="*/ 0 w 4056549"/>
              <a:gd name="csY13" fmla="*/ 18288 h 18288"/>
              <a:gd name="csX14" fmla="*/ 0 w 4056549"/>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056549" h="18288" fill="none" extrusionOk="0">
                <a:moveTo>
                  <a:pt x="0" y="0"/>
                </a:moveTo>
                <a:cubicBezTo>
                  <a:pt x="324395" y="-12272"/>
                  <a:pt x="437185" y="20747"/>
                  <a:pt x="676092" y="0"/>
                </a:cubicBezTo>
                <a:cubicBezTo>
                  <a:pt x="914999" y="-20747"/>
                  <a:pt x="980886" y="20074"/>
                  <a:pt x="1271052" y="0"/>
                </a:cubicBezTo>
                <a:cubicBezTo>
                  <a:pt x="1561218" y="-20074"/>
                  <a:pt x="1609815" y="19965"/>
                  <a:pt x="1947144" y="0"/>
                </a:cubicBezTo>
                <a:cubicBezTo>
                  <a:pt x="2284473" y="-19965"/>
                  <a:pt x="2317816" y="-23682"/>
                  <a:pt x="2501539" y="0"/>
                </a:cubicBezTo>
                <a:cubicBezTo>
                  <a:pt x="2685262" y="23682"/>
                  <a:pt x="2879461" y="12712"/>
                  <a:pt x="3137065" y="0"/>
                </a:cubicBezTo>
                <a:cubicBezTo>
                  <a:pt x="3394669" y="-12712"/>
                  <a:pt x="3618306" y="-41742"/>
                  <a:pt x="4056549" y="0"/>
                </a:cubicBezTo>
                <a:cubicBezTo>
                  <a:pt x="4056201" y="6465"/>
                  <a:pt x="4056979" y="10922"/>
                  <a:pt x="4056549" y="18288"/>
                </a:cubicBezTo>
                <a:cubicBezTo>
                  <a:pt x="3807729" y="-7540"/>
                  <a:pt x="3536237" y="12619"/>
                  <a:pt x="3380458" y="18288"/>
                </a:cubicBezTo>
                <a:cubicBezTo>
                  <a:pt x="3224679" y="23957"/>
                  <a:pt x="2967497" y="23368"/>
                  <a:pt x="2663801" y="18288"/>
                </a:cubicBezTo>
                <a:cubicBezTo>
                  <a:pt x="2360105" y="13208"/>
                  <a:pt x="2359716" y="-8821"/>
                  <a:pt x="2068840" y="18288"/>
                </a:cubicBezTo>
                <a:cubicBezTo>
                  <a:pt x="1777964" y="45397"/>
                  <a:pt x="1641909" y="31681"/>
                  <a:pt x="1311618" y="18288"/>
                </a:cubicBezTo>
                <a:cubicBezTo>
                  <a:pt x="981327" y="4895"/>
                  <a:pt x="990410" y="11155"/>
                  <a:pt x="716657" y="18288"/>
                </a:cubicBezTo>
                <a:cubicBezTo>
                  <a:pt x="442904" y="25421"/>
                  <a:pt x="330722" y="13665"/>
                  <a:pt x="0" y="18288"/>
                </a:cubicBezTo>
                <a:cubicBezTo>
                  <a:pt x="75" y="12069"/>
                  <a:pt x="515" y="5650"/>
                  <a:pt x="0" y="0"/>
                </a:cubicBezTo>
                <a:close/>
              </a:path>
              <a:path w="4056549" h="18288" stroke="0" extrusionOk="0">
                <a:moveTo>
                  <a:pt x="0" y="0"/>
                </a:moveTo>
                <a:cubicBezTo>
                  <a:pt x="175099" y="13469"/>
                  <a:pt x="459673" y="14529"/>
                  <a:pt x="594961" y="0"/>
                </a:cubicBezTo>
                <a:cubicBezTo>
                  <a:pt x="730249" y="-14529"/>
                  <a:pt x="873178" y="22015"/>
                  <a:pt x="1149356" y="0"/>
                </a:cubicBezTo>
                <a:cubicBezTo>
                  <a:pt x="1425534" y="-22015"/>
                  <a:pt x="1498871" y="-21513"/>
                  <a:pt x="1744316" y="0"/>
                </a:cubicBezTo>
                <a:cubicBezTo>
                  <a:pt x="1989761" y="21513"/>
                  <a:pt x="2112991" y="-46"/>
                  <a:pt x="2420408" y="0"/>
                </a:cubicBezTo>
                <a:cubicBezTo>
                  <a:pt x="2727825" y="46"/>
                  <a:pt x="2880256" y="-10040"/>
                  <a:pt x="3137065" y="0"/>
                </a:cubicBezTo>
                <a:cubicBezTo>
                  <a:pt x="3393874" y="10040"/>
                  <a:pt x="3704325" y="-6685"/>
                  <a:pt x="4056549" y="0"/>
                </a:cubicBezTo>
                <a:cubicBezTo>
                  <a:pt x="4055732" y="6895"/>
                  <a:pt x="4055770" y="11206"/>
                  <a:pt x="4056549" y="18288"/>
                </a:cubicBezTo>
                <a:cubicBezTo>
                  <a:pt x="3812770" y="11959"/>
                  <a:pt x="3533996" y="-5717"/>
                  <a:pt x="3299327" y="18288"/>
                </a:cubicBezTo>
                <a:cubicBezTo>
                  <a:pt x="3064658" y="42293"/>
                  <a:pt x="2940381" y="24492"/>
                  <a:pt x="2744931" y="18288"/>
                </a:cubicBezTo>
                <a:cubicBezTo>
                  <a:pt x="2549481" y="12084"/>
                  <a:pt x="2252169" y="51841"/>
                  <a:pt x="1987709" y="18288"/>
                </a:cubicBezTo>
                <a:cubicBezTo>
                  <a:pt x="1723249" y="-15265"/>
                  <a:pt x="1438946" y="3423"/>
                  <a:pt x="1230487" y="18288"/>
                </a:cubicBezTo>
                <a:cubicBezTo>
                  <a:pt x="1022028" y="33153"/>
                  <a:pt x="795957" y="18596"/>
                  <a:pt x="676092" y="18288"/>
                </a:cubicBezTo>
                <a:cubicBezTo>
                  <a:pt x="556227" y="17980"/>
                  <a:pt x="334853" y="39451"/>
                  <a:pt x="0" y="18288"/>
                </a:cubicBezTo>
                <a:cubicBezTo>
                  <a:pt x="95" y="14343"/>
                  <a:pt x="742" y="6860"/>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and yellow logo&#10;&#10;AI-generated content may be incorrect.">
            <a:extLst>
              <a:ext uri="{FF2B5EF4-FFF2-40B4-BE49-F238E27FC236}">
                <a16:creationId xmlns:a16="http://schemas.microsoft.com/office/drawing/2014/main" id="{4450B042-E8B1-28E4-B9C8-036FB14B1C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1594" y="3452310"/>
            <a:ext cx="2904040" cy="2904040"/>
          </a:xfrm>
          <a:prstGeom prst="rect">
            <a:avLst/>
          </a:prstGeom>
        </p:spPr>
      </p:pic>
    </p:spTree>
    <p:extLst>
      <p:ext uri="{BB962C8B-B14F-4D97-AF65-F5344CB8AC3E}">
        <p14:creationId xmlns:p14="http://schemas.microsoft.com/office/powerpoint/2010/main" val="183751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0" name="Freeform: Shape 9">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e 1">
            <a:extLst>
              <a:ext uri="{FF2B5EF4-FFF2-40B4-BE49-F238E27FC236}">
                <a16:creationId xmlns:a16="http://schemas.microsoft.com/office/drawing/2014/main" id="{E6932BDD-2AB5-2A51-F626-86C41A91B07F}"/>
              </a:ext>
            </a:extLst>
          </p:cNvPr>
          <p:cNvGraphicFramePr>
            <a:graphicFrameLocks noGrp="1"/>
          </p:cNvGraphicFramePr>
          <p:nvPr>
            <p:extLst>
              <p:ext uri="{D42A27DB-BD31-4B8C-83A1-F6EECF244321}">
                <p14:modId xmlns:p14="http://schemas.microsoft.com/office/powerpoint/2010/main" val="2261390851"/>
              </p:ext>
            </p:extLst>
          </p:nvPr>
        </p:nvGraphicFramePr>
        <p:xfrm>
          <a:off x="-143344" y="-1"/>
          <a:ext cx="11791791" cy="4982953"/>
        </p:xfrm>
        <a:graphic>
          <a:graphicData uri="http://schemas.openxmlformats.org/drawingml/2006/table">
            <a:tbl>
              <a:tblPr firstRow="1" firstCol="1" bandRow="1"/>
              <a:tblGrid>
                <a:gridCol w="2596546">
                  <a:extLst>
                    <a:ext uri="{9D8B030D-6E8A-4147-A177-3AD203B41FA5}">
                      <a16:colId xmlns:a16="http://schemas.microsoft.com/office/drawing/2014/main" val="859159426"/>
                    </a:ext>
                  </a:extLst>
                </a:gridCol>
                <a:gridCol w="3662608">
                  <a:extLst>
                    <a:ext uri="{9D8B030D-6E8A-4147-A177-3AD203B41FA5}">
                      <a16:colId xmlns:a16="http://schemas.microsoft.com/office/drawing/2014/main" val="1602837197"/>
                    </a:ext>
                  </a:extLst>
                </a:gridCol>
                <a:gridCol w="5532637">
                  <a:extLst>
                    <a:ext uri="{9D8B030D-6E8A-4147-A177-3AD203B41FA5}">
                      <a16:colId xmlns:a16="http://schemas.microsoft.com/office/drawing/2014/main" val="865428687"/>
                    </a:ext>
                  </a:extLst>
                </a:gridCol>
              </a:tblGrid>
              <a:tr h="924697">
                <a:tc gridSpan="3">
                  <a:txBody>
                    <a:bodyPr/>
                    <a:lstStyle/>
                    <a:p>
                      <a:pPr algn="l" fontAlgn="base">
                        <a:buNone/>
                      </a:pPr>
                      <a:r>
                        <a:rPr lang="en-GB" sz="2800" b="0" i="0" u="sng" strike="noStrike">
                          <a:solidFill>
                            <a:srgbClr val="000000"/>
                          </a:solidFill>
                          <a:effectLst/>
                          <a:latin typeface="Arial" panose="020B0604020202020204" pitchFamily="34" charset="0"/>
                          <a:ea typeface="Calibri" panose="020F0502020204030204" pitchFamily="34" charset="0"/>
                        </a:rPr>
                        <a:t>Year 1 Team</a:t>
                      </a:r>
                      <a:endParaRPr lang="en-GB" sz="5000" b="0" i="0" u="none" strike="noStrike">
                        <a:effectLst/>
                        <a:latin typeface="Arial" panose="020B0604020202020204" pitchFamily="34" charset="0"/>
                      </a:endParaRPr>
                    </a:p>
                    <a:p>
                      <a:pPr algn="l" fontAlgn="base">
                        <a:buNone/>
                      </a:pPr>
                      <a:r>
                        <a:rPr lang="en-GB" sz="1400" b="0" i="0" u="none" strike="noStrike">
                          <a:solidFill>
                            <a:srgbClr val="000000"/>
                          </a:solidFill>
                          <a:effectLst/>
                          <a:latin typeface="Arial" panose="020B0604020202020204" pitchFamily="34" charset="0"/>
                          <a:ea typeface="Calibri" panose="020F0502020204030204" pitchFamily="34" charset="0"/>
                        </a:rPr>
                        <a:t> </a:t>
                      </a:r>
                      <a:endParaRPr lang="en-GB" sz="5000" b="0" i="0" u="none" strike="noStrike">
                        <a:effectLst/>
                        <a:latin typeface="Arial" panose="020B0604020202020204" pitchFamily="34" charset="0"/>
                      </a:endParaRPr>
                    </a:p>
                  </a:txBody>
                  <a:tcPr marL="319069" marR="319069" marT="26589" marB="0">
                    <a:lnL>
                      <a:noFill/>
                    </a:lnL>
                    <a:lnR>
                      <a:noFill/>
                    </a:lnR>
                    <a:lnT>
                      <a:noFill/>
                    </a:lnT>
                    <a:lnB>
                      <a:noFill/>
                    </a:lnB>
                    <a:noFill/>
                  </a:tcPr>
                </a:tc>
                <a:tc hMerge="1">
                  <a:txBody>
                    <a:bodyPr/>
                    <a:lstStyle/>
                    <a:p>
                      <a:pPr algn="l" fontAlgn="t">
                        <a:buNone/>
                      </a:pPr>
                      <a:endParaRPr lang="en-US" sz="5000" b="0" i="0" u="none" strike="noStrike">
                        <a:effectLst/>
                        <a:latin typeface="Arial" panose="020B0604020202020204" pitchFamily="34" charset="0"/>
                      </a:endParaRPr>
                    </a:p>
                  </a:txBody>
                  <a:tcPr marL="255255" marR="255255" marT="127628" marB="127628">
                    <a:lnL>
                      <a:noFill/>
                    </a:lnL>
                    <a:lnR>
                      <a:noFill/>
                    </a:lnR>
                    <a:lnT>
                      <a:noFill/>
                    </a:lnT>
                    <a:lnB>
                      <a:noFill/>
                    </a:lnB>
                    <a:noFill/>
                  </a:tcPr>
                </a:tc>
                <a:tc hMerge="1">
                  <a:txBody>
                    <a:bodyPr/>
                    <a:lstStyle/>
                    <a:p>
                      <a:pPr algn="l" fontAlgn="t">
                        <a:buNone/>
                      </a:pPr>
                      <a:endParaRPr lang="en-US" sz="5000" b="0" i="0" u="none" strike="noStrike">
                        <a:effectLst/>
                        <a:latin typeface="Arial" panose="020B0604020202020204" pitchFamily="34" charset="0"/>
                      </a:endParaRPr>
                    </a:p>
                  </a:txBody>
                  <a:tcPr marL="255255" marR="255255" marT="127628" marB="127628">
                    <a:lnL>
                      <a:noFill/>
                    </a:lnL>
                    <a:lnR>
                      <a:noFill/>
                    </a:lnR>
                    <a:lnT>
                      <a:noFill/>
                    </a:lnT>
                    <a:lnB>
                      <a:noFill/>
                    </a:lnB>
                    <a:noFill/>
                  </a:tcPr>
                </a:tc>
                <a:extLst>
                  <a:ext uri="{0D108BD9-81ED-4DB2-BD59-A6C34878D82A}">
                    <a16:rowId xmlns:a16="http://schemas.microsoft.com/office/drawing/2014/main" val="581446717"/>
                  </a:ext>
                </a:extLst>
              </a:tr>
              <a:tr h="800154">
                <a:tc>
                  <a:txBody>
                    <a:bodyPr/>
                    <a:lstStyle/>
                    <a:p>
                      <a:pPr marL="0" algn="l" fontAlgn="base">
                        <a:buNone/>
                      </a:pPr>
                      <a:r>
                        <a:rPr lang="en-GB" sz="2800" b="1"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Monday </a:t>
                      </a:r>
                      <a:endParaRPr lang="en-GB" sz="5000" b="0" i="0" u="none" strike="noStrike">
                        <a:effectLst/>
                        <a:latin typeface="Arial" panose="020B0604020202020204" pitchFamily="34" charset="0"/>
                      </a:endParaRPr>
                    </a:p>
                  </a:txBody>
                  <a:tcPr marL="191441" marR="191441" marT="26589" marB="0">
                    <a:lnL>
                      <a:noFill/>
                    </a:lnL>
                    <a:lnR>
                      <a:noFill/>
                    </a:lnR>
                    <a:lnT>
                      <a:noFill/>
                    </a:lnT>
                    <a:lnB>
                      <a:noFill/>
                    </a:lnB>
                    <a:noFill/>
                  </a:tcPr>
                </a:tc>
                <a:tc>
                  <a:txBody>
                    <a:bodyPr/>
                    <a:lstStyle/>
                    <a:p>
                      <a:pPr marL="0" algn="l" fontAlgn="base">
                        <a:buNone/>
                      </a:pPr>
                      <a:r>
                        <a:rPr lang="en-GB" sz="28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AM - Mrs </a:t>
                      </a:r>
                      <a:r>
                        <a:rPr lang="en-GB" sz="2800" b="0" i="0" u="none" strike="noStrike"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Prankard</a:t>
                      </a:r>
                      <a:r>
                        <a:rPr lang="en-GB" sz="28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5000" b="0" i="0" u="none" strike="noStrike">
                        <a:effectLst/>
                        <a:latin typeface="Arial" panose="020B0604020202020204" pitchFamily="34" charset="0"/>
                      </a:endParaRPr>
                    </a:p>
                  </a:txBody>
                  <a:tcPr marL="191441" marR="191441" marT="26589" marB="0">
                    <a:lnL>
                      <a:noFill/>
                    </a:lnL>
                    <a:lnR>
                      <a:noFill/>
                    </a:lnR>
                    <a:lnT>
                      <a:noFill/>
                    </a:lnT>
                    <a:lnB>
                      <a:noFill/>
                    </a:lnB>
                    <a:noFill/>
                  </a:tcPr>
                </a:tc>
                <a:tc>
                  <a:txBody>
                    <a:bodyPr/>
                    <a:lstStyle/>
                    <a:p>
                      <a:pPr marL="0" algn="l" fontAlgn="base">
                        <a:buNone/>
                      </a:pPr>
                      <a:r>
                        <a:rPr lang="en-GB" sz="28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PM  - Mrs Sohal (PE)  </a:t>
                      </a:r>
                      <a:endParaRPr lang="en-GB" sz="5000" b="0" i="0" u="none" strike="noStrike">
                        <a:effectLst/>
                        <a:latin typeface="Arial" panose="020B0604020202020204" pitchFamily="34" charset="0"/>
                      </a:endParaRPr>
                    </a:p>
                  </a:txBody>
                  <a:tcPr marL="191441" marR="191441" marT="26589" marB="0">
                    <a:lnL>
                      <a:noFill/>
                    </a:lnL>
                    <a:lnR>
                      <a:noFill/>
                    </a:lnR>
                    <a:lnT>
                      <a:noFill/>
                    </a:lnT>
                    <a:lnB>
                      <a:noFill/>
                    </a:lnB>
                    <a:noFill/>
                  </a:tcPr>
                </a:tc>
                <a:extLst>
                  <a:ext uri="{0D108BD9-81ED-4DB2-BD59-A6C34878D82A}">
                    <a16:rowId xmlns:a16="http://schemas.microsoft.com/office/drawing/2014/main" val="1378656464"/>
                  </a:ext>
                </a:extLst>
              </a:tr>
              <a:tr h="668193">
                <a:tc>
                  <a:txBody>
                    <a:bodyPr/>
                    <a:lstStyle/>
                    <a:p>
                      <a:pPr marL="0" algn="l" fontAlgn="base">
                        <a:buNone/>
                      </a:pPr>
                      <a:r>
                        <a:rPr lang="en-GB" sz="2800" b="1"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Tuesday</a:t>
                      </a:r>
                      <a:endParaRPr lang="en-GB" sz="5000" b="0" i="0" u="none" strike="noStrike">
                        <a:effectLst/>
                        <a:latin typeface="Arial" panose="020B0604020202020204" pitchFamily="34" charset="0"/>
                      </a:endParaRPr>
                    </a:p>
                  </a:txBody>
                  <a:tcPr marL="191441" marR="191441" marT="26589" marB="0">
                    <a:lnL>
                      <a:noFill/>
                    </a:lnL>
                    <a:lnR>
                      <a:noFill/>
                    </a:lnR>
                    <a:lnT>
                      <a:noFill/>
                    </a:lnT>
                    <a:lnB>
                      <a:noFill/>
                    </a:lnB>
                    <a:noFill/>
                  </a:tcPr>
                </a:tc>
                <a:tc>
                  <a:txBody>
                    <a:bodyPr/>
                    <a:lstStyle/>
                    <a:p>
                      <a:pPr marL="0" algn="l" fontAlgn="base">
                        <a:buNone/>
                      </a:pPr>
                      <a:r>
                        <a:rPr lang="en-GB" sz="28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Mrs </a:t>
                      </a:r>
                      <a:r>
                        <a:rPr lang="en-GB" sz="2800" b="0" i="0" u="none" strike="noStrike"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Prankard</a:t>
                      </a:r>
                      <a:r>
                        <a:rPr lang="en-GB" sz="28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5000" b="0" i="0" u="none" strike="noStrike">
                        <a:effectLst/>
                        <a:latin typeface="Arial" panose="020B0604020202020204" pitchFamily="34" charset="0"/>
                      </a:endParaRPr>
                    </a:p>
                  </a:txBody>
                  <a:tcPr marL="191441" marR="191441" marT="26589" marB="0">
                    <a:lnL>
                      <a:noFill/>
                    </a:lnL>
                    <a:lnR>
                      <a:noFill/>
                    </a:lnR>
                    <a:lnT>
                      <a:noFill/>
                    </a:lnT>
                    <a:lnB>
                      <a:noFill/>
                    </a:lnB>
                    <a:noFill/>
                  </a:tcPr>
                </a:tc>
                <a:tc>
                  <a:txBody>
                    <a:bodyPr/>
                    <a:lstStyle/>
                    <a:p>
                      <a:pPr marL="0" algn="l" fontAlgn="base">
                        <a:buNone/>
                      </a:pPr>
                      <a:r>
                        <a:rPr lang="en-GB" sz="28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5000" b="0" i="0" u="none" strike="noStrike">
                        <a:effectLst/>
                        <a:latin typeface="Arial" panose="020B0604020202020204" pitchFamily="34" charset="0"/>
                      </a:endParaRPr>
                    </a:p>
                  </a:txBody>
                  <a:tcPr marL="191441" marR="191441" marT="26589" marB="0">
                    <a:lnL>
                      <a:noFill/>
                    </a:lnL>
                    <a:lnR>
                      <a:noFill/>
                    </a:lnR>
                    <a:lnT>
                      <a:noFill/>
                    </a:lnT>
                    <a:lnB>
                      <a:noFill/>
                    </a:lnB>
                    <a:noFill/>
                  </a:tcPr>
                </a:tc>
                <a:extLst>
                  <a:ext uri="{0D108BD9-81ED-4DB2-BD59-A6C34878D82A}">
                    <a16:rowId xmlns:a16="http://schemas.microsoft.com/office/drawing/2014/main" val="4206914050"/>
                  </a:ext>
                </a:extLst>
              </a:tr>
              <a:tr h="668193">
                <a:tc>
                  <a:txBody>
                    <a:bodyPr/>
                    <a:lstStyle/>
                    <a:p>
                      <a:pPr marL="0" algn="l" fontAlgn="base">
                        <a:buNone/>
                      </a:pPr>
                      <a:r>
                        <a:rPr lang="en-GB" sz="2800" b="1"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Wednesday </a:t>
                      </a:r>
                      <a:endParaRPr lang="en-GB" sz="5000" b="0" i="0" u="none" strike="noStrike">
                        <a:effectLst/>
                        <a:latin typeface="Arial" panose="020B0604020202020204" pitchFamily="34" charset="0"/>
                      </a:endParaRPr>
                    </a:p>
                  </a:txBody>
                  <a:tcPr marL="191441" marR="191441" marT="26589" marB="0">
                    <a:lnL>
                      <a:noFill/>
                    </a:lnL>
                    <a:lnR>
                      <a:noFill/>
                    </a:lnR>
                    <a:lnT>
                      <a:noFill/>
                    </a:lnT>
                    <a:lnB>
                      <a:noFill/>
                    </a:lnB>
                    <a:noFill/>
                  </a:tcPr>
                </a:tc>
                <a:tc>
                  <a:txBody>
                    <a:bodyPr/>
                    <a:lstStyle/>
                    <a:p>
                      <a:pPr marL="0" algn="l" fontAlgn="base">
                        <a:buNone/>
                      </a:pPr>
                      <a:r>
                        <a:rPr lang="en-GB" sz="28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Mrs S Walker </a:t>
                      </a:r>
                      <a:endParaRPr lang="en-GB" sz="5000" b="0" i="0" u="none" strike="noStrike">
                        <a:effectLst/>
                        <a:latin typeface="Arial" panose="020B0604020202020204" pitchFamily="34" charset="0"/>
                      </a:endParaRPr>
                    </a:p>
                  </a:txBody>
                  <a:tcPr marL="191441" marR="191441" marT="26589" marB="0">
                    <a:lnL>
                      <a:noFill/>
                    </a:lnL>
                    <a:lnR>
                      <a:noFill/>
                    </a:lnR>
                    <a:lnT>
                      <a:noFill/>
                    </a:lnT>
                    <a:lnB>
                      <a:noFill/>
                    </a:lnB>
                    <a:noFill/>
                  </a:tcPr>
                </a:tc>
                <a:tc>
                  <a:txBody>
                    <a:bodyPr/>
                    <a:lstStyle/>
                    <a:p>
                      <a:pPr marL="0" algn="l" fontAlgn="base">
                        <a:buNone/>
                      </a:pPr>
                      <a:r>
                        <a:rPr lang="en-GB" sz="28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5000" b="0" i="0" u="none" strike="noStrike">
                        <a:effectLst/>
                        <a:latin typeface="Arial" panose="020B0604020202020204" pitchFamily="34" charset="0"/>
                      </a:endParaRPr>
                    </a:p>
                  </a:txBody>
                  <a:tcPr marL="191441" marR="191441" marT="26589" marB="0">
                    <a:lnL>
                      <a:noFill/>
                    </a:lnL>
                    <a:lnR>
                      <a:noFill/>
                    </a:lnR>
                    <a:lnT>
                      <a:noFill/>
                    </a:lnT>
                    <a:lnB>
                      <a:noFill/>
                    </a:lnB>
                    <a:noFill/>
                  </a:tcPr>
                </a:tc>
                <a:extLst>
                  <a:ext uri="{0D108BD9-81ED-4DB2-BD59-A6C34878D82A}">
                    <a16:rowId xmlns:a16="http://schemas.microsoft.com/office/drawing/2014/main" val="1734241390"/>
                  </a:ext>
                </a:extLst>
              </a:tr>
              <a:tr h="1253523">
                <a:tc>
                  <a:txBody>
                    <a:bodyPr/>
                    <a:lstStyle/>
                    <a:p>
                      <a:pPr marL="0" algn="l" fontAlgn="base">
                        <a:buNone/>
                      </a:pPr>
                      <a:r>
                        <a:rPr lang="en-GB" sz="2800" b="1"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Thursday</a:t>
                      </a:r>
                      <a:endParaRPr lang="en-GB" sz="5000" b="0" i="0" u="none" strike="noStrike">
                        <a:effectLst/>
                        <a:latin typeface="Arial" panose="020B0604020202020204" pitchFamily="34" charset="0"/>
                      </a:endParaRPr>
                    </a:p>
                  </a:txBody>
                  <a:tcPr marL="191441" marR="191441" marT="26589" marB="0">
                    <a:lnL>
                      <a:noFill/>
                    </a:lnL>
                    <a:lnR>
                      <a:noFill/>
                    </a:lnR>
                    <a:lnT>
                      <a:noFill/>
                    </a:lnT>
                    <a:lnB>
                      <a:noFill/>
                    </a:lnB>
                    <a:noFill/>
                  </a:tcPr>
                </a:tc>
                <a:tc>
                  <a:txBody>
                    <a:bodyPr/>
                    <a:lstStyle/>
                    <a:p>
                      <a:pPr marL="0" algn="l" fontAlgn="base">
                        <a:buNone/>
                      </a:pPr>
                      <a:r>
                        <a:rPr lang="en-GB" sz="28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AM – Mrs S Walker </a:t>
                      </a:r>
                      <a:endParaRPr lang="en-GB" sz="5000" b="0" i="0" u="none" strike="noStrike">
                        <a:effectLst/>
                        <a:latin typeface="Arial" panose="020B0604020202020204" pitchFamily="34" charset="0"/>
                      </a:endParaRPr>
                    </a:p>
                  </a:txBody>
                  <a:tcPr marL="191441" marR="191441" marT="26589" marB="0">
                    <a:lnL>
                      <a:noFill/>
                    </a:lnL>
                    <a:lnR>
                      <a:noFill/>
                    </a:lnR>
                    <a:lnT>
                      <a:noFill/>
                    </a:lnT>
                    <a:lnB>
                      <a:noFill/>
                    </a:lnB>
                    <a:noFill/>
                  </a:tcPr>
                </a:tc>
                <a:tc>
                  <a:txBody>
                    <a:bodyPr/>
                    <a:lstStyle/>
                    <a:p>
                      <a:pPr marL="0" algn="l" fontAlgn="base">
                        <a:buNone/>
                      </a:pPr>
                      <a:r>
                        <a:rPr lang="en-GB" sz="28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PM -  Mrs M Walker </a:t>
                      </a:r>
                    </a:p>
                    <a:p>
                      <a:pPr marL="0" algn="l" fontAlgn="base">
                        <a:buNone/>
                      </a:pPr>
                      <a:r>
                        <a:rPr lang="en-GB" sz="28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and Mrs S Walker </a:t>
                      </a:r>
                      <a:r>
                        <a:rPr lang="en-GB" sz="22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(Interventions)</a:t>
                      </a:r>
                      <a:r>
                        <a:rPr lang="en-GB" sz="28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5000" b="0" i="0" u="none" strike="noStrike">
                        <a:effectLst/>
                        <a:latin typeface="Arial" panose="020B0604020202020204" pitchFamily="34" charset="0"/>
                      </a:endParaRPr>
                    </a:p>
                  </a:txBody>
                  <a:tcPr marL="191441" marR="191441" marT="26589" marB="0">
                    <a:lnL>
                      <a:noFill/>
                    </a:lnL>
                    <a:lnR>
                      <a:noFill/>
                    </a:lnR>
                    <a:lnT>
                      <a:noFill/>
                    </a:lnT>
                    <a:lnB>
                      <a:noFill/>
                    </a:lnB>
                    <a:noFill/>
                  </a:tcPr>
                </a:tc>
                <a:extLst>
                  <a:ext uri="{0D108BD9-81ED-4DB2-BD59-A6C34878D82A}">
                    <a16:rowId xmlns:a16="http://schemas.microsoft.com/office/drawing/2014/main" val="3354872866"/>
                  </a:ext>
                </a:extLst>
              </a:tr>
              <a:tr h="668193">
                <a:tc>
                  <a:txBody>
                    <a:bodyPr/>
                    <a:lstStyle/>
                    <a:p>
                      <a:pPr marL="0" algn="l" fontAlgn="base">
                        <a:buNone/>
                      </a:pPr>
                      <a:r>
                        <a:rPr lang="en-GB" sz="2800" b="1"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Friday </a:t>
                      </a:r>
                      <a:endParaRPr lang="en-GB" sz="5000" b="0" i="0" u="none" strike="noStrike">
                        <a:effectLst/>
                        <a:latin typeface="Arial" panose="020B0604020202020204" pitchFamily="34" charset="0"/>
                      </a:endParaRPr>
                    </a:p>
                  </a:txBody>
                  <a:tcPr marL="191441" marR="191441" marT="26589" marB="0">
                    <a:lnL>
                      <a:noFill/>
                    </a:lnL>
                    <a:lnR>
                      <a:noFill/>
                    </a:lnR>
                    <a:lnT>
                      <a:noFill/>
                    </a:lnT>
                    <a:lnB>
                      <a:noFill/>
                    </a:lnB>
                    <a:noFill/>
                  </a:tcPr>
                </a:tc>
                <a:tc>
                  <a:txBody>
                    <a:bodyPr/>
                    <a:lstStyle/>
                    <a:p>
                      <a:pPr marL="0" algn="l" fontAlgn="base">
                        <a:buNone/>
                      </a:pPr>
                      <a:r>
                        <a:rPr lang="en-GB" sz="28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Mrs S Walker  </a:t>
                      </a:r>
                      <a:endParaRPr lang="en-GB" sz="5000" b="0" i="0" u="none" strike="noStrike">
                        <a:effectLst/>
                        <a:latin typeface="Arial" panose="020B0604020202020204" pitchFamily="34" charset="0"/>
                      </a:endParaRPr>
                    </a:p>
                  </a:txBody>
                  <a:tcPr marL="191441" marR="191441" marT="26589" marB="0">
                    <a:lnL>
                      <a:noFill/>
                    </a:lnL>
                    <a:lnR>
                      <a:noFill/>
                    </a:lnR>
                    <a:lnT>
                      <a:noFill/>
                    </a:lnT>
                    <a:lnB>
                      <a:noFill/>
                    </a:lnB>
                    <a:noFill/>
                  </a:tcPr>
                </a:tc>
                <a:tc>
                  <a:txBody>
                    <a:bodyPr/>
                    <a:lstStyle/>
                    <a:p>
                      <a:pPr marL="0" algn="l" fontAlgn="base">
                        <a:buNone/>
                      </a:pPr>
                      <a:r>
                        <a:rPr lang="en-GB" sz="2800" b="0" i="0" u="none" strike="noStrike">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5000" b="0" i="0" u="none" strike="noStrike">
                        <a:effectLst/>
                        <a:latin typeface="Arial" panose="020B0604020202020204" pitchFamily="34" charset="0"/>
                      </a:endParaRPr>
                    </a:p>
                  </a:txBody>
                  <a:tcPr marL="191441" marR="191441" marT="26589" marB="0">
                    <a:lnL>
                      <a:noFill/>
                    </a:lnL>
                    <a:lnR>
                      <a:noFill/>
                    </a:lnR>
                    <a:lnT>
                      <a:noFill/>
                    </a:lnT>
                    <a:lnB>
                      <a:noFill/>
                    </a:lnB>
                    <a:noFill/>
                  </a:tcPr>
                </a:tc>
                <a:extLst>
                  <a:ext uri="{0D108BD9-81ED-4DB2-BD59-A6C34878D82A}">
                    <a16:rowId xmlns:a16="http://schemas.microsoft.com/office/drawing/2014/main" val="2503403434"/>
                  </a:ext>
                </a:extLst>
              </a:tr>
            </a:tbl>
          </a:graphicData>
        </a:graphic>
      </p:graphicFrame>
      <p:sp>
        <p:nvSpPr>
          <p:cNvPr id="5" name="Oval 4">
            <a:extLst>
              <a:ext uri="{FF2B5EF4-FFF2-40B4-BE49-F238E27FC236}">
                <a16:creationId xmlns:a16="http://schemas.microsoft.com/office/drawing/2014/main" id="{0151922B-68E6-E0C8-8C89-91843BBBD79E}"/>
              </a:ext>
            </a:extLst>
          </p:cNvPr>
          <p:cNvSpPr/>
          <p:nvPr/>
        </p:nvSpPr>
        <p:spPr>
          <a:xfrm>
            <a:off x="7412018" y="4572002"/>
            <a:ext cx="4624557" cy="187182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t>Supported throughout the week by Mrs Davis, Miss </a:t>
            </a:r>
            <a:r>
              <a:rPr lang="en-GB" sz="2000" err="1"/>
              <a:t>Houlder</a:t>
            </a:r>
            <a:r>
              <a:rPr lang="en-GB" sz="2000"/>
              <a:t>, Mrs </a:t>
            </a:r>
            <a:r>
              <a:rPr lang="en-GB" sz="2000" err="1"/>
              <a:t>McVennon</a:t>
            </a:r>
            <a:r>
              <a:rPr lang="en-GB" sz="2000"/>
              <a:t>, Mrs Sohal.</a:t>
            </a:r>
          </a:p>
        </p:txBody>
      </p:sp>
      <p:pic>
        <p:nvPicPr>
          <p:cNvPr id="3" name="Picture 2" descr="Info panel picture">
            <a:extLst>
              <a:ext uri="{FF2B5EF4-FFF2-40B4-BE49-F238E27FC236}">
                <a16:creationId xmlns:a16="http://schemas.microsoft.com/office/drawing/2014/main" id="{298CC303-CA1F-26DB-BF58-A259230CEDB2}"/>
              </a:ext>
            </a:extLst>
          </p:cNvPr>
          <p:cNvPicPr>
            <a:picLocks noChangeAspect="1"/>
          </p:cNvPicPr>
          <p:nvPr/>
        </p:nvPicPr>
        <p:blipFill>
          <a:blip r:embed="rId3"/>
          <a:stretch>
            <a:fillRect/>
          </a:stretch>
        </p:blipFill>
        <p:spPr>
          <a:xfrm>
            <a:off x="143397" y="4982952"/>
            <a:ext cx="1881595" cy="1499546"/>
          </a:xfrm>
          <a:prstGeom prst="rect">
            <a:avLst/>
          </a:prstGeom>
        </p:spPr>
      </p:pic>
      <p:pic>
        <p:nvPicPr>
          <p:cNvPr id="4" name="Picture 3" descr="Info panel picture">
            <a:extLst>
              <a:ext uri="{FF2B5EF4-FFF2-40B4-BE49-F238E27FC236}">
                <a16:creationId xmlns:a16="http://schemas.microsoft.com/office/drawing/2014/main" id="{553AE79D-88D2-8757-1AE2-BEB60E7DE584}"/>
              </a:ext>
            </a:extLst>
          </p:cNvPr>
          <p:cNvPicPr>
            <a:picLocks noChangeAspect="1"/>
          </p:cNvPicPr>
          <p:nvPr/>
        </p:nvPicPr>
        <p:blipFill>
          <a:blip r:embed="rId4"/>
          <a:stretch>
            <a:fillRect/>
          </a:stretch>
        </p:blipFill>
        <p:spPr>
          <a:xfrm>
            <a:off x="2024992" y="5039372"/>
            <a:ext cx="1833079" cy="1460880"/>
          </a:xfrm>
          <a:prstGeom prst="rect">
            <a:avLst/>
          </a:prstGeom>
        </p:spPr>
      </p:pic>
      <p:pic>
        <p:nvPicPr>
          <p:cNvPr id="6" name="Picture 5" descr="Info panel picture">
            <a:extLst>
              <a:ext uri="{FF2B5EF4-FFF2-40B4-BE49-F238E27FC236}">
                <a16:creationId xmlns:a16="http://schemas.microsoft.com/office/drawing/2014/main" id="{53F6485C-3AF4-432C-17EB-809815523AA4}"/>
              </a:ext>
            </a:extLst>
          </p:cNvPr>
          <p:cNvPicPr>
            <a:picLocks noChangeAspect="1"/>
          </p:cNvPicPr>
          <p:nvPr/>
        </p:nvPicPr>
        <p:blipFill>
          <a:blip r:embed="rId5"/>
          <a:stretch>
            <a:fillRect/>
          </a:stretch>
        </p:blipFill>
        <p:spPr>
          <a:xfrm>
            <a:off x="5893337" y="4839615"/>
            <a:ext cx="1390055" cy="1786221"/>
          </a:xfrm>
          <a:prstGeom prst="rect">
            <a:avLst/>
          </a:prstGeom>
        </p:spPr>
      </p:pic>
      <p:pic>
        <p:nvPicPr>
          <p:cNvPr id="12" name="Picture 11">
            <a:extLst>
              <a:ext uri="{FF2B5EF4-FFF2-40B4-BE49-F238E27FC236}">
                <a16:creationId xmlns:a16="http://schemas.microsoft.com/office/drawing/2014/main" id="{371F8E3D-568E-6FB8-2D39-EA5B7BB6E2BC}"/>
              </a:ext>
            </a:extLst>
          </p:cNvPr>
          <p:cNvPicPr>
            <a:picLocks noChangeAspect="1"/>
          </p:cNvPicPr>
          <p:nvPr/>
        </p:nvPicPr>
        <p:blipFill>
          <a:blip r:embed="rId6"/>
          <a:srcRect l="15959" t="26860" r="15803" b="-381"/>
          <a:stretch>
            <a:fillRect/>
          </a:stretch>
        </p:blipFill>
        <p:spPr>
          <a:xfrm>
            <a:off x="4280946" y="4982952"/>
            <a:ext cx="1169108" cy="1679517"/>
          </a:xfrm>
          <a:prstGeom prst="rect">
            <a:avLst/>
          </a:prstGeom>
        </p:spPr>
      </p:pic>
    </p:spTree>
    <p:extLst>
      <p:ext uri="{BB962C8B-B14F-4D97-AF65-F5344CB8AC3E}">
        <p14:creationId xmlns:p14="http://schemas.microsoft.com/office/powerpoint/2010/main" val="2363314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8012B-09A8-3CD6-D578-E52686691D21}"/>
              </a:ext>
            </a:extLst>
          </p:cNvPr>
          <p:cNvSpPr>
            <a:spLocks noGrp="1"/>
          </p:cNvSpPr>
          <p:nvPr>
            <p:ph type="title"/>
          </p:nvPr>
        </p:nvSpPr>
        <p:spPr>
          <a:xfrm>
            <a:off x="125077" y="0"/>
            <a:ext cx="9942716" cy="1554480"/>
          </a:xfrm>
        </p:spPr>
        <p:txBody>
          <a:bodyPr anchor="ctr">
            <a:normAutofit/>
          </a:bodyPr>
          <a:lstStyle/>
          <a:p>
            <a:r>
              <a:rPr lang="en-US" sz="4800"/>
              <a:t>Everyday Information </a:t>
            </a:r>
          </a:p>
        </p:txBody>
      </p:sp>
      <p:sp>
        <p:nvSpPr>
          <p:cNvPr id="3" name="Content Placeholder 2">
            <a:extLst>
              <a:ext uri="{FF2B5EF4-FFF2-40B4-BE49-F238E27FC236}">
                <a16:creationId xmlns:a16="http://schemas.microsoft.com/office/drawing/2014/main" id="{A521E49C-28F3-492B-82FC-64F3CB2FEF13}"/>
              </a:ext>
            </a:extLst>
          </p:cNvPr>
          <p:cNvSpPr>
            <a:spLocks noGrp="1"/>
          </p:cNvSpPr>
          <p:nvPr>
            <p:ph idx="1"/>
          </p:nvPr>
        </p:nvSpPr>
        <p:spPr>
          <a:xfrm>
            <a:off x="267837" y="1818969"/>
            <a:ext cx="11481711" cy="4764704"/>
          </a:xfrm>
        </p:spPr>
        <p:txBody>
          <a:bodyPr vert="horz" lIns="91440" tIns="45720" rIns="91440" bIns="45720" rtlCol="0" anchor="ctr">
            <a:normAutofit fontScale="92500" lnSpcReduction="20000"/>
          </a:bodyPr>
          <a:lstStyle/>
          <a:p>
            <a:pPr lvl="0"/>
            <a:r>
              <a:rPr lang="en-GB" b="1"/>
              <a:t>Morning drop-off:</a:t>
            </a:r>
            <a:r>
              <a:rPr lang="en-GB"/>
              <a:t> Doors open at </a:t>
            </a:r>
            <a:r>
              <a:rPr lang="en-GB" b="1"/>
              <a:t>8:50am</a:t>
            </a:r>
            <a:r>
              <a:rPr lang="en-GB"/>
              <a:t> and close promptly at </a:t>
            </a:r>
            <a:r>
              <a:rPr lang="en-GB" b="1"/>
              <a:t>9:00am</a:t>
            </a:r>
            <a:r>
              <a:rPr lang="en-GB"/>
              <a:t>.</a:t>
            </a:r>
          </a:p>
          <a:p>
            <a:pPr lvl="0"/>
            <a:r>
              <a:rPr lang="en-GB" b="1"/>
              <a:t>Messages for the teacher:</a:t>
            </a:r>
            <a:r>
              <a:rPr lang="en-GB"/>
              <a:t> Staff will be available to welcome children in the morning and dismiss them at the end of the day. If you need to pass on a message, please speak to a member of staff, or contact the school office by email or telephone.</a:t>
            </a:r>
          </a:p>
          <a:p>
            <a:pPr lvl="0"/>
            <a:r>
              <a:rPr lang="en-GB" b="1"/>
              <a:t>Water bottles:</a:t>
            </a:r>
            <a:r>
              <a:rPr lang="en-GB"/>
              <a:t> Please send your child with a </a:t>
            </a:r>
            <a:r>
              <a:rPr lang="en-GB" b="1"/>
              <a:t>named water bottle</a:t>
            </a:r>
            <a:r>
              <a:rPr lang="en-GB"/>
              <a:t> of an appropriate size. Water bottles should be taken home each day and returned to school the following morning.</a:t>
            </a:r>
          </a:p>
          <a:p>
            <a:pPr lvl="0"/>
            <a:r>
              <a:rPr lang="en-GB" b="1"/>
              <a:t>Snacks:</a:t>
            </a:r>
            <a:endParaRPr lang="en-GB"/>
          </a:p>
          <a:p>
            <a:pPr lvl="1"/>
            <a:r>
              <a:rPr lang="en-GB" sz="2800"/>
              <a:t>Year 1 children are provided with a daily snack of </a:t>
            </a:r>
            <a:r>
              <a:rPr lang="en-GB" sz="2800" b="1"/>
              <a:t>fruit or vegetables</a:t>
            </a:r>
            <a:r>
              <a:rPr lang="en-GB" sz="2800"/>
              <a:t>.</a:t>
            </a:r>
          </a:p>
          <a:p>
            <a:pPr lvl="1"/>
            <a:r>
              <a:rPr lang="en-GB" sz="2800"/>
              <a:t>Children may also bring a piece of </a:t>
            </a:r>
            <a:r>
              <a:rPr lang="en-GB" sz="2800" b="1"/>
              <a:t>fresh fruit or vegetables</a:t>
            </a:r>
            <a:r>
              <a:rPr lang="en-GB" sz="2800"/>
              <a:t> from home for snack if they prefer.</a:t>
            </a:r>
          </a:p>
          <a:p>
            <a:pPr lvl="0"/>
            <a:r>
              <a:rPr lang="en-GB" b="1"/>
              <a:t>Home time:</a:t>
            </a:r>
            <a:r>
              <a:rPr lang="en-GB"/>
              <a:t> School finishes at </a:t>
            </a:r>
            <a:r>
              <a:rPr lang="en-GB" b="1"/>
              <a:t>3:25pm</a:t>
            </a:r>
            <a:r>
              <a:rPr lang="en-GB"/>
              <a:t>.</a:t>
            </a:r>
          </a:p>
          <a:p>
            <a:pPr lvl="1">
              <a:buFont typeface="Courier New" panose="020B0604020202020204" pitchFamily="34" charset="0"/>
              <a:buChar char="o"/>
            </a:pPr>
            <a:endParaRPr lang="en-US" sz="1700"/>
          </a:p>
          <a:p>
            <a:endParaRPr lang="en-US" sz="1700"/>
          </a:p>
          <a:p>
            <a:pPr marL="0" indent="0">
              <a:buNone/>
            </a:pPr>
            <a:endParaRPr lang="en-US" sz="1700"/>
          </a:p>
        </p:txBody>
      </p:sp>
    </p:spTree>
    <p:extLst>
      <p:ext uri="{BB962C8B-B14F-4D97-AF65-F5344CB8AC3E}">
        <p14:creationId xmlns:p14="http://schemas.microsoft.com/office/powerpoint/2010/main" val="29970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0474F-5A7A-15C2-4438-1265CD1254CF}"/>
              </a:ext>
            </a:extLst>
          </p:cNvPr>
          <p:cNvSpPr txBox="1">
            <a:spLocks/>
          </p:cNvSpPr>
          <p:nvPr/>
        </p:nvSpPr>
        <p:spPr>
          <a:xfrm>
            <a:off x="135365" y="-416921"/>
            <a:ext cx="9849751" cy="1349671"/>
          </a:xfrm>
          <a:prstGeom prst="rect">
            <a:avLst/>
          </a:prstGeom>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400"/>
              <a:t>Moving to Class 1</a:t>
            </a:r>
          </a:p>
        </p:txBody>
      </p:sp>
      <p:sp>
        <p:nvSpPr>
          <p:cNvPr id="4" name="TextBox 3">
            <a:extLst>
              <a:ext uri="{FF2B5EF4-FFF2-40B4-BE49-F238E27FC236}">
                <a16:creationId xmlns:a16="http://schemas.microsoft.com/office/drawing/2014/main" id="{9C71B26B-B917-B9CC-9423-175A6B148B5A}"/>
              </a:ext>
            </a:extLst>
          </p:cNvPr>
          <p:cNvSpPr txBox="1"/>
          <p:nvPr/>
        </p:nvSpPr>
        <p:spPr>
          <a:xfrm>
            <a:off x="265471" y="932750"/>
            <a:ext cx="11791164" cy="5940088"/>
          </a:xfrm>
          <a:prstGeom prst="rect">
            <a:avLst/>
          </a:prstGeom>
          <a:noFill/>
        </p:spPr>
        <p:txBody>
          <a:bodyPr wrap="square">
            <a:spAutoFit/>
          </a:bodyPr>
          <a:lstStyle/>
          <a:p>
            <a:pPr>
              <a:buNone/>
            </a:pPr>
            <a:r>
              <a:rPr lang="en-GB" sz="2000"/>
              <a:t>In </a:t>
            </a:r>
            <a:r>
              <a:rPr lang="en-GB" sz="2000" b="1"/>
              <a:t>Year 1</a:t>
            </a:r>
            <a:r>
              <a:rPr lang="en-GB" sz="2000"/>
              <a:t>, children begin to follow the National Curriculum, with a greater focus on developing their knowledge and skills across subjects such as English, Maths, Science and Computing.</a:t>
            </a:r>
          </a:p>
          <a:p>
            <a:pPr>
              <a:buNone/>
            </a:pPr>
            <a:endParaRPr lang="en-GB" sz="1000"/>
          </a:p>
          <a:p>
            <a:pPr>
              <a:buNone/>
            </a:pPr>
            <a:r>
              <a:rPr lang="en-GB" sz="2000"/>
              <a:t>Children will still have plenty of opportunities to learn through </a:t>
            </a:r>
            <a:r>
              <a:rPr lang="en-GB" sz="2000" b="1"/>
              <a:t>practical activities, discussion, investigation and hands-on experiences</a:t>
            </a:r>
            <a:r>
              <a:rPr lang="en-GB" sz="2000"/>
              <a:t>. However, they will gradually become more independent and will be encouraged to spend longer periods focused on a particular task.</a:t>
            </a:r>
          </a:p>
          <a:p>
            <a:pPr>
              <a:buNone/>
            </a:pPr>
            <a:endParaRPr lang="en-GB" sz="1000"/>
          </a:p>
          <a:p>
            <a:pPr>
              <a:buNone/>
            </a:pPr>
            <a:r>
              <a:rPr lang="en-GB" sz="2000"/>
              <a:t>Some of the changes you may notice in Year 1 include:</a:t>
            </a:r>
          </a:p>
          <a:p>
            <a:pPr marL="342900" lvl="0" indent="-342900">
              <a:buFont typeface="Arial" panose="020B0604020202020204" pitchFamily="34" charset="0"/>
              <a:buChar char="•"/>
            </a:pPr>
            <a:r>
              <a:rPr lang="en-GB" sz="2000" b="1"/>
              <a:t>A more structured school day</a:t>
            </a:r>
            <a:r>
              <a:rPr lang="en-GB" sz="2000"/>
              <a:t>, with lessons planned around the Year 1 curriculum.</a:t>
            </a:r>
          </a:p>
          <a:p>
            <a:pPr marL="342900" lvl="0" indent="-342900">
              <a:buFont typeface="Arial" panose="020B0604020202020204" pitchFamily="34" charset="0"/>
              <a:buChar char="•"/>
            </a:pPr>
            <a:r>
              <a:rPr lang="en-GB" sz="2000" b="1"/>
              <a:t>Greater independence</a:t>
            </a:r>
            <a:r>
              <a:rPr lang="en-GB" sz="2000"/>
              <a:t>, such as organising belongings, following routines and completing tasks independently.</a:t>
            </a:r>
          </a:p>
          <a:p>
            <a:pPr marL="342900" lvl="0" indent="-342900">
              <a:buFont typeface="Arial" panose="020B0604020202020204" pitchFamily="34" charset="0"/>
              <a:buChar char="•"/>
            </a:pPr>
            <a:r>
              <a:rPr lang="en-GB" sz="2000" b="1"/>
              <a:t>More recorded work</a:t>
            </a:r>
            <a:r>
              <a:rPr lang="en-GB" sz="2000"/>
              <a:t>, including writing in books and completing activities independently.</a:t>
            </a:r>
          </a:p>
          <a:p>
            <a:pPr marL="342900" lvl="0" indent="-342900">
              <a:buFont typeface="Arial" panose="020B0604020202020204" pitchFamily="34" charset="0"/>
              <a:buChar char="•"/>
            </a:pPr>
            <a:r>
              <a:rPr lang="en-GB" sz="2000" b="1"/>
              <a:t>Continued support with phonics and reading</a:t>
            </a:r>
            <a:r>
              <a:rPr lang="en-GB" sz="2000"/>
              <a:t>, through daily Read Write Inc. lessons and regular reading.</a:t>
            </a:r>
          </a:p>
          <a:p>
            <a:pPr marL="342900" lvl="0" indent="-342900">
              <a:buFont typeface="Arial" panose="020B0604020202020204" pitchFamily="34" charset="0"/>
              <a:buChar char="•"/>
            </a:pPr>
            <a:r>
              <a:rPr lang="en-GB" sz="2000" b="1"/>
              <a:t>Developing stamina for learning</a:t>
            </a:r>
            <a:r>
              <a:rPr lang="en-GB" sz="2000"/>
              <a:t>, with children gradually learning to concentrate for longer periods.</a:t>
            </a:r>
          </a:p>
          <a:p>
            <a:pPr marL="342900" lvl="0" indent="-342900">
              <a:buFont typeface="Arial" panose="020B0604020202020204" pitchFamily="34" charset="0"/>
              <a:buChar char="•"/>
            </a:pPr>
            <a:r>
              <a:rPr lang="en-GB" sz="2000" b="1"/>
              <a:t>Building on the skills developed in Reception</a:t>
            </a:r>
            <a:r>
              <a:rPr lang="en-GB" sz="2000"/>
              <a:t>, ensuring that the transition into Year 1 is gradual and supportive.</a:t>
            </a:r>
          </a:p>
          <a:p>
            <a:pPr>
              <a:buNone/>
            </a:pPr>
            <a:r>
              <a:rPr lang="en-GB" sz="2000"/>
              <a:t>Our aim is to make this transition as smooth and positive as possible, helping children to become </a:t>
            </a:r>
            <a:r>
              <a:rPr lang="en-GB" sz="2000" b="1"/>
              <a:t>confident, independent and enthusiastic learners</a:t>
            </a:r>
            <a:r>
              <a:rPr lang="en-GB" sz="2000"/>
              <a:t> while continuing to nurture their individual needs and interests.</a:t>
            </a:r>
          </a:p>
        </p:txBody>
      </p:sp>
    </p:spTree>
    <p:extLst>
      <p:ext uri="{BB962C8B-B14F-4D97-AF65-F5344CB8AC3E}">
        <p14:creationId xmlns:p14="http://schemas.microsoft.com/office/powerpoint/2010/main" val="3107675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30EC9-B5C1-942D-2C57-F0CEAA02E101}"/>
              </a:ext>
            </a:extLst>
          </p:cNvPr>
          <p:cNvSpPr>
            <a:spLocks noGrp="1"/>
          </p:cNvSpPr>
          <p:nvPr>
            <p:ph type="title"/>
          </p:nvPr>
        </p:nvSpPr>
        <p:spPr>
          <a:xfrm>
            <a:off x="853120" y="-426752"/>
            <a:ext cx="9849751" cy="1349671"/>
          </a:xfrm>
        </p:spPr>
        <p:txBody>
          <a:bodyPr anchor="b">
            <a:normAutofit/>
          </a:bodyPr>
          <a:lstStyle/>
          <a:p>
            <a:r>
              <a:rPr lang="en-US" sz="5400"/>
              <a:t>A typical week in our class </a:t>
            </a:r>
          </a:p>
        </p:txBody>
      </p:sp>
      <p:pic>
        <p:nvPicPr>
          <p:cNvPr id="7" name="Picture 6">
            <a:extLst>
              <a:ext uri="{FF2B5EF4-FFF2-40B4-BE49-F238E27FC236}">
                <a16:creationId xmlns:a16="http://schemas.microsoft.com/office/drawing/2014/main" id="{ED57091F-24DC-7095-07B7-848FDDDDDBA5}"/>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1106599" y="886749"/>
            <a:ext cx="9973460" cy="5533592"/>
          </a:xfrm>
          <a:prstGeom prst="rect">
            <a:avLst/>
          </a:prstGeom>
        </p:spPr>
      </p:pic>
    </p:spTree>
    <p:extLst>
      <p:ext uri="{BB962C8B-B14F-4D97-AF65-F5344CB8AC3E}">
        <p14:creationId xmlns:p14="http://schemas.microsoft.com/office/powerpoint/2010/main" val="2871975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AA59B-F2FB-733C-ECF6-9EB73D67A07A}"/>
              </a:ext>
            </a:extLst>
          </p:cNvPr>
          <p:cNvSpPr>
            <a:spLocks noGrp="1"/>
          </p:cNvSpPr>
          <p:nvPr>
            <p:ph type="title"/>
          </p:nvPr>
        </p:nvSpPr>
        <p:spPr>
          <a:xfrm>
            <a:off x="833120" y="1122363"/>
            <a:ext cx="3200400" cy="2387600"/>
          </a:xfrm>
        </p:spPr>
        <p:txBody>
          <a:bodyPr vert="horz" lIns="91440" tIns="45720" rIns="91440" bIns="45720" rtlCol="0" anchor="b">
            <a:normAutofit/>
          </a:bodyPr>
          <a:lstStyle/>
          <a:p>
            <a:r>
              <a:rPr lang="en-US" sz="4800" kern="1200">
                <a:solidFill>
                  <a:schemeClr val="tx1"/>
                </a:solidFill>
                <a:latin typeface="+mj-lt"/>
                <a:ea typeface="+mj-ea"/>
                <a:cs typeface="+mj-cs"/>
              </a:rPr>
              <a:t>DISCOVER Time in Class 1 </a:t>
            </a:r>
          </a:p>
        </p:txBody>
      </p:sp>
      <p:pic>
        <p:nvPicPr>
          <p:cNvPr id="12" name="Picture 11">
            <a:extLst>
              <a:ext uri="{FF2B5EF4-FFF2-40B4-BE49-F238E27FC236}">
                <a16:creationId xmlns:a16="http://schemas.microsoft.com/office/drawing/2014/main" id="{2C9A3B2D-B09F-38C2-BF1E-73A5ED4DB952}"/>
              </a:ext>
            </a:extLst>
          </p:cNvPr>
          <p:cNvPicPr>
            <a:picLocks noChangeAspect="1"/>
          </p:cNvPicPr>
          <p:nvPr/>
        </p:nvPicPr>
        <p:blipFill>
          <a:blip r:embed="rId2">
            <a:extLst>
              <a:ext uri="{28A0092B-C50C-407E-A947-70E740481C1C}">
                <a14:useLocalDpi xmlns:a14="http://schemas.microsoft.com/office/drawing/2010/main" val="0"/>
              </a:ext>
            </a:extLst>
          </a:blip>
          <a:srcRect l="10061" r="13310" b="-1"/>
          <a:stretch>
            <a:fillRect/>
          </a:stretch>
        </p:blipFill>
        <p:spPr>
          <a:xfrm>
            <a:off x="4653627" y="-1"/>
            <a:ext cx="4614002" cy="4515954"/>
          </a:xfrm>
          <a:prstGeom prst="rect">
            <a:avLst/>
          </a:prstGeom>
        </p:spPr>
      </p:pic>
      <p:pic>
        <p:nvPicPr>
          <p:cNvPr id="8" name="Picture 7">
            <a:extLst>
              <a:ext uri="{FF2B5EF4-FFF2-40B4-BE49-F238E27FC236}">
                <a16:creationId xmlns:a16="http://schemas.microsoft.com/office/drawing/2014/main" id="{8BF789DF-21FF-B9D5-CC39-246563359852}"/>
              </a:ext>
            </a:extLst>
          </p:cNvPr>
          <p:cNvPicPr>
            <a:picLocks noChangeAspect="1"/>
          </p:cNvPicPr>
          <p:nvPr/>
        </p:nvPicPr>
        <p:blipFill>
          <a:blip r:embed="rId3">
            <a:extLst>
              <a:ext uri="{28A0092B-C50C-407E-A947-70E740481C1C}">
                <a14:useLocalDpi xmlns:a14="http://schemas.microsoft.com/office/drawing/2010/main" val="0"/>
              </a:ext>
            </a:extLst>
          </a:blip>
          <a:srcRect l="2801" r="2" b="2"/>
          <a:stretch>
            <a:fillRect/>
          </a:stretch>
        </p:blipFill>
        <p:spPr>
          <a:xfrm>
            <a:off x="9355353" y="-1"/>
            <a:ext cx="2829214" cy="2183054"/>
          </a:xfrm>
          <a:prstGeom prst="rect">
            <a:avLst/>
          </a:prstGeom>
        </p:spPr>
      </p:pic>
      <p:pic>
        <p:nvPicPr>
          <p:cNvPr id="10" name="Picture 9">
            <a:extLst>
              <a:ext uri="{FF2B5EF4-FFF2-40B4-BE49-F238E27FC236}">
                <a16:creationId xmlns:a16="http://schemas.microsoft.com/office/drawing/2014/main" id="{892FC904-1291-F3A0-BC91-7C78679D66DD}"/>
              </a:ext>
            </a:extLst>
          </p:cNvPr>
          <p:cNvPicPr>
            <a:picLocks noChangeAspect="1"/>
          </p:cNvPicPr>
          <p:nvPr/>
        </p:nvPicPr>
        <p:blipFill>
          <a:blip r:embed="rId4">
            <a:extLst>
              <a:ext uri="{28A0092B-C50C-407E-A947-70E740481C1C}">
                <a14:useLocalDpi xmlns:a14="http://schemas.microsoft.com/office/drawing/2010/main" val="0"/>
              </a:ext>
            </a:extLst>
          </a:blip>
          <a:srcRect l="5458" r="6" b="6"/>
          <a:stretch>
            <a:fillRect/>
          </a:stretch>
        </p:blipFill>
        <p:spPr>
          <a:xfrm>
            <a:off x="9355353" y="2274491"/>
            <a:ext cx="2825496" cy="2241463"/>
          </a:xfrm>
          <a:prstGeom prst="rect">
            <a:avLst/>
          </a:prstGeom>
        </p:spPr>
      </p:pic>
      <p:pic>
        <p:nvPicPr>
          <p:cNvPr id="4" name="Picture 3">
            <a:extLst>
              <a:ext uri="{FF2B5EF4-FFF2-40B4-BE49-F238E27FC236}">
                <a16:creationId xmlns:a16="http://schemas.microsoft.com/office/drawing/2014/main" id="{578DB393-4DC2-C868-275C-5D5EBB1EAEC6}"/>
              </a:ext>
            </a:extLst>
          </p:cNvPr>
          <p:cNvPicPr>
            <a:picLocks noChangeAspect="1"/>
          </p:cNvPicPr>
          <p:nvPr/>
        </p:nvPicPr>
        <p:blipFill>
          <a:blip r:embed="rId5">
            <a:extLst>
              <a:ext uri="{28A0092B-C50C-407E-A947-70E740481C1C}">
                <a14:useLocalDpi xmlns:a14="http://schemas.microsoft.com/office/drawing/2010/main" val="0"/>
              </a:ext>
            </a:extLst>
          </a:blip>
          <a:srcRect l="5333" r="6" b="6"/>
          <a:stretch>
            <a:fillRect/>
          </a:stretch>
        </p:blipFill>
        <p:spPr>
          <a:xfrm>
            <a:off x="4653627" y="4616536"/>
            <a:ext cx="2829212" cy="2241464"/>
          </a:xfrm>
          <a:prstGeom prst="rect">
            <a:avLst/>
          </a:prstGeom>
        </p:spPr>
      </p:pic>
      <p:pic>
        <p:nvPicPr>
          <p:cNvPr id="6" name="Picture 5">
            <a:extLst>
              <a:ext uri="{FF2B5EF4-FFF2-40B4-BE49-F238E27FC236}">
                <a16:creationId xmlns:a16="http://schemas.microsoft.com/office/drawing/2014/main" id="{056616C7-7856-6DAF-99A1-DC5953F32E28}"/>
              </a:ext>
            </a:extLst>
          </p:cNvPr>
          <p:cNvPicPr>
            <a:picLocks noChangeAspect="1"/>
          </p:cNvPicPr>
          <p:nvPr/>
        </p:nvPicPr>
        <p:blipFill>
          <a:blip r:embed="rId6">
            <a:extLst>
              <a:ext uri="{28A0092B-C50C-407E-A947-70E740481C1C}">
                <a14:useLocalDpi xmlns:a14="http://schemas.microsoft.com/office/drawing/2010/main" val="0"/>
              </a:ext>
            </a:extLst>
          </a:blip>
          <a:srcRect t="12532" b="22431"/>
          <a:stretch>
            <a:fillRect/>
          </a:stretch>
        </p:blipFill>
        <p:spPr>
          <a:xfrm>
            <a:off x="7566847" y="4607391"/>
            <a:ext cx="4614002" cy="2250607"/>
          </a:xfrm>
          <a:prstGeom prst="rect">
            <a:avLst/>
          </a:prstGeom>
        </p:spPr>
      </p:pic>
    </p:spTree>
    <p:extLst>
      <p:ext uri="{BB962C8B-B14F-4D97-AF65-F5344CB8AC3E}">
        <p14:creationId xmlns:p14="http://schemas.microsoft.com/office/powerpoint/2010/main" val="392014261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31EF5-2B4A-7748-CA91-04C25B7AAAF0}"/>
              </a:ext>
            </a:extLst>
          </p:cNvPr>
          <p:cNvSpPr>
            <a:spLocks noGrp="1"/>
          </p:cNvSpPr>
          <p:nvPr>
            <p:ph type="title"/>
          </p:nvPr>
        </p:nvSpPr>
        <p:spPr>
          <a:xfrm>
            <a:off x="179373" y="-134180"/>
            <a:ext cx="9236700" cy="1188950"/>
          </a:xfrm>
        </p:spPr>
        <p:txBody>
          <a:bodyPr anchor="b">
            <a:normAutofit/>
          </a:bodyPr>
          <a:lstStyle/>
          <a:p>
            <a:r>
              <a:rPr lang="en-US" sz="5400"/>
              <a:t>PE </a:t>
            </a:r>
          </a:p>
        </p:txBody>
      </p:sp>
      <p:pic>
        <p:nvPicPr>
          <p:cNvPr id="5" name="Picture 4" descr="Image result for PE primary school clipart">
            <a:extLst>
              <a:ext uri="{FF2B5EF4-FFF2-40B4-BE49-F238E27FC236}">
                <a16:creationId xmlns:a16="http://schemas.microsoft.com/office/drawing/2014/main" id="{C65BC81B-8005-3CFC-0048-6F97586AF85E}"/>
              </a:ext>
            </a:extLst>
          </p:cNvPr>
          <p:cNvPicPr>
            <a:picLocks noChangeAspect="1"/>
          </p:cNvPicPr>
          <p:nvPr/>
        </p:nvPicPr>
        <p:blipFill>
          <a:blip r:embed="rId2">
            <a:lum bright="70000" contrast="-70000"/>
          </a:blip>
          <a:stretch>
            <a:fillRect/>
          </a:stretch>
        </p:blipFill>
        <p:spPr>
          <a:xfrm>
            <a:off x="1254672" y="243238"/>
            <a:ext cx="9737732" cy="6731274"/>
          </a:xfrm>
          <a:prstGeom prst="rect">
            <a:avLst/>
          </a:prstGeom>
        </p:spPr>
      </p:pic>
      <p:sp>
        <p:nvSpPr>
          <p:cNvPr id="3" name="Content Placeholder 2">
            <a:extLst>
              <a:ext uri="{FF2B5EF4-FFF2-40B4-BE49-F238E27FC236}">
                <a16:creationId xmlns:a16="http://schemas.microsoft.com/office/drawing/2014/main" id="{F3020071-4D8B-990F-254F-BA855B579BA3}"/>
              </a:ext>
            </a:extLst>
          </p:cNvPr>
          <p:cNvSpPr>
            <a:spLocks noGrp="1"/>
          </p:cNvSpPr>
          <p:nvPr>
            <p:ph idx="1"/>
          </p:nvPr>
        </p:nvSpPr>
        <p:spPr>
          <a:xfrm>
            <a:off x="793660" y="1086178"/>
            <a:ext cx="10143668" cy="5045393"/>
          </a:xfrm>
        </p:spPr>
        <p:txBody>
          <a:bodyPr vert="horz" lIns="91440" tIns="45720" rIns="91440" bIns="45720" rtlCol="0" anchor="ctr">
            <a:normAutofit/>
          </a:bodyPr>
          <a:lstStyle/>
          <a:p>
            <a:r>
              <a:rPr lang="en-US" sz="2400"/>
              <a:t>Our PE day is on MONDAY.</a:t>
            </a:r>
          </a:p>
          <a:p>
            <a:r>
              <a:rPr lang="en-US" sz="2400"/>
              <a:t>PE will be taught by </a:t>
            </a:r>
            <a:r>
              <a:rPr lang="en-US" sz="2400" err="1"/>
              <a:t>Mrs</a:t>
            </a:r>
            <a:r>
              <a:rPr lang="en-US" sz="2400"/>
              <a:t> Sohal. </a:t>
            </a:r>
          </a:p>
          <a:p>
            <a:r>
              <a:rPr lang="en-US" sz="2400"/>
              <a:t>Children should come to school in PE kit.</a:t>
            </a:r>
          </a:p>
          <a:p>
            <a:r>
              <a:rPr lang="en-US" sz="2400"/>
              <a:t>Just a reminder our school PE kit is</a:t>
            </a:r>
          </a:p>
          <a:p>
            <a:pPr lvl="1">
              <a:buFont typeface="Courier New" panose="020B0604020202020204" pitchFamily="34" charset="0"/>
              <a:buChar char="o"/>
            </a:pPr>
            <a:r>
              <a:rPr lang="en-US"/>
              <a:t>House-</a:t>
            </a:r>
            <a:r>
              <a:rPr lang="en-US" err="1"/>
              <a:t>colour</a:t>
            </a:r>
            <a:r>
              <a:rPr lang="en-US"/>
              <a:t> plain t-shirt (no logos) - these can be purchased via the school office.</a:t>
            </a:r>
          </a:p>
          <a:p>
            <a:pPr lvl="1">
              <a:buFont typeface="Courier New" panose="020B0604020202020204" pitchFamily="34" charset="0"/>
              <a:buChar char="o"/>
            </a:pPr>
            <a:r>
              <a:rPr lang="en-US"/>
              <a:t>Black or navy shorts or tracksuit bottoms. </a:t>
            </a:r>
          </a:p>
          <a:p>
            <a:pPr lvl="1">
              <a:buFont typeface="Courier New" panose="020B0604020202020204" pitchFamily="34" charset="0"/>
              <a:buChar char="o"/>
            </a:pPr>
            <a:r>
              <a:rPr lang="en-US"/>
              <a:t>Trainers </a:t>
            </a:r>
          </a:p>
          <a:p>
            <a:pPr lvl="1">
              <a:buFont typeface="Courier New" panose="020B0604020202020204" pitchFamily="34" charset="0"/>
              <a:buChar char="o"/>
            </a:pPr>
            <a:r>
              <a:rPr lang="en-US"/>
              <a:t>Dark-</a:t>
            </a:r>
            <a:r>
              <a:rPr lang="en-US" err="1"/>
              <a:t>coloured</a:t>
            </a:r>
            <a:r>
              <a:rPr lang="en-US"/>
              <a:t> fleece, jumper or jacket. </a:t>
            </a:r>
          </a:p>
          <a:p>
            <a:pPr lvl="1">
              <a:buFont typeface="Courier New" panose="020B0604020202020204" pitchFamily="34" charset="0"/>
              <a:buChar char="o"/>
            </a:pPr>
            <a:endParaRPr lang="en-US"/>
          </a:p>
          <a:p>
            <a:pPr marL="0" indent="0" algn="ctr">
              <a:buNone/>
            </a:pPr>
            <a:r>
              <a:rPr lang="en-US" b="1">
                <a:solidFill>
                  <a:schemeClr val="accent2">
                    <a:lumMod val="60000"/>
                    <a:lumOff val="40000"/>
                  </a:schemeClr>
                </a:solidFill>
              </a:rPr>
              <a:t>PE will usually be taught outdoors, please make sure the children are dressed for the great British weather! </a:t>
            </a:r>
          </a:p>
          <a:p>
            <a:endParaRPr lang="en-US" sz="2400"/>
          </a:p>
        </p:txBody>
      </p:sp>
    </p:spTree>
    <p:extLst>
      <p:ext uri="{BB962C8B-B14F-4D97-AF65-F5344CB8AC3E}">
        <p14:creationId xmlns:p14="http://schemas.microsoft.com/office/powerpoint/2010/main" val="2248720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50E80-6937-3662-DB84-6F9558DB4214}"/>
              </a:ext>
            </a:extLst>
          </p:cNvPr>
          <p:cNvSpPr>
            <a:spLocks noGrp="1"/>
          </p:cNvSpPr>
          <p:nvPr>
            <p:ph type="title"/>
          </p:nvPr>
        </p:nvSpPr>
        <p:spPr>
          <a:xfrm>
            <a:off x="-83308" y="-181235"/>
            <a:ext cx="6836927" cy="1322888"/>
          </a:xfrm>
        </p:spPr>
        <p:txBody>
          <a:bodyPr>
            <a:normAutofit/>
          </a:bodyPr>
          <a:lstStyle/>
          <a:p>
            <a:r>
              <a:rPr lang="en-GB"/>
              <a:t>Our PSHE Curriculum</a:t>
            </a:r>
          </a:p>
        </p:txBody>
      </p:sp>
      <p:sp>
        <p:nvSpPr>
          <p:cNvPr id="3" name="Content Placeholder 2">
            <a:extLst>
              <a:ext uri="{FF2B5EF4-FFF2-40B4-BE49-F238E27FC236}">
                <a16:creationId xmlns:a16="http://schemas.microsoft.com/office/drawing/2014/main" id="{80040648-A0BA-C774-619B-CB06FEE62242}"/>
              </a:ext>
            </a:extLst>
          </p:cNvPr>
          <p:cNvSpPr>
            <a:spLocks noGrp="1"/>
          </p:cNvSpPr>
          <p:nvPr>
            <p:ph idx="1"/>
          </p:nvPr>
        </p:nvSpPr>
        <p:spPr>
          <a:xfrm>
            <a:off x="0" y="922808"/>
            <a:ext cx="8458975" cy="5491639"/>
          </a:xfrm>
        </p:spPr>
        <p:txBody>
          <a:bodyPr>
            <a:normAutofit lnSpcReduction="10000"/>
          </a:bodyPr>
          <a:lstStyle/>
          <a:p>
            <a:r>
              <a:rPr lang="en-GB" sz="2200"/>
              <a:t>Through PSHE, we help children develop the knowledge and skills they need to be </a:t>
            </a:r>
            <a:r>
              <a:rPr lang="en-GB" sz="2200" b="1"/>
              <a:t>happy, healthy, safe and prepared for life</a:t>
            </a:r>
            <a:r>
              <a:rPr lang="en-GB" sz="2200"/>
              <a:t>.</a:t>
            </a:r>
          </a:p>
          <a:p>
            <a:pPr lvl="0"/>
            <a:r>
              <a:rPr lang="en-GB" sz="2200"/>
              <a:t>Learning includes </a:t>
            </a:r>
            <a:r>
              <a:rPr lang="en-GB" sz="2200" b="1"/>
              <a:t>relationships, physical and mental wellbeing, personal safety, online safety, diversity, life changes and financial education</a:t>
            </a:r>
            <a:r>
              <a:rPr lang="en-GB" sz="2200"/>
              <a:t>. </a:t>
            </a:r>
          </a:p>
          <a:p>
            <a:pPr lvl="0"/>
            <a:r>
              <a:rPr lang="en-GB" sz="2200"/>
              <a:t>Lessons are age-appropriate and interactive, with clear ground rules and plenty of discussion. </a:t>
            </a:r>
          </a:p>
          <a:p>
            <a:pPr lvl="0"/>
            <a:r>
              <a:rPr lang="en-GB" sz="2200"/>
              <a:t>Children can ask questions safely through a </a:t>
            </a:r>
            <a:r>
              <a:rPr lang="en-GB" sz="2200" b="1"/>
              <a:t>Worry Box/Ask-it Basket</a:t>
            </a:r>
            <a:r>
              <a:rPr lang="en-GB" sz="2200"/>
              <a:t>. </a:t>
            </a:r>
          </a:p>
          <a:p>
            <a:pPr lvl="0"/>
            <a:r>
              <a:rPr lang="en-GB" sz="2200"/>
              <a:t>Learning is enriched through assemblies and events such as </a:t>
            </a:r>
            <a:r>
              <a:rPr lang="en-GB" sz="2200" b="1"/>
              <a:t>Picture News, Anti-Bullying Week and Children’s Mental Health Week</a:t>
            </a:r>
            <a:r>
              <a:rPr lang="en-GB" sz="2200"/>
              <a:t>. </a:t>
            </a:r>
          </a:p>
          <a:p>
            <a:pPr lvl="0"/>
            <a:r>
              <a:rPr lang="en-GB" sz="2200"/>
              <a:t>Relationships and Health Education is statutory. In Year 6, some additional non-statutory sex education is taught, and information is shared with parents beforehand. </a:t>
            </a:r>
          </a:p>
          <a:p>
            <a:r>
              <a:rPr lang="en-GB" sz="2200" b="1"/>
              <a:t>Our PSHE and RSE policies are available on the school website. Please speak to us if you have any questions or concerns.</a:t>
            </a:r>
            <a:endParaRPr lang="en-GB" sz="2200"/>
          </a:p>
          <a:p>
            <a:pPr marL="0" indent="0">
              <a:buNone/>
            </a:pPr>
            <a:endParaRPr lang="en-GB" sz="1400"/>
          </a:p>
        </p:txBody>
      </p:sp>
      <p:pic>
        <p:nvPicPr>
          <p:cNvPr id="7" name="Picture 6">
            <a:extLst>
              <a:ext uri="{FF2B5EF4-FFF2-40B4-BE49-F238E27FC236}">
                <a16:creationId xmlns:a16="http://schemas.microsoft.com/office/drawing/2014/main" id="{12ECB359-BF0F-97CD-E090-BB020C84DE78}"/>
              </a:ext>
            </a:extLst>
          </p:cNvPr>
          <p:cNvPicPr>
            <a:picLocks noChangeAspect="1"/>
          </p:cNvPicPr>
          <p:nvPr/>
        </p:nvPicPr>
        <p:blipFill rotWithShape="1">
          <a:blip r:embed="rId3"/>
          <a:srcRect t="18868"/>
          <a:stretch/>
        </p:blipFill>
        <p:spPr>
          <a:xfrm>
            <a:off x="9467099" y="826780"/>
            <a:ext cx="1633469" cy="1527685"/>
          </a:xfrm>
          <a:prstGeom prst="rect">
            <a:avLst/>
          </a:prstGeom>
        </p:spPr>
      </p:pic>
      <p:pic>
        <p:nvPicPr>
          <p:cNvPr id="8" name="Picture 7">
            <a:extLst>
              <a:ext uri="{FF2B5EF4-FFF2-40B4-BE49-F238E27FC236}">
                <a16:creationId xmlns:a16="http://schemas.microsoft.com/office/drawing/2014/main" id="{60F88122-BF68-D570-CB5B-2FD4EAEFEEDE}"/>
              </a:ext>
            </a:extLst>
          </p:cNvPr>
          <p:cNvPicPr>
            <a:picLocks noChangeAspect="1"/>
          </p:cNvPicPr>
          <p:nvPr/>
        </p:nvPicPr>
        <p:blipFill>
          <a:blip r:embed="rId4"/>
          <a:stretch>
            <a:fillRect/>
          </a:stretch>
        </p:blipFill>
        <p:spPr>
          <a:xfrm>
            <a:off x="9301400" y="2669970"/>
            <a:ext cx="1964868" cy="1527685"/>
          </a:xfrm>
          <a:prstGeom prst="rect">
            <a:avLst/>
          </a:prstGeom>
        </p:spPr>
      </p:pic>
      <p:pic>
        <p:nvPicPr>
          <p:cNvPr id="6" name="Picture 5" descr="Image result for you me pshe">
            <a:extLst>
              <a:ext uri="{FF2B5EF4-FFF2-40B4-BE49-F238E27FC236}">
                <a16:creationId xmlns:a16="http://schemas.microsoft.com/office/drawing/2014/main" id="{6F13D58A-E9D1-4215-A61C-260AE09FAE2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075103" y="4513160"/>
            <a:ext cx="2417461" cy="135377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42B3DBE-33D5-48FE-A7E4-FF3834ECC889}"/>
              </a:ext>
            </a:extLst>
          </p:cNvPr>
          <p:cNvPicPr>
            <a:picLocks noChangeAspect="1"/>
          </p:cNvPicPr>
          <p:nvPr/>
        </p:nvPicPr>
        <p:blipFill>
          <a:blip r:embed="rId6"/>
          <a:stretch>
            <a:fillRect/>
          </a:stretch>
        </p:blipFill>
        <p:spPr>
          <a:xfrm>
            <a:off x="9841742" y="70634"/>
            <a:ext cx="2266950" cy="819150"/>
          </a:xfrm>
          <a:prstGeom prst="rect">
            <a:avLst/>
          </a:prstGeom>
        </p:spPr>
      </p:pic>
      <p:pic>
        <p:nvPicPr>
          <p:cNvPr id="5" name="Picture 4">
            <a:extLst>
              <a:ext uri="{FF2B5EF4-FFF2-40B4-BE49-F238E27FC236}">
                <a16:creationId xmlns:a16="http://schemas.microsoft.com/office/drawing/2014/main" id="{F77931D9-28D5-4039-9C93-548BA1E3918B}"/>
              </a:ext>
            </a:extLst>
          </p:cNvPr>
          <p:cNvPicPr>
            <a:picLocks noChangeAspect="1"/>
          </p:cNvPicPr>
          <p:nvPr/>
        </p:nvPicPr>
        <p:blipFill>
          <a:blip r:embed="rId7"/>
          <a:stretch>
            <a:fillRect/>
          </a:stretch>
        </p:blipFill>
        <p:spPr>
          <a:xfrm>
            <a:off x="9841742" y="5784518"/>
            <a:ext cx="2085975" cy="866775"/>
          </a:xfrm>
          <a:prstGeom prst="rect">
            <a:avLst/>
          </a:prstGeom>
        </p:spPr>
      </p:pic>
    </p:spTree>
    <p:extLst>
      <p:ext uri="{BB962C8B-B14F-4D97-AF65-F5344CB8AC3E}">
        <p14:creationId xmlns:p14="http://schemas.microsoft.com/office/powerpoint/2010/main" val="1871049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06E4F-5B7E-4A64-8532-F8159259DCF9}"/>
              </a:ext>
            </a:extLst>
          </p:cNvPr>
          <p:cNvSpPr>
            <a:spLocks noGrp="1"/>
          </p:cNvSpPr>
          <p:nvPr>
            <p:ph type="title"/>
          </p:nvPr>
        </p:nvSpPr>
        <p:spPr>
          <a:xfrm>
            <a:off x="523410" y="0"/>
            <a:ext cx="10772775" cy="1658198"/>
          </a:xfrm>
        </p:spPr>
        <p:txBody>
          <a:bodyPr/>
          <a:lstStyle/>
          <a:p>
            <a:r>
              <a:rPr lang="en-GB">
                <a:latin typeface="SassoonPrimaryInfant" pitchFamily="2" charset="0"/>
              </a:rPr>
              <a:t>   PSHE in Y1 – </a:t>
            </a:r>
            <a:r>
              <a:rPr lang="en-GB" sz="3600">
                <a:latin typeface="SassoonPrimaryInfant" pitchFamily="2" charset="0"/>
              </a:rPr>
              <a:t>some of the lessons we may teach</a:t>
            </a:r>
            <a:endParaRPr lang="en-GB">
              <a:latin typeface="SassoonPrimaryInfant" pitchFamily="2" charset="0"/>
            </a:endParaRPr>
          </a:p>
        </p:txBody>
      </p:sp>
      <p:pic>
        <p:nvPicPr>
          <p:cNvPr id="11" name="Picture 10">
            <a:extLst>
              <a:ext uri="{FF2B5EF4-FFF2-40B4-BE49-F238E27FC236}">
                <a16:creationId xmlns:a16="http://schemas.microsoft.com/office/drawing/2014/main" id="{41CF837A-9E2C-CE3C-AF22-BFABF73824A4}"/>
              </a:ext>
            </a:extLst>
          </p:cNvPr>
          <p:cNvPicPr>
            <a:picLocks noChangeAspect="1"/>
          </p:cNvPicPr>
          <p:nvPr/>
        </p:nvPicPr>
        <p:blipFill>
          <a:blip r:embed="rId3"/>
          <a:stretch>
            <a:fillRect/>
          </a:stretch>
        </p:blipFill>
        <p:spPr>
          <a:xfrm>
            <a:off x="285750" y="1658198"/>
            <a:ext cx="2301439" cy="4999153"/>
          </a:xfrm>
          <a:prstGeom prst="rect">
            <a:avLst/>
          </a:prstGeom>
        </p:spPr>
      </p:pic>
      <p:pic>
        <p:nvPicPr>
          <p:cNvPr id="13" name="Picture 12">
            <a:extLst>
              <a:ext uri="{FF2B5EF4-FFF2-40B4-BE49-F238E27FC236}">
                <a16:creationId xmlns:a16="http://schemas.microsoft.com/office/drawing/2014/main" id="{89A7D050-9ACA-537A-6F9C-FCE05609DC6C}"/>
              </a:ext>
            </a:extLst>
          </p:cNvPr>
          <p:cNvPicPr>
            <a:picLocks noChangeAspect="1"/>
          </p:cNvPicPr>
          <p:nvPr/>
        </p:nvPicPr>
        <p:blipFill>
          <a:blip r:embed="rId4"/>
          <a:stretch>
            <a:fillRect/>
          </a:stretch>
        </p:blipFill>
        <p:spPr>
          <a:xfrm>
            <a:off x="100463" y="1099303"/>
            <a:ext cx="845893" cy="853514"/>
          </a:xfrm>
          <a:prstGeom prst="rect">
            <a:avLst/>
          </a:prstGeom>
        </p:spPr>
      </p:pic>
      <p:pic>
        <p:nvPicPr>
          <p:cNvPr id="15" name="Picture 14">
            <a:extLst>
              <a:ext uri="{FF2B5EF4-FFF2-40B4-BE49-F238E27FC236}">
                <a16:creationId xmlns:a16="http://schemas.microsoft.com/office/drawing/2014/main" id="{E5B8AEB9-C035-799C-24D9-8E5DB452DC79}"/>
              </a:ext>
            </a:extLst>
          </p:cNvPr>
          <p:cNvPicPr>
            <a:picLocks noChangeAspect="1"/>
          </p:cNvPicPr>
          <p:nvPr/>
        </p:nvPicPr>
        <p:blipFill>
          <a:blip r:embed="rId5"/>
          <a:stretch>
            <a:fillRect/>
          </a:stretch>
        </p:blipFill>
        <p:spPr>
          <a:xfrm>
            <a:off x="3367389" y="1658198"/>
            <a:ext cx="7148595" cy="4404163"/>
          </a:xfrm>
          <a:prstGeom prst="rect">
            <a:avLst/>
          </a:prstGeom>
        </p:spPr>
      </p:pic>
    </p:spTree>
    <p:extLst>
      <p:ext uri="{BB962C8B-B14F-4D97-AF65-F5344CB8AC3E}">
        <p14:creationId xmlns:p14="http://schemas.microsoft.com/office/powerpoint/2010/main" val="1504512213"/>
      </p:ext>
    </p:extLst>
  </p:cSld>
  <p:clrMapOvr>
    <a:masterClrMapping/>
  </p:clrMapOvr>
</p:sld>
</file>

<file path=ppt/theme/theme1.xml><?xml version="1.0" encoding="utf-8"?>
<a:theme xmlns:a="http://schemas.openxmlformats.org/drawingml/2006/main" name="office theme">
  <a:themeElements>
    <a:clrScheme name="Bramham Primary">
      <a:dk1>
        <a:sysClr val="windowText" lastClr="000000"/>
      </a:dk1>
      <a:lt1>
        <a:sysClr val="window" lastClr="FFFFFF"/>
      </a:lt1>
      <a:dk2>
        <a:srgbClr val="0E2841"/>
      </a:dk2>
      <a:lt2>
        <a:srgbClr val="E8E8E8"/>
      </a:lt2>
      <a:accent1>
        <a:srgbClr val="1F3161"/>
      </a:accent1>
      <a:accent2>
        <a:srgbClr val="1F3161"/>
      </a:accent2>
      <a:accent3>
        <a:srgbClr val="1F3161"/>
      </a:accent3>
      <a:accent4>
        <a:srgbClr val="1F3161"/>
      </a:accent4>
      <a:accent5>
        <a:srgbClr val="1F3161"/>
      </a:accent5>
      <a:accent6>
        <a:srgbClr val="FFFFFF"/>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Dividend</Template>
  <TotalTime>0</TotalTime>
  <Words>1353</Words>
  <Application>Microsoft Office PowerPoint</Application>
  <PresentationFormat>Widescreen</PresentationFormat>
  <Paragraphs>121</Paragraphs>
  <Slides>17</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Aptos</vt:lpstr>
      <vt:lpstr>Aptos Display</vt:lpstr>
      <vt:lpstr>Arial</vt:lpstr>
      <vt:lpstr>Calibri</vt:lpstr>
      <vt:lpstr>Courier New</vt:lpstr>
      <vt:lpstr>SassoonPrimaryInfant</vt:lpstr>
      <vt:lpstr>Times New Roman</vt:lpstr>
      <vt:lpstr>office theme</vt:lpstr>
      <vt:lpstr>Welcome to  Class One   Parent Information Session</vt:lpstr>
      <vt:lpstr>PowerPoint Presentation</vt:lpstr>
      <vt:lpstr>Everyday Information </vt:lpstr>
      <vt:lpstr>PowerPoint Presentation</vt:lpstr>
      <vt:lpstr>A typical week in our class </vt:lpstr>
      <vt:lpstr>DISCOVER Time in Class 1 </vt:lpstr>
      <vt:lpstr>PE </vt:lpstr>
      <vt:lpstr>Our PSHE Curriculum</vt:lpstr>
      <vt:lpstr>   PSHE in Y1 – some of the lessons we may teach</vt:lpstr>
      <vt:lpstr>Curriculum Newsletter </vt:lpstr>
      <vt:lpstr>PowerPoint Presentation</vt:lpstr>
      <vt:lpstr>PowerPoint Presentation</vt:lpstr>
      <vt:lpstr>PowerPoint Presentation</vt:lpstr>
      <vt:lpstr>Phonics Screening Check</vt:lpstr>
      <vt:lpstr>PowerPoint Presentation</vt:lpstr>
      <vt:lpstr>Dates for your Diary</vt:lpstr>
      <vt:lpstr>Thank you!  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Kirsty Prankard</dc:creator>
  <cp:lastModifiedBy>Emma  Jewell</cp:lastModifiedBy>
  <cp:revision>1</cp:revision>
  <dcterms:created xsi:type="dcterms:W3CDTF">2025-08-26T13:17:03Z</dcterms:created>
  <dcterms:modified xsi:type="dcterms:W3CDTF">2026-09-11T11:10:50Z</dcterms:modified>
</cp:coreProperties>
</file>