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56" r:id="rId2"/>
    <p:sldId id="266" r:id="rId3"/>
    <p:sldId id="257" r:id="rId4"/>
    <p:sldId id="258" r:id="rId5"/>
    <p:sldId id="274" r:id="rId6"/>
    <p:sldId id="295" r:id="rId7"/>
    <p:sldId id="262" r:id="rId8"/>
    <p:sldId id="265" r:id="rId9"/>
    <p:sldId id="269" r:id="rId10"/>
    <p:sldId id="259" r:id="rId11"/>
    <p:sldId id="271" r:id="rId12"/>
    <p:sldId id="272" r:id="rId13"/>
    <p:sldId id="261" r:id="rId14"/>
    <p:sldId id="270"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80" d="100"/>
          <a:sy n="80" d="100"/>
        </p:scale>
        <p:origin x="179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ma  Jewell" userId="766cf5f5-c572-488a-9781-c05c2a8688fa" providerId="ADAL" clId="{BE17FC18-79C6-4CD0-B96A-EACE327E55D3}"/>
    <pc:docChg chg="undo custSel modSld">
      <pc:chgData name="Emma  Jewell" userId="766cf5f5-c572-488a-9781-c05c2a8688fa" providerId="ADAL" clId="{BE17FC18-79C6-4CD0-B96A-EACE327E55D3}" dt="2026-09-11T11:10:25.412" v="2" actId="478"/>
      <pc:docMkLst>
        <pc:docMk/>
      </pc:docMkLst>
      <pc:sldChg chg="addSp delSp mod">
        <pc:chgData name="Emma  Jewell" userId="766cf5f5-c572-488a-9781-c05c2a8688fa" providerId="ADAL" clId="{BE17FC18-79C6-4CD0-B96A-EACE327E55D3}" dt="2026-09-11T11:10:25.412" v="2" actId="478"/>
        <pc:sldMkLst>
          <pc:docMk/>
          <pc:sldMk cId="109857222" sldId="256"/>
        </pc:sldMkLst>
        <pc:picChg chg="add del">
          <ac:chgData name="Emma  Jewell" userId="766cf5f5-c572-488a-9781-c05c2a8688fa" providerId="ADAL" clId="{BE17FC18-79C6-4CD0-B96A-EACE327E55D3}" dt="2026-09-11T11:10:25.412" v="2" actId="478"/>
          <ac:picMkLst>
            <pc:docMk/>
            <pc:sldMk cId="109857222" sldId="256"/>
            <ac:picMk id="5" creationId="{BC71100B-AD2B-2566-848F-601FCF00FBC2}"/>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DD369AD-1E2E-451C-A3AE-C607BF1423C7}" type="doc">
      <dgm:prSet loTypeId="urn:microsoft.com/office/officeart/2005/8/layout/vProcess5" loCatId="process" qsTypeId="urn:microsoft.com/office/officeart/2005/8/quickstyle/simple1#1" qsCatId="simple" csTypeId="urn:microsoft.com/office/officeart/2005/8/colors/colorful1#1" csCatId="colorful"/>
      <dgm:spPr/>
      <dgm:t>
        <a:bodyPr/>
        <a:lstStyle/>
        <a:p>
          <a:endParaRPr lang="en-US"/>
        </a:p>
      </dgm:t>
    </dgm:pt>
    <dgm:pt modelId="{D168C373-8EEA-46C2-817D-BBB7D3A5CC27}">
      <dgm:prSet/>
      <dgm:spPr/>
      <dgm:t>
        <a:bodyPr/>
        <a:lstStyle/>
        <a:p>
          <a:r>
            <a:rPr lang="en-US"/>
            <a:t>Numbots and TT rockstars (Year 2)</a:t>
          </a:r>
        </a:p>
      </dgm:t>
    </dgm:pt>
    <dgm:pt modelId="{73098B7C-590E-497E-846B-F00331E6DB0C}" type="parTrans" cxnId="{C3A586BB-1BDA-4121-8F65-4EBA501905D9}">
      <dgm:prSet/>
      <dgm:spPr/>
      <dgm:t>
        <a:bodyPr/>
        <a:lstStyle/>
        <a:p>
          <a:endParaRPr lang="en-US"/>
        </a:p>
      </dgm:t>
    </dgm:pt>
    <dgm:pt modelId="{E950638D-A17F-4DE4-ADAB-6FA7512C3AB0}" type="sibTrans" cxnId="{C3A586BB-1BDA-4121-8F65-4EBA501905D9}">
      <dgm:prSet/>
      <dgm:spPr/>
      <dgm:t>
        <a:bodyPr/>
        <a:lstStyle/>
        <a:p>
          <a:endParaRPr lang="en-US"/>
        </a:p>
      </dgm:t>
    </dgm:pt>
    <dgm:pt modelId="{8E2A2847-9714-4A60-90C9-45107BED6321}">
      <dgm:prSet/>
      <dgm:spPr/>
      <dgm:t>
        <a:bodyPr/>
        <a:lstStyle/>
        <a:p>
          <a:r>
            <a:rPr lang="en-US"/>
            <a:t>Reading </a:t>
          </a:r>
        </a:p>
      </dgm:t>
    </dgm:pt>
    <dgm:pt modelId="{1F4687F2-5F6E-4962-BDE8-4C03B20B877A}" type="parTrans" cxnId="{BDF77755-DCB9-4100-B105-556116394D1A}">
      <dgm:prSet/>
      <dgm:spPr/>
      <dgm:t>
        <a:bodyPr/>
        <a:lstStyle/>
        <a:p>
          <a:endParaRPr lang="en-US"/>
        </a:p>
      </dgm:t>
    </dgm:pt>
    <dgm:pt modelId="{FBB72338-D4D6-464D-90C3-725C320E49C3}" type="sibTrans" cxnId="{BDF77755-DCB9-4100-B105-556116394D1A}">
      <dgm:prSet/>
      <dgm:spPr/>
      <dgm:t>
        <a:bodyPr/>
        <a:lstStyle/>
        <a:p>
          <a:endParaRPr lang="en-US"/>
        </a:p>
      </dgm:t>
    </dgm:pt>
    <dgm:pt modelId="{F6E34C45-FCF9-46DA-B323-708C770184E5}">
      <dgm:prSet/>
      <dgm:spPr/>
      <dgm:t>
        <a:bodyPr/>
        <a:lstStyle/>
        <a:p>
          <a:r>
            <a:rPr lang="en-US"/>
            <a:t>The purpose is help with fluency of basic skills. </a:t>
          </a:r>
        </a:p>
      </dgm:t>
    </dgm:pt>
    <dgm:pt modelId="{2FBABDE2-32DA-48D2-A720-FEBCA156330E}" type="parTrans" cxnId="{3FD627E7-060C-4B7D-BB64-0F2EA5686C40}">
      <dgm:prSet/>
      <dgm:spPr/>
      <dgm:t>
        <a:bodyPr/>
        <a:lstStyle/>
        <a:p>
          <a:endParaRPr lang="en-US"/>
        </a:p>
      </dgm:t>
    </dgm:pt>
    <dgm:pt modelId="{23393467-A012-47AD-9CB7-A182DFD674D8}" type="sibTrans" cxnId="{3FD627E7-060C-4B7D-BB64-0F2EA5686C40}">
      <dgm:prSet/>
      <dgm:spPr/>
      <dgm:t>
        <a:bodyPr/>
        <a:lstStyle/>
        <a:p>
          <a:endParaRPr lang="en-US"/>
        </a:p>
      </dgm:t>
    </dgm:pt>
    <dgm:pt modelId="{89167227-6F84-4A50-A583-BFD07D251B44}">
      <dgm:prSet/>
      <dgm:spPr/>
      <dgm:t>
        <a:bodyPr/>
        <a:lstStyle/>
        <a:p>
          <a:r>
            <a:rPr lang="en-US"/>
            <a:t>Please aim for a little and often approach; 5 – 10 minutes most days is ideal! </a:t>
          </a:r>
        </a:p>
      </dgm:t>
    </dgm:pt>
    <dgm:pt modelId="{C23A32D5-8A1E-48FB-A257-3418A04F316B}" type="parTrans" cxnId="{534A9E38-2A5B-4756-9114-75DEF8034361}">
      <dgm:prSet/>
      <dgm:spPr/>
      <dgm:t>
        <a:bodyPr/>
        <a:lstStyle/>
        <a:p>
          <a:endParaRPr lang="en-US"/>
        </a:p>
      </dgm:t>
    </dgm:pt>
    <dgm:pt modelId="{1B3C43D2-306E-44D2-B02F-C3C67840AA34}" type="sibTrans" cxnId="{534A9E38-2A5B-4756-9114-75DEF8034361}">
      <dgm:prSet/>
      <dgm:spPr/>
      <dgm:t>
        <a:bodyPr/>
        <a:lstStyle/>
        <a:p>
          <a:endParaRPr lang="en-US"/>
        </a:p>
      </dgm:t>
    </dgm:pt>
    <dgm:pt modelId="{088B96B5-50CC-41F1-9ED2-37A56F9C6F29}" type="pres">
      <dgm:prSet presAssocID="{ADD369AD-1E2E-451C-A3AE-C607BF1423C7}" presName="outerComposite" presStyleCnt="0">
        <dgm:presLayoutVars>
          <dgm:chMax val="5"/>
          <dgm:dir/>
          <dgm:resizeHandles val="exact"/>
        </dgm:presLayoutVars>
      </dgm:prSet>
      <dgm:spPr/>
    </dgm:pt>
    <dgm:pt modelId="{E9D9B7A3-DD0B-4913-963E-633A13A325D9}" type="pres">
      <dgm:prSet presAssocID="{ADD369AD-1E2E-451C-A3AE-C607BF1423C7}" presName="dummyMaxCanvas" presStyleCnt="0">
        <dgm:presLayoutVars/>
      </dgm:prSet>
      <dgm:spPr/>
    </dgm:pt>
    <dgm:pt modelId="{BC04FDD7-FA4B-4419-A08E-A47FD25C7BFC}" type="pres">
      <dgm:prSet presAssocID="{ADD369AD-1E2E-451C-A3AE-C607BF1423C7}" presName="FourNodes_1" presStyleLbl="node1" presStyleIdx="0" presStyleCnt="4">
        <dgm:presLayoutVars>
          <dgm:bulletEnabled val="1"/>
        </dgm:presLayoutVars>
      </dgm:prSet>
      <dgm:spPr/>
    </dgm:pt>
    <dgm:pt modelId="{1DEED574-B7E3-4860-8C5E-59507B9CC6A0}" type="pres">
      <dgm:prSet presAssocID="{ADD369AD-1E2E-451C-A3AE-C607BF1423C7}" presName="FourNodes_2" presStyleLbl="node1" presStyleIdx="1" presStyleCnt="4">
        <dgm:presLayoutVars>
          <dgm:bulletEnabled val="1"/>
        </dgm:presLayoutVars>
      </dgm:prSet>
      <dgm:spPr/>
    </dgm:pt>
    <dgm:pt modelId="{0832B45A-6D4A-4668-AEAF-F8B336EDED8C}" type="pres">
      <dgm:prSet presAssocID="{ADD369AD-1E2E-451C-A3AE-C607BF1423C7}" presName="FourNodes_3" presStyleLbl="node1" presStyleIdx="2" presStyleCnt="4">
        <dgm:presLayoutVars>
          <dgm:bulletEnabled val="1"/>
        </dgm:presLayoutVars>
      </dgm:prSet>
      <dgm:spPr/>
    </dgm:pt>
    <dgm:pt modelId="{0F5E8085-30D3-4D2B-A2D4-905FD026C3B7}" type="pres">
      <dgm:prSet presAssocID="{ADD369AD-1E2E-451C-A3AE-C607BF1423C7}" presName="FourNodes_4" presStyleLbl="node1" presStyleIdx="3" presStyleCnt="4">
        <dgm:presLayoutVars>
          <dgm:bulletEnabled val="1"/>
        </dgm:presLayoutVars>
      </dgm:prSet>
      <dgm:spPr/>
    </dgm:pt>
    <dgm:pt modelId="{1638C463-CE9A-42D2-91C9-4232814A0663}" type="pres">
      <dgm:prSet presAssocID="{ADD369AD-1E2E-451C-A3AE-C607BF1423C7}" presName="FourConn_1-2" presStyleLbl="fgAccFollowNode1" presStyleIdx="0" presStyleCnt="3">
        <dgm:presLayoutVars>
          <dgm:bulletEnabled val="1"/>
        </dgm:presLayoutVars>
      </dgm:prSet>
      <dgm:spPr/>
    </dgm:pt>
    <dgm:pt modelId="{800435C7-F74C-4688-9E78-19BF085FC32E}" type="pres">
      <dgm:prSet presAssocID="{ADD369AD-1E2E-451C-A3AE-C607BF1423C7}" presName="FourConn_2-3" presStyleLbl="fgAccFollowNode1" presStyleIdx="1" presStyleCnt="3">
        <dgm:presLayoutVars>
          <dgm:bulletEnabled val="1"/>
        </dgm:presLayoutVars>
      </dgm:prSet>
      <dgm:spPr/>
    </dgm:pt>
    <dgm:pt modelId="{6E5D94E7-13C7-43CC-990B-45548BD47A21}" type="pres">
      <dgm:prSet presAssocID="{ADD369AD-1E2E-451C-A3AE-C607BF1423C7}" presName="FourConn_3-4" presStyleLbl="fgAccFollowNode1" presStyleIdx="2" presStyleCnt="3">
        <dgm:presLayoutVars>
          <dgm:bulletEnabled val="1"/>
        </dgm:presLayoutVars>
      </dgm:prSet>
      <dgm:spPr/>
    </dgm:pt>
    <dgm:pt modelId="{D425C1FE-1C77-4519-9F3A-E94EB033F055}" type="pres">
      <dgm:prSet presAssocID="{ADD369AD-1E2E-451C-A3AE-C607BF1423C7}" presName="FourNodes_1_text" presStyleLbl="node1" presStyleIdx="3" presStyleCnt="4">
        <dgm:presLayoutVars>
          <dgm:bulletEnabled val="1"/>
        </dgm:presLayoutVars>
      </dgm:prSet>
      <dgm:spPr/>
    </dgm:pt>
    <dgm:pt modelId="{5B2A0EE0-32AF-4573-A32B-819C8D17AFCB}" type="pres">
      <dgm:prSet presAssocID="{ADD369AD-1E2E-451C-A3AE-C607BF1423C7}" presName="FourNodes_2_text" presStyleLbl="node1" presStyleIdx="3" presStyleCnt="4">
        <dgm:presLayoutVars>
          <dgm:bulletEnabled val="1"/>
        </dgm:presLayoutVars>
      </dgm:prSet>
      <dgm:spPr/>
    </dgm:pt>
    <dgm:pt modelId="{FD9B230F-89C8-476E-8805-474781CAD7C8}" type="pres">
      <dgm:prSet presAssocID="{ADD369AD-1E2E-451C-A3AE-C607BF1423C7}" presName="FourNodes_3_text" presStyleLbl="node1" presStyleIdx="3" presStyleCnt="4">
        <dgm:presLayoutVars>
          <dgm:bulletEnabled val="1"/>
        </dgm:presLayoutVars>
      </dgm:prSet>
      <dgm:spPr/>
    </dgm:pt>
    <dgm:pt modelId="{1A34D772-6663-437A-B9D3-69627D0C4219}" type="pres">
      <dgm:prSet presAssocID="{ADD369AD-1E2E-451C-A3AE-C607BF1423C7}" presName="FourNodes_4_text" presStyleLbl="node1" presStyleIdx="3" presStyleCnt="4">
        <dgm:presLayoutVars>
          <dgm:bulletEnabled val="1"/>
        </dgm:presLayoutVars>
      </dgm:prSet>
      <dgm:spPr/>
    </dgm:pt>
  </dgm:ptLst>
  <dgm:cxnLst>
    <dgm:cxn modelId="{ABC02F1E-0862-4436-8BA6-88CA0C682FB6}" type="presOf" srcId="{F6E34C45-FCF9-46DA-B323-708C770184E5}" destId="{0832B45A-6D4A-4668-AEAF-F8B336EDED8C}" srcOrd="0" destOrd="0" presId="urn:microsoft.com/office/officeart/2005/8/layout/vProcess5"/>
    <dgm:cxn modelId="{DE22CF27-1CA4-4414-B3D1-CDB9C99764E3}" type="presOf" srcId="{D168C373-8EEA-46C2-817D-BBB7D3A5CC27}" destId="{D425C1FE-1C77-4519-9F3A-E94EB033F055}" srcOrd="1" destOrd="0" presId="urn:microsoft.com/office/officeart/2005/8/layout/vProcess5"/>
    <dgm:cxn modelId="{D1230428-22A7-4903-977E-D3F4F305625C}" type="presOf" srcId="{89167227-6F84-4A50-A583-BFD07D251B44}" destId="{1A34D772-6663-437A-B9D3-69627D0C4219}" srcOrd="1" destOrd="0" presId="urn:microsoft.com/office/officeart/2005/8/layout/vProcess5"/>
    <dgm:cxn modelId="{45827928-19EB-4710-8A59-98C7E5892CD5}" type="presOf" srcId="{89167227-6F84-4A50-A583-BFD07D251B44}" destId="{0F5E8085-30D3-4D2B-A2D4-905FD026C3B7}" srcOrd="0" destOrd="0" presId="urn:microsoft.com/office/officeart/2005/8/layout/vProcess5"/>
    <dgm:cxn modelId="{534A9E38-2A5B-4756-9114-75DEF8034361}" srcId="{ADD369AD-1E2E-451C-A3AE-C607BF1423C7}" destId="{89167227-6F84-4A50-A583-BFD07D251B44}" srcOrd="3" destOrd="0" parTransId="{C23A32D5-8A1E-48FB-A257-3418A04F316B}" sibTransId="{1B3C43D2-306E-44D2-B02F-C3C67840AA34}"/>
    <dgm:cxn modelId="{D5141B60-5C73-42C6-BAA2-718436AC4EBD}" type="presOf" srcId="{E950638D-A17F-4DE4-ADAB-6FA7512C3AB0}" destId="{1638C463-CE9A-42D2-91C9-4232814A0663}" srcOrd="0" destOrd="0" presId="urn:microsoft.com/office/officeart/2005/8/layout/vProcess5"/>
    <dgm:cxn modelId="{BDF77755-DCB9-4100-B105-556116394D1A}" srcId="{ADD369AD-1E2E-451C-A3AE-C607BF1423C7}" destId="{8E2A2847-9714-4A60-90C9-45107BED6321}" srcOrd="1" destOrd="0" parTransId="{1F4687F2-5F6E-4962-BDE8-4C03B20B877A}" sibTransId="{FBB72338-D4D6-464D-90C3-725C320E49C3}"/>
    <dgm:cxn modelId="{8A952D78-7942-44F7-9BC6-0C1481BC287A}" type="presOf" srcId="{23393467-A012-47AD-9CB7-A182DFD674D8}" destId="{6E5D94E7-13C7-43CC-990B-45548BD47A21}" srcOrd="0" destOrd="0" presId="urn:microsoft.com/office/officeart/2005/8/layout/vProcess5"/>
    <dgm:cxn modelId="{AFDD979A-0CA0-47DA-81A7-A4720641C087}" type="presOf" srcId="{8E2A2847-9714-4A60-90C9-45107BED6321}" destId="{1DEED574-B7E3-4860-8C5E-59507B9CC6A0}" srcOrd="0" destOrd="0" presId="urn:microsoft.com/office/officeart/2005/8/layout/vProcess5"/>
    <dgm:cxn modelId="{5256679C-D0E8-4990-A3D9-39363B1CAC96}" type="presOf" srcId="{FBB72338-D4D6-464D-90C3-725C320E49C3}" destId="{800435C7-F74C-4688-9E78-19BF085FC32E}" srcOrd="0" destOrd="0" presId="urn:microsoft.com/office/officeart/2005/8/layout/vProcess5"/>
    <dgm:cxn modelId="{EAB67C9E-62EA-4409-A741-299DF8625F6E}" type="presOf" srcId="{ADD369AD-1E2E-451C-A3AE-C607BF1423C7}" destId="{088B96B5-50CC-41F1-9ED2-37A56F9C6F29}" srcOrd="0" destOrd="0" presId="urn:microsoft.com/office/officeart/2005/8/layout/vProcess5"/>
    <dgm:cxn modelId="{570075A7-B601-4E8A-9D49-6614A5A4EA59}" type="presOf" srcId="{F6E34C45-FCF9-46DA-B323-708C770184E5}" destId="{FD9B230F-89C8-476E-8805-474781CAD7C8}" srcOrd="1" destOrd="0" presId="urn:microsoft.com/office/officeart/2005/8/layout/vProcess5"/>
    <dgm:cxn modelId="{17E6ABB6-8928-4D99-BDEE-3E66C090F954}" type="presOf" srcId="{D168C373-8EEA-46C2-817D-BBB7D3A5CC27}" destId="{BC04FDD7-FA4B-4419-A08E-A47FD25C7BFC}" srcOrd="0" destOrd="0" presId="urn:microsoft.com/office/officeart/2005/8/layout/vProcess5"/>
    <dgm:cxn modelId="{C3A586BB-1BDA-4121-8F65-4EBA501905D9}" srcId="{ADD369AD-1E2E-451C-A3AE-C607BF1423C7}" destId="{D168C373-8EEA-46C2-817D-BBB7D3A5CC27}" srcOrd="0" destOrd="0" parTransId="{73098B7C-590E-497E-846B-F00331E6DB0C}" sibTransId="{E950638D-A17F-4DE4-ADAB-6FA7512C3AB0}"/>
    <dgm:cxn modelId="{0FBDB6E1-0E8C-492B-8ACB-953A272945CD}" type="presOf" srcId="{8E2A2847-9714-4A60-90C9-45107BED6321}" destId="{5B2A0EE0-32AF-4573-A32B-819C8D17AFCB}" srcOrd="1" destOrd="0" presId="urn:microsoft.com/office/officeart/2005/8/layout/vProcess5"/>
    <dgm:cxn modelId="{3FD627E7-060C-4B7D-BB64-0F2EA5686C40}" srcId="{ADD369AD-1E2E-451C-A3AE-C607BF1423C7}" destId="{F6E34C45-FCF9-46DA-B323-708C770184E5}" srcOrd="2" destOrd="0" parTransId="{2FBABDE2-32DA-48D2-A720-FEBCA156330E}" sibTransId="{23393467-A012-47AD-9CB7-A182DFD674D8}"/>
    <dgm:cxn modelId="{685D46AD-814E-4024-9FA8-15C860DAF214}" type="presParOf" srcId="{088B96B5-50CC-41F1-9ED2-37A56F9C6F29}" destId="{E9D9B7A3-DD0B-4913-963E-633A13A325D9}" srcOrd="0" destOrd="0" presId="urn:microsoft.com/office/officeart/2005/8/layout/vProcess5"/>
    <dgm:cxn modelId="{982CCDD2-6ECF-4273-9D4A-5E53A8FC0733}" type="presParOf" srcId="{088B96B5-50CC-41F1-9ED2-37A56F9C6F29}" destId="{BC04FDD7-FA4B-4419-A08E-A47FD25C7BFC}" srcOrd="1" destOrd="0" presId="urn:microsoft.com/office/officeart/2005/8/layout/vProcess5"/>
    <dgm:cxn modelId="{0B2A18F6-6EDF-4322-AC7A-12EF9DA8831C}" type="presParOf" srcId="{088B96B5-50CC-41F1-9ED2-37A56F9C6F29}" destId="{1DEED574-B7E3-4860-8C5E-59507B9CC6A0}" srcOrd="2" destOrd="0" presId="urn:microsoft.com/office/officeart/2005/8/layout/vProcess5"/>
    <dgm:cxn modelId="{F3C2A753-F6A5-4D05-8ABF-5B654FDE02DA}" type="presParOf" srcId="{088B96B5-50CC-41F1-9ED2-37A56F9C6F29}" destId="{0832B45A-6D4A-4668-AEAF-F8B336EDED8C}" srcOrd="3" destOrd="0" presId="urn:microsoft.com/office/officeart/2005/8/layout/vProcess5"/>
    <dgm:cxn modelId="{C49000B3-6F72-4735-875C-1519BD562CAA}" type="presParOf" srcId="{088B96B5-50CC-41F1-9ED2-37A56F9C6F29}" destId="{0F5E8085-30D3-4D2B-A2D4-905FD026C3B7}" srcOrd="4" destOrd="0" presId="urn:microsoft.com/office/officeart/2005/8/layout/vProcess5"/>
    <dgm:cxn modelId="{0492BCA3-433E-4853-90A2-D9E50C84AEAB}" type="presParOf" srcId="{088B96B5-50CC-41F1-9ED2-37A56F9C6F29}" destId="{1638C463-CE9A-42D2-91C9-4232814A0663}" srcOrd="5" destOrd="0" presId="urn:microsoft.com/office/officeart/2005/8/layout/vProcess5"/>
    <dgm:cxn modelId="{E41AC393-CAF7-404D-9F8D-6CD66DAC13DF}" type="presParOf" srcId="{088B96B5-50CC-41F1-9ED2-37A56F9C6F29}" destId="{800435C7-F74C-4688-9E78-19BF085FC32E}" srcOrd="6" destOrd="0" presId="urn:microsoft.com/office/officeart/2005/8/layout/vProcess5"/>
    <dgm:cxn modelId="{401D3570-30EA-4E93-843F-7FA3243D24B4}" type="presParOf" srcId="{088B96B5-50CC-41F1-9ED2-37A56F9C6F29}" destId="{6E5D94E7-13C7-43CC-990B-45548BD47A21}" srcOrd="7" destOrd="0" presId="urn:microsoft.com/office/officeart/2005/8/layout/vProcess5"/>
    <dgm:cxn modelId="{8268B25D-5744-4E1C-939A-46870C06CF5E}" type="presParOf" srcId="{088B96B5-50CC-41F1-9ED2-37A56F9C6F29}" destId="{D425C1FE-1C77-4519-9F3A-E94EB033F055}" srcOrd="8" destOrd="0" presId="urn:microsoft.com/office/officeart/2005/8/layout/vProcess5"/>
    <dgm:cxn modelId="{4454C236-7B9F-424A-940A-EF6E4A00A2F1}" type="presParOf" srcId="{088B96B5-50CC-41F1-9ED2-37A56F9C6F29}" destId="{5B2A0EE0-32AF-4573-A32B-819C8D17AFCB}" srcOrd="9" destOrd="0" presId="urn:microsoft.com/office/officeart/2005/8/layout/vProcess5"/>
    <dgm:cxn modelId="{45B6FD73-7D64-4DEC-BC6B-1524FC696B6C}" type="presParOf" srcId="{088B96B5-50CC-41F1-9ED2-37A56F9C6F29}" destId="{FD9B230F-89C8-476E-8805-474781CAD7C8}" srcOrd="10" destOrd="0" presId="urn:microsoft.com/office/officeart/2005/8/layout/vProcess5"/>
    <dgm:cxn modelId="{0CA1B3BE-7099-441F-80EA-31017BC4F3FD}" type="presParOf" srcId="{088B96B5-50CC-41F1-9ED2-37A56F9C6F29}" destId="{1A34D772-6663-437A-B9D3-69627D0C4219}"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04FDD7-FA4B-4419-A08E-A47FD25C7BFC}">
      <dsp:nvSpPr>
        <dsp:cNvPr id="0" name=""/>
        <dsp:cNvSpPr/>
      </dsp:nvSpPr>
      <dsp:spPr>
        <a:xfrm>
          <a:off x="0" y="0"/>
          <a:ext cx="8742263" cy="922417"/>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Numbots and TT rockstars (Year 2)</a:t>
          </a:r>
        </a:p>
      </dsp:txBody>
      <dsp:txXfrm>
        <a:off x="27017" y="27017"/>
        <a:ext cx="7668958" cy="868383"/>
      </dsp:txXfrm>
    </dsp:sp>
    <dsp:sp modelId="{1DEED574-B7E3-4860-8C5E-59507B9CC6A0}">
      <dsp:nvSpPr>
        <dsp:cNvPr id="0" name=""/>
        <dsp:cNvSpPr/>
      </dsp:nvSpPr>
      <dsp:spPr>
        <a:xfrm>
          <a:off x="732164" y="1090129"/>
          <a:ext cx="8742263" cy="922417"/>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Reading </a:t>
          </a:r>
        </a:p>
      </dsp:txBody>
      <dsp:txXfrm>
        <a:off x="759181" y="1117146"/>
        <a:ext cx="7356493" cy="868383"/>
      </dsp:txXfrm>
    </dsp:sp>
    <dsp:sp modelId="{0832B45A-6D4A-4668-AEAF-F8B336EDED8C}">
      <dsp:nvSpPr>
        <dsp:cNvPr id="0" name=""/>
        <dsp:cNvSpPr/>
      </dsp:nvSpPr>
      <dsp:spPr>
        <a:xfrm>
          <a:off x="1453401" y="2180258"/>
          <a:ext cx="8742263" cy="922417"/>
        </a:xfrm>
        <a:prstGeom prst="roundRect">
          <a:avLst>
            <a:gd name="adj" fmla="val 1000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The purpose is help with fluency of basic skills. </a:t>
          </a:r>
        </a:p>
      </dsp:txBody>
      <dsp:txXfrm>
        <a:off x="1480418" y="2207275"/>
        <a:ext cx="7367421" cy="868383"/>
      </dsp:txXfrm>
    </dsp:sp>
    <dsp:sp modelId="{0F5E8085-30D3-4D2B-A2D4-905FD026C3B7}">
      <dsp:nvSpPr>
        <dsp:cNvPr id="0" name=""/>
        <dsp:cNvSpPr/>
      </dsp:nvSpPr>
      <dsp:spPr>
        <a:xfrm>
          <a:off x="2185565" y="3270387"/>
          <a:ext cx="8742263" cy="922417"/>
        </a:xfrm>
        <a:prstGeom prst="roundRect">
          <a:avLst>
            <a:gd name="adj" fmla="val 10000"/>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Please aim for a little and often approach; 5 – 10 minutes most days is ideal! </a:t>
          </a:r>
        </a:p>
      </dsp:txBody>
      <dsp:txXfrm>
        <a:off x="2212582" y="3297404"/>
        <a:ext cx="7356493" cy="868383"/>
      </dsp:txXfrm>
    </dsp:sp>
    <dsp:sp modelId="{1638C463-CE9A-42D2-91C9-4232814A0663}">
      <dsp:nvSpPr>
        <dsp:cNvPr id="0" name=""/>
        <dsp:cNvSpPr/>
      </dsp:nvSpPr>
      <dsp:spPr>
        <a:xfrm>
          <a:off x="8142692" y="706487"/>
          <a:ext cx="599571" cy="599571"/>
        </a:xfrm>
        <a:prstGeom prst="downArrow">
          <a:avLst>
            <a:gd name="adj1" fmla="val 55000"/>
            <a:gd name="adj2" fmla="val 45000"/>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a:off x="8277595" y="706487"/>
        <a:ext cx="329765" cy="451177"/>
      </dsp:txXfrm>
    </dsp:sp>
    <dsp:sp modelId="{800435C7-F74C-4688-9E78-19BF085FC32E}">
      <dsp:nvSpPr>
        <dsp:cNvPr id="0" name=""/>
        <dsp:cNvSpPr/>
      </dsp:nvSpPr>
      <dsp:spPr>
        <a:xfrm>
          <a:off x="8874856" y="1796616"/>
          <a:ext cx="599571" cy="599571"/>
        </a:xfrm>
        <a:prstGeom prst="downArrow">
          <a:avLst>
            <a:gd name="adj1" fmla="val 55000"/>
            <a:gd name="adj2" fmla="val 45000"/>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a:off x="9009759" y="1796616"/>
        <a:ext cx="329765" cy="451177"/>
      </dsp:txXfrm>
    </dsp:sp>
    <dsp:sp modelId="{6E5D94E7-13C7-43CC-990B-45548BD47A21}">
      <dsp:nvSpPr>
        <dsp:cNvPr id="0" name=""/>
        <dsp:cNvSpPr/>
      </dsp:nvSpPr>
      <dsp:spPr>
        <a:xfrm>
          <a:off x="9596093" y="2886746"/>
          <a:ext cx="599571" cy="599571"/>
        </a:xfrm>
        <a:prstGeom prst="downArrow">
          <a:avLst>
            <a:gd name="adj1" fmla="val 55000"/>
            <a:gd name="adj2" fmla="val 45000"/>
          </a:avLst>
        </a:prstGeom>
        <a:solidFill>
          <a:schemeClr val="accent4">
            <a:tint val="40000"/>
            <a:alpha val="90000"/>
            <a:hueOff val="0"/>
            <a:satOff val="0"/>
            <a:lumOff val="0"/>
            <a:alphaOff val="0"/>
          </a:schemeClr>
        </a:solidFill>
        <a:ln w="1905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a:off x="9730996" y="2886746"/>
        <a:ext cx="329765" cy="451177"/>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50ECA4-F794-4D39-AB9E-CD0760EE01EA}" type="datetimeFigureOut">
              <a:t>9/11/2026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87F3E6-8494-40DA-A709-BE0971F54439}" type="slidenum">
              <a:t>‹#›</a:t>
            </a:fld>
            <a:endParaRPr lang="en-US"/>
          </a:p>
        </p:txBody>
      </p:sp>
    </p:spTree>
    <p:extLst>
      <p:ext uri="{BB962C8B-B14F-4D97-AF65-F5344CB8AC3E}">
        <p14:creationId xmlns:p14="http://schemas.microsoft.com/office/powerpoint/2010/main" val="24596107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Remind parents that you may not get back to them immediately, but they will get back to you in a reasonable amount of time. </a:t>
            </a:r>
          </a:p>
        </p:txBody>
      </p:sp>
      <p:sp>
        <p:nvSpPr>
          <p:cNvPr id="4" name="Slide Number Placeholder 3"/>
          <p:cNvSpPr>
            <a:spLocks noGrp="1"/>
          </p:cNvSpPr>
          <p:nvPr>
            <p:ph type="sldNum" sz="quarter" idx="5"/>
          </p:nvPr>
        </p:nvSpPr>
        <p:spPr/>
        <p:txBody>
          <a:bodyPr/>
          <a:lstStyle/>
          <a:p>
            <a:fld id="{ED87F3E6-8494-40DA-A709-BE0971F54439}" type="slidenum">
              <a:rPr lang="en-US"/>
              <a:t>2</a:t>
            </a:fld>
            <a:endParaRPr lang="en-US"/>
          </a:p>
        </p:txBody>
      </p:sp>
    </p:spTree>
    <p:extLst>
      <p:ext uri="{BB962C8B-B14F-4D97-AF65-F5344CB8AC3E}">
        <p14:creationId xmlns:p14="http://schemas.microsoft.com/office/powerpoint/2010/main" val="13894579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PSHE stands for </a:t>
            </a:r>
            <a:r>
              <a:rPr lang="en-GB" b="1" dirty="0"/>
              <a:t>Personal, Social, Health and Economic Education</a:t>
            </a:r>
            <a:r>
              <a:rPr lang="en-GB" dirty="0"/>
              <a:t>. Its purpose is to give children the knowledge, language and practical skills they need to build healthy relationships, look after their wellbeing, stay safe and make informed decisions.</a:t>
            </a:r>
          </a:p>
          <a:p>
            <a:endParaRPr lang="en-GB" dirty="0"/>
          </a:p>
          <a:p>
            <a:r>
              <a:rPr lang="en-GB" dirty="0"/>
              <a:t>Our curriculum is carefully sequenced and appropriate to the children’s age and emotional maturity. We use high-quality and professionally approved resources such as Pol-Ed and Yasmin and Tom. </a:t>
            </a:r>
          </a:p>
          <a:p>
            <a:endParaRPr lang="en-GB" dirty="0"/>
          </a:p>
          <a:p>
            <a:r>
              <a:rPr lang="en-GB" dirty="0"/>
              <a:t>We agree ground rules so that children can contribute safely and respectfully. Children are never expected to share personal experiences. They can also ask questions privately through the Worry Box or Ask-it Basket.</a:t>
            </a:r>
          </a:p>
          <a:p>
            <a:endParaRPr lang="en-GB" dirty="0"/>
          </a:p>
          <a:p>
            <a:r>
              <a:rPr lang="en-GB" dirty="0"/>
              <a:t>We reinforce PSHE through assemblies and wider opportunities across the year, including Picture News and events such as Anti-Bullying Week and Children’s Mental Health Week.</a:t>
            </a:r>
          </a:p>
          <a:p>
            <a:r>
              <a:rPr lang="en-GB" dirty="0"/>
              <a:t>Relationships and Health Education is a statutory part of the primary curriculum. Our PSHE and RSE policies are available on the school website. If you have any questions or concerns about the curriculum, please speak to us.</a:t>
            </a:r>
          </a:p>
          <a:p>
            <a:endParaRPr lang="en-GB" sz="1200" dirty="0">
              <a:latin typeface="Calibri" panose="020F0502020204030204" pitchFamily="34" charset="0"/>
              <a:cs typeface="Calibri" panose="020F0502020204030204" pitchFamily="34" charset="0"/>
            </a:endParaRPr>
          </a:p>
          <a:p>
            <a:endParaRPr lang="en-GB" sz="1200" dirty="0">
              <a:latin typeface="Calibri" panose="020F0502020204030204" pitchFamily="34" charset="0"/>
              <a:cs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A230EF9A-D48C-42EA-90AE-C852B132DDEF}" type="slidenum">
              <a:rPr lang="en-GB" smtClean="0"/>
              <a:t>5</a:t>
            </a:fld>
            <a:endParaRPr lang="en-GB"/>
          </a:p>
        </p:txBody>
      </p:sp>
    </p:spTree>
    <p:extLst>
      <p:ext uri="{BB962C8B-B14F-4D97-AF65-F5344CB8AC3E}">
        <p14:creationId xmlns:p14="http://schemas.microsoft.com/office/powerpoint/2010/main" val="33135006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Always use scientific names for body parts – ensures consistency across school and is a safeguarding necessity</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i="1" dirty="0"/>
              <a:t>The correct names of body parts, including the penis, vulva, vagina, testicles, scrotum, nipples. Pupils should understand that all of these parts of the body are private and have skills to understand and express their own boundaries around these body parts.</a:t>
            </a:r>
            <a:br>
              <a:rPr lang="en-GB" sz="1200" i="1" dirty="0"/>
            </a:br>
            <a:endParaRPr lang="en-GB" sz="1200" dirty="0"/>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457127FB-5354-4EE1-982C-16AA35E6F880}" type="slidenum">
              <a:rPr lang="en-GB" smtClean="0"/>
              <a:t>6</a:t>
            </a:fld>
            <a:endParaRPr lang="en-GB"/>
          </a:p>
        </p:txBody>
      </p:sp>
    </p:spTree>
    <p:extLst>
      <p:ext uri="{BB962C8B-B14F-4D97-AF65-F5344CB8AC3E}">
        <p14:creationId xmlns:p14="http://schemas.microsoft.com/office/powerpoint/2010/main" val="20240212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Share with parents the following: </a:t>
            </a:r>
          </a:p>
          <a:p>
            <a:pPr marL="171450" indent="-171450">
              <a:buFont typeface="Calibri"/>
              <a:buChar char="-"/>
            </a:pPr>
            <a:r>
              <a:rPr lang="en-US" dirty="0" err="1">
                <a:ea typeface="Calibri"/>
                <a:cs typeface="Calibri"/>
              </a:rPr>
              <a:t>Maths</a:t>
            </a:r>
            <a:r>
              <a:rPr lang="en-US" dirty="0">
                <a:ea typeface="Calibri"/>
                <a:cs typeface="Calibri"/>
              </a:rPr>
              <a:t> and English will outline explicit objectives for the half term. In KS2, if you child has a tutor, for example, this could be given to the tutor to let them know what we are focusing on. </a:t>
            </a:r>
          </a:p>
          <a:p>
            <a:pPr marL="171450" indent="-171450">
              <a:buFont typeface="Calibri"/>
              <a:buChar char="-"/>
            </a:pPr>
            <a:r>
              <a:rPr lang="en-US" dirty="0">
                <a:ea typeface="Calibri"/>
                <a:cs typeface="Calibri"/>
              </a:rPr>
              <a:t>Curriculum – what we are learning and the key elements of learning. </a:t>
            </a:r>
          </a:p>
          <a:p>
            <a:pPr marL="171450" indent="-171450">
              <a:buFont typeface="Calibri"/>
              <a:buChar char="-"/>
            </a:pPr>
            <a:r>
              <a:rPr lang="en-US" dirty="0">
                <a:ea typeface="Calibri"/>
                <a:cs typeface="Calibri"/>
              </a:rPr>
              <a:t>Vocabulary – this is specialist vocabulary that we want children to be confident with, it would be very helpful if you could use it or talk about it at home to build confidence. </a:t>
            </a:r>
          </a:p>
        </p:txBody>
      </p:sp>
      <p:sp>
        <p:nvSpPr>
          <p:cNvPr id="4" name="Slide Number Placeholder 3"/>
          <p:cNvSpPr>
            <a:spLocks noGrp="1"/>
          </p:cNvSpPr>
          <p:nvPr>
            <p:ph type="sldNum" sz="quarter" idx="5"/>
          </p:nvPr>
        </p:nvSpPr>
        <p:spPr/>
        <p:txBody>
          <a:bodyPr/>
          <a:lstStyle/>
          <a:p>
            <a:fld id="{ED87F3E6-8494-40DA-A709-BE0971F54439}" type="slidenum">
              <a:rPr lang="en-US"/>
              <a:t>7</a:t>
            </a:fld>
            <a:endParaRPr lang="en-US"/>
          </a:p>
        </p:txBody>
      </p:sp>
    </p:spTree>
    <p:extLst>
      <p:ext uri="{BB962C8B-B14F-4D97-AF65-F5344CB8AC3E}">
        <p14:creationId xmlns:p14="http://schemas.microsoft.com/office/powerpoint/2010/main" val="21490723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Explain to parents that we say typically on this day because for example with RWI book, we only send them home when we are confident they are fluent – so if takes an extra day of </a:t>
            </a:r>
            <a:r>
              <a:rPr lang="en-US" dirty="0" err="1">
                <a:ea typeface="Calibri"/>
                <a:cs typeface="Calibri"/>
              </a:rPr>
              <a:t>of</a:t>
            </a:r>
            <a:r>
              <a:rPr lang="en-US" dirty="0">
                <a:ea typeface="Calibri"/>
                <a:cs typeface="Calibri"/>
              </a:rPr>
              <a:t> reading, we will delay if necessary.</a:t>
            </a:r>
          </a:p>
        </p:txBody>
      </p:sp>
      <p:sp>
        <p:nvSpPr>
          <p:cNvPr id="4" name="Slide Number Placeholder 3"/>
          <p:cNvSpPr>
            <a:spLocks noGrp="1"/>
          </p:cNvSpPr>
          <p:nvPr>
            <p:ph type="sldNum" sz="quarter" idx="5"/>
          </p:nvPr>
        </p:nvSpPr>
        <p:spPr/>
        <p:txBody>
          <a:bodyPr/>
          <a:lstStyle/>
          <a:p>
            <a:fld id="{ED87F3E6-8494-40DA-A709-BE0971F54439}" type="slidenum">
              <a:rPr lang="en-US"/>
              <a:t>10</a:t>
            </a:fld>
            <a:endParaRPr lang="en-US"/>
          </a:p>
        </p:txBody>
      </p:sp>
    </p:spTree>
    <p:extLst>
      <p:ext uri="{BB962C8B-B14F-4D97-AF65-F5344CB8AC3E}">
        <p14:creationId xmlns:p14="http://schemas.microsoft.com/office/powerpoint/2010/main" val="13030596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9/11/2026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9/11/2026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9/11/2026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9/11/2026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9/11/2026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9/11/2026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9/11/2026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9/11/2026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9/11/2026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9/11/2026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9/11/2026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9/11/2026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19.sv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47942995-B07F-4636-9A06-C6A104B26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63687" y="423860"/>
            <a:ext cx="5302411" cy="3728592"/>
          </a:xfrm>
        </p:spPr>
        <p:txBody>
          <a:bodyPr anchor="t">
            <a:normAutofit/>
          </a:bodyPr>
          <a:lstStyle/>
          <a:p>
            <a:r>
              <a:rPr lang="en-US" sz="5400" dirty="0"/>
              <a:t>Welcome to Class 2 </a:t>
            </a:r>
            <a:br>
              <a:rPr lang="en-US" sz="5400" dirty="0"/>
            </a:br>
            <a:br>
              <a:rPr lang="en-US" sz="5400" dirty="0"/>
            </a:br>
            <a:r>
              <a:rPr lang="en-US" sz="4000" dirty="0"/>
              <a:t>Parent Information Session</a:t>
            </a:r>
            <a:endParaRPr lang="en-US" sz="5400" dirty="0"/>
          </a:p>
        </p:txBody>
      </p:sp>
      <p:grpSp>
        <p:nvGrpSpPr>
          <p:cNvPr id="32" name="Group 31">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984992"/>
            <a:ext cx="731521" cy="673460"/>
            <a:chOff x="3940602" y="308034"/>
            <a:chExt cx="2116791" cy="3428999"/>
          </a:xfrm>
          <a:solidFill>
            <a:schemeClr val="accent4"/>
          </a:solidFill>
        </p:grpSpPr>
        <p:sp>
          <p:nvSpPr>
            <p:cNvPr id="33" name="Rectangle 32">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7" name="Rectangle 36">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391886"/>
            <a:ext cx="6009366"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descr="A blue and yellow logo&#10;&#10;AI-generated content may be incorrect.">
            <a:extLst>
              <a:ext uri="{FF2B5EF4-FFF2-40B4-BE49-F238E27FC236}">
                <a16:creationId xmlns:a16="http://schemas.microsoft.com/office/drawing/2014/main" id="{2E7CF4F3-BDD9-F996-16FA-82D8486A57E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76121" y="4046540"/>
            <a:ext cx="1749238" cy="1749238"/>
          </a:xfrm>
          <a:prstGeom prst="rect">
            <a:avLst/>
          </a:prstGeom>
        </p:spPr>
      </p:pic>
    </p:spTree>
    <p:extLst>
      <p:ext uri="{BB962C8B-B14F-4D97-AF65-F5344CB8AC3E}">
        <p14:creationId xmlns:p14="http://schemas.microsoft.com/office/powerpoint/2010/main" val="109857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46C327D-EA4F-4BAC-1186-C8A53FC94DB8}"/>
              </a:ext>
            </a:extLst>
          </p:cNvPr>
          <p:cNvSpPr>
            <a:spLocks noGrp="1"/>
          </p:cNvSpPr>
          <p:nvPr>
            <p:ph type="title"/>
          </p:nvPr>
        </p:nvSpPr>
        <p:spPr>
          <a:xfrm>
            <a:off x="686834" y="1153572"/>
            <a:ext cx="3200400" cy="4461163"/>
          </a:xfrm>
        </p:spPr>
        <p:txBody>
          <a:bodyPr>
            <a:normAutofit/>
          </a:bodyPr>
          <a:lstStyle/>
          <a:p>
            <a:r>
              <a:rPr lang="en-US" dirty="0">
                <a:solidFill>
                  <a:srgbClr val="FFFFFF"/>
                </a:solidFill>
              </a:rPr>
              <a:t>Reading Books </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4E04910B-F546-FED1-B1AA-3872FF0F3F78}"/>
              </a:ext>
            </a:extLst>
          </p:cNvPr>
          <p:cNvSpPr>
            <a:spLocks noGrp="1"/>
          </p:cNvSpPr>
          <p:nvPr>
            <p:ph idx="1"/>
          </p:nvPr>
        </p:nvSpPr>
        <p:spPr>
          <a:xfrm>
            <a:off x="4447308" y="0"/>
            <a:ext cx="6906491" cy="6858000"/>
          </a:xfrm>
        </p:spPr>
        <p:txBody>
          <a:bodyPr vert="horz" lIns="91440" tIns="45720" rIns="91440" bIns="45720" rtlCol="0" anchor="ctr">
            <a:normAutofit/>
          </a:bodyPr>
          <a:lstStyle/>
          <a:p>
            <a:pPr marL="0" indent="0" algn="ctr">
              <a:buNone/>
            </a:pPr>
            <a:r>
              <a:rPr lang="en-US" sz="1800" b="1" u="sng" dirty="0"/>
              <a:t>Three types of reading books coming home: </a:t>
            </a:r>
          </a:p>
          <a:p>
            <a:pPr marL="0" indent="0">
              <a:buNone/>
            </a:pPr>
            <a:r>
              <a:rPr lang="en-US" sz="1800" u="sng" dirty="0"/>
              <a:t>Core Read Write Inc books</a:t>
            </a:r>
          </a:p>
          <a:p>
            <a:pPr marL="0" indent="0">
              <a:buNone/>
            </a:pPr>
            <a:r>
              <a:rPr lang="en-US" sz="1800" dirty="0"/>
              <a:t>These are practiced at least three times in school before being sent home. Re-reading at home builds confidence and fluency while also giving them the chance to show off their reading success and celebrate with you. </a:t>
            </a:r>
          </a:p>
          <a:p>
            <a:pPr marL="0" indent="0">
              <a:buNone/>
            </a:pPr>
            <a:r>
              <a:rPr lang="en-US" sz="1800" u="sng" dirty="0"/>
              <a:t>Book Bag books</a:t>
            </a:r>
          </a:p>
          <a:p>
            <a:pPr marL="0" indent="0">
              <a:buNone/>
            </a:pPr>
            <a:r>
              <a:rPr lang="en-US" sz="1800" dirty="0"/>
              <a:t>Matched to the Core Read Write Inc book. They give children  extra practice with the same sounds and themes.</a:t>
            </a:r>
          </a:p>
          <a:p>
            <a:pPr marL="0" indent="0">
              <a:buNone/>
            </a:pPr>
            <a:r>
              <a:rPr lang="en-US" sz="1800" u="sng" dirty="0"/>
              <a:t>Reading for Joy books</a:t>
            </a:r>
          </a:p>
          <a:p>
            <a:pPr marL="0" indent="0">
              <a:buNone/>
            </a:pPr>
            <a:r>
              <a:rPr lang="en-US" sz="1800" dirty="0"/>
              <a:t>This one is chosen by your child to share and enjoy with you. Your child may not be able to read all the words yet, but these books help develop a love of reading through talking about the story, pictures and ideas together. </a:t>
            </a:r>
          </a:p>
          <a:p>
            <a:pPr marL="0" indent="0">
              <a:buNone/>
            </a:pPr>
            <a:endParaRPr lang="en-US" sz="1800" dirty="0"/>
          </a:p>
          <a:p>
            <a:pPr>
              <a:buFont typeface="Calibri" panose="020B0604020202020204" pitchFamily="34" charset="0"/>
              <a:buChar char="-"/>
            </a:pPr>
            <a:r>
              <a:rPr lang="en-US" sz="1800" dirty="0"/>
              <a:t>Please listen to your child read to you and support. </a:t>
            </a:r>
          </a:p>
          <a:p>
            <a:pPr>
              <a:buFont typeface="Calibri" panose="020B0604020202020204" pitchFamily="34" charset="0"/>
              <a:buChar char="-"/>
            </a:pPr>
            <a:r>
              <a:rPr lang="en-US" sz="1800" dirty="0"/>
              <a:t>Ideally, read the same book more than once to build fluency.</a:t>
            </a:r>
          </a:p>
          <a:p>
            <a:pPr>
              <a:buFont typeface="Calibri" panose="020B0604020202020204" pitchFamily="34" charset="0"/>
              <a:buChar char="-"/>
            </a:pPr>
            <a:r>
              <a:rPr lang="en-US" sz="1800" dirty="0"/>
              <a:t>Books will be changed on Thursdays</a:t>
            </a:r>
          </a:p>
          <a:p>
            <a:pPr marL="0" indent="0">
              <a:buNone/>
            </a:pPr>
            <a:endParaRPr lang="en-US" sz="2000" dirty="0"/>
          </a:p>
        </p:txBody>
      </p:sp>
    </p:spTree>
    <p:extLst>
      <p:ext uri="{BB962C8B-B14F-4D97-AF65-F5344CB8AC3E}">
        <p14:creationId xmlns:p14="http://schemas.microsoft.com/office/powerpoint/2010/main" val="33424205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9F529C3-C941-49FD-8C67-82F134F64B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50000"/>
              <a:lumOff val="5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0586029-32A0-47E5-9AEC-AE3ABA6B9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9950B837-DD09-327E-45F9-D4AF644AFB07}"/>
              </a:ext>
            </a:extLst>
          </p:cNvPr>
          <p:cNvPicPr>
            <a:picLocks noChangeAspect="1"/>
          </p:cNvPicPr>
          <p:nvPr/>
        </p:nvPicPr>
        <p:blipFill>
          <a:blip r:embed="rId2"/>
          <a:stretch>
            <a:fillRect/>
          </a:stretch>
        </p:blipFill>
        <p:spPr>
          <a:xfrm>
            <a:off x="1320060" y="643466"/>
            <a:ext cx="3941529" cy="5571066"/>
          </a:xfrm>
          <a:prstGeom prst="rect">
            <a:avLst/>
          </a:prstGeom>
        </p:spPr>
      </p:pic>
      <p:cxnSp>
        <p:nvCxnSpPr>
          <p:cNvPr id="14" name="Straight Connector 13">
            <a:extLst>
              <a:ext uri="{FF2B5EF4-FFF2-40B4-BE49-F238E27FC236}">
                <a16:creationId xmlns:a16="http://schemas.microsoft.com/office/drawing/2014/main" id="{8C730EAB-A532-4295-A302-FB4B90DB9F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79958" y="1143000"/>
            <a:ext cx="0" cy="4572000"/>
          </a:xfrm>
          <a:prstGeom prst="line">
            <a:avLst/>
          </a:prstGeom>
          <a:ln>
            <a:solidFill>
              <a:srgbClr val="4E4E4E"/>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D857F1DE-3496-2650-8F72-7A45E388CB3D}"/>
              </a:ext>
            </a:extLst>
          </p:cNvPr>
          <p:cNvPicPr>
            <a:picLocks noChangeAspect="1"/>
          </p:cNvPicPr>
          <p:nvPr/>
        </p:nvPicPr>
        <p:blipFill>
          <a:blip r:embed="rId3"/>
          <a:stretch>
            <a:fillRect/>
          </a:stretch>
        </p:blipFill>
        <p:spPr>
          <a:xfrm>
            <a:off x="6979157" y="643467"/>
            <a:ext cx="3844035" cy="5571066"/>
          </a:xfrm>
          <a:prstGeom prst="rect">
            <a:avLst/>
          </a:prstGeom>
        </p:spPr>
      </p:pic>
    </p:spTree>
    <p:extLst>
      <p:ext uri="{BB962C8B-B14F-4D97-AF65-F5344CB8AC3E}">
        <p14:creationId xmlns:p14="http://schemas.microsoft.com/office/powerpoint/2010/main" val="30249786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9E7692F-5EFC-1DEC-3A27-7F2A2714F424}"/>
              </a:ext>
            </a:extLst>
          </p:cNvPr>
          <p:cNvPicPr>
            <a:picLocks noChangeAspect="1"/>
          </p:cNvPicPr>
          <p:nvPr/>
        </p:nvPicPr>
        <p:blipFill>
          <a:blip r:embed="rId2"/>
          <a:stretch>
            <a:fillRect/>
          </a:stretch>
        </p:blipFill>
        <p:spPr>
          <a:xfrm>
            <a:off x="448238" y="592138"/>
            <a:ext cx="5487326" cy="2913057"/>
          </a:xfrm>
          <a:prstGeom prst="rect">
            <a:avLst/>
          </a:prstGeom>
        </p:spPr>
      </p:pic>
      <p:pic>
        <p:nvPicPr>
          <p:cNvPr id="3" name="Picture 2">
            <a:extLst>
              <a:ext uri="{FF2B5EF4-FFF2-40B4-BE49-F238E27FC236}">
                <a16:creationId xmlns:a16="http://schemas.microsoft.com/office/drawing/2014/main" id="{B6118821-D364-3C8C-CFF6-760EEB309F8C}"/>
              </a:ext>
            </a:extLst>
          </p:cNvPr>
          <p:cNvPicPr>
            <a:picLocks noChangeAspect="1"/>
          </p:cNvPicPr>
          <p:nvPr/>
        </p:nvPicPr>
        <p:blipFill>
          <a:blip r:embed="rId3"/>
          <a:stretch>
            <a:fillRect/>
          </a:stretch>
        </p:blipFill>
        <p:spPr>
          <a:xfrm>
            <a:off x="315714" y="3585043"/>
            <a:ext cx="5546104" cy="2471512"/>
          </a:xfrm>
          <a:prstGeom prst="rect">
            <a:avLst/>
          </a:prstGeom>
        </p:spPr>
      </p:pic>
      <p:pic>
        <p:nvPicPr>
          <p:cNvPr id="4" name="Picture 3">
            <a:extLst>
              <a:ext uri="{FF2B5EF4-FFF2-40B4-BE49-F238E27FC236}">
                <a16:creationId xmlns:a16="http://schemas.microsoft.com/office/drawing/2014/main" id="{C2290405-3C5F-A44E-AB08-861538CFAF85}"/>
              </a:ext>
            </a:extLst>
          </p:cNvPr>
          <p:cNvPicPr>
            <a:picLocks noChangeAspect="1"/>
          </p:cNvPicPr>
          <p:nvPr/>
        </p:nvPicPr>
        <p:blipFill>
          <a:blip r:embed="rId4"/>
          <a:stretch>
            <a:fillRect/>
          </a:stretch>
        </p:blipFill>
        <p:spPr>
          <a:xfrm>
            <a:off x="6256438" y="657515"/>
            <a:ext cx="5437327" cy="2686314"/>
          </a:xfrm>
          <a:prstGeom prst="rect">
            <a:avLst/>
          </a:prstGeom>
        </p:spPr>
      </p:pic>
      <p:pic>
        <p:nvPicPr>
          <p:cNvPr id="5" name="Picture 4">
            <a:extLst>
              <a:ext uri="{FF2B5EF4-FFF2-40B4-BE49-F238E27FC236}">
                <a16:creationId xmlns:a16="http://schemas.microsoft.com/office/drawing/2014/main" id="{A965FC80-79FA-1F8C-2E38-24625BBE20BF}"/>
              </a:ext>
            </a:extLst>
          </p:cNvPr>
          <p:cNvPicPr>
            <a:picLocks noChangeAspect="1"/>
          </p:cNvPicPr>
          <p:nvPr/>
        </p:nvPicPr>
        <p:blipFill>
          <a:blip r:embed="rId5"/>
          <a:stretch>
            <a:fillRect/>
          </a:stretch>
        </p:blipFill>
        <p:spPr>
          <a:xfrm>
            <a:off x="6096000" y="3585043"/>
            <a:ext cx="5420548" cy="2471512"/>
          </a:xfrm>
          <a:prstGeom prst="rect">
            <a:avLst/>
          </a:prstGeom>
        </p:spPr>
      </p:pic>
    </p:spTree>
    <p:extLst>
      <p:ext uri="{BB962C8B-B14F-4D97-AF65-F5344CB8AC3E}">
        <p14:creationId xmlns:p14="http://schemas.microsoft.com/office/powerpoint/2010/main" val="37222353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52B004-C4B3-1E5C-3D91-3C06A0D3D721}"/>
              </a:ext>
            </a:extLst>
          </p:cNvPr>
          <p:cNvSpPr>
            <a:spLocks noGrp="1"/>
          </p:cNvSpPr>
          <p:nvPr>
            <p:ph type="title"/>
          </p:nvPr>
        </p:nvSpPr>
        <p:spPr>
          <a:xfrm>
            <a:off x="622539" y="227103"/>
            <a:ext cx="10515600" cy="1325563"/>
          </a:xfrm>
        </p:spPr>
        <p:txBody>
          <a:bodyPr/>
          <a:lstStyle/>
          <a:p>
            <a:r>
              <a:rPr lang="en-US" dirty="0"/>
              <a:t>Dates for your Diary </a:t>
            </a:r>
            <a:endParaRPr lang="en-US" dirty="0">
              <a:solidFill>
                <a:srgbClr val="EE0000"/>
              </a:solidFill>
            </a:endParaRPr>
          </a:p>
        </p:txBody>
      </p:sp>
      <p:pic>
        <p:nvPicPr>
          <p:cNvPr id="9" name="Picture 8">
            <a:extLst>
              <a:ext uri="{FF2B5EF4-FFF2-40B4-BE49-F238E27FC236}">
                <a16:creationId xmlns:a16="http://schemas.microsoft.com/office/drawing/2014/main" id="{3F8196F5-9602-2525-1093-0B20E747DB46}"/>
              </a:ext>
            </a:extLst>
          </p:cNvPr>
          <p:cNvPicPr>
            <a:picLocks noChangeAspect="1"/>
          </p:cNvPicPr>
          <p:nvPr/>
        </p:nvPicPr>
        <p:blipFill>
          <a:blip r:embed="rId2"/>
          <a:srcRect t="25295" r="-1719"/>
          <a:stretch>
            <a:fillRect/>
          </a:stretch>
        </p:blipFill>
        <p:spPr>
          <a:xfrm>
            <a:off x="1750008" y="1660848"/>
            <a:ext cx="8691983" cy="3842981"/>
          </a:xfrm>
          <a:prstGeom prst="rect">
            <a:avLst/>
          </a:prstGeom>
        </p:spPr>
      </p:pic>
    </p:spTree>
    <p:extLst>
      <p:ext uri="{BB962C8B-B14F-4D97-AF65-F5344CB8AC3E}">
        <p14:creationId xmlns:p14="http://schemas.microsoft.com/office/powerpoint/2010/main" val="22996452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1C4FDBE2-32F7-4AC4-A40C-C51C65B1D4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4" name="Arc 33">
            <a:extLst>
              <a:ext uri="{FF2B5EF4-FFF2-40B4-BE49-F238E27FC236}">
                <a16:creationId xmlns:a16="http://schemas.microsoft.com/office/drawing/2014/main" id="{E2B33195-5BCA-4BB7-A82D-6739522687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604789">
            <a:off x="675639" y="775849"/>
            <a:ext cx="2987899" cy="2987899"/>
          </a:xfrm>
          <a:prstGeom prst="arc">
            <a:avLst>
              <a:gd name="adj1" fmla="val 14455503"/>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EE933C1-9380-EC7A-87B3-11E53E8B0ACC}"/>
              </a:ext>
            </a:extLst>
          </p:cNvPr>
          <p:cNvSpPr>
            <a:spLocks noGrp="1"/>
          </p:cNvSpPr>
          <p:nvPr>
            <p:ph type="title"/>
          </p:nvPr>
        </p:nvSpPr>
        <p:spPr>
          <a:xfrm>
            <a:off x="892817" y="1370171"/>
            <a:ext cx="4425551" cy="2387600"/>
          </a:xfrm>
        </p:spPr>
        <p:txBody>
          <a:bodyPr vert="horz" lIns="91440" tIns="45720" rIns="91440" bIns="45720" rtlCol="0" anchor="b">
            <a:normAutofit/>
          </a:bodyPr>
          <a:lstStyle/>
          <a:p>
            <a:r>
              <a:rPr lang="en-US" sz="5100">
                <a:solidFill>
                  <a:srgbClr val="FFFFFF"/>
                </a:solidFill>
              </a:rPr>
              <a:t>Thank you! </a:t>
            </a:r>
            <a:br>
              <a:rPr lang="en-US" sz="5100">
                <a:solidFill>
                  <a:srgbClr val="FFFFFF"/>
                </a:solidFill>
              </a:rPr>
            </a:br>
            <a:r>
              <a:rPr lang="en-US" sz="5100">
                <a:solidFill>
                  <a:srgbClr val="FFFFFF"/>
                </a:solidFill>
              </a:rPr>
              <a:t>Any questions?</a:t>
            </a:r>
          </a:p>
        </p:txBody>
      </p:sp>
      <p:sp>
        <p:nvSpPr>
          <p:cNvPr id="36" name="Oval 35">
            <a:extLst>
              <a:ext uri="{FF2B5EF4-FFF2-40B4-BE49-F238E27FC236}">
                <a16:creationId xmlns:a16="http://schemas.microsoft.com/office/drawing/2014/main" id="{CF8AD9F3-9AF6-494F-83A3-2F67756393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5976" y="2130090"/>
            <a:ext cx="457824" cy="44540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8" name="Freeform: Shape 37">
            <a:extLst>
              <a:ext uri="{FF2B5EF4-FFF2-40B4-BE49-F238E27FC236}">
                <a16:creationId xmlns:a16="http://schemas.microsoft.com/office/drawing/2014/main" id="{11156773-3FB3-46D9-9F87-8212874048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13872" y="3116072"/>
            <a:ext cx="4378128" cy="3741928"/>
          </a:xfrm>
          <a:custGeom>
            <a:avLst/>
            <a:gdLst>
              <a:gd name="connsiteX0" fmla="*/ 2605183 w 4378128"/>
              <a:gd name="connsiteY0" fmla="*/ 0 h 3741928"/>
              <a:gd name="connsiteX1" fmla="*/ 4262321 w 4378128"/>
              <a:gd name="connsiteY1" fmla="*/ 594897 h 3741928"/>
              <a:gd name="connsiteX2" fmla="*/ 4378128 w 4378128"/>
              <a:gd name="connsiteY2" fmla="*/ 700149 h 3741928"/>
              <a:gd name="connsiteX3" fmla="*/ 4378128 w 4378128"/>
              <a:gd name="connsiteY3" fmla="*/ 3741928 h 3741928"/>
              <a:gd name="connsiteX4" fmla="*/ 263831 w 4378128"/>
              <a:gd name="connsiteY4" fmla="*/ 3741928 h 3741928"/>
              <a:gd name="connsiteX5" fmla="*/ 204729 w 4378128"/>
              <a:gd name="connsiteY5" fmla="*/ 3619238 h 3741928"/>
              <a:gd name="connsiteX6" fmla="*/ 0 w 4378128"/>
              <a:gd name="connsiteY6" fmla="*/ 2605183 h 3741928"/>
              <a:gd name="connsiteX7" fmla="*/ 2605183 w 4378128"/>
              <a:gd name="connsiteY7" fmla="*/ 0 h 3741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8128" h="3741928">
                <a:moveTo>
                  <a:pt x="2605183" y="0"/>
                </a:moveTo>
                <a:cubicBezTo>
                  <a:pt x="3234659" y="0"/>
                  <a:pt x="3811992" y="223253"/>
                  <a:pt x="4262321" y="594897"/>
                </a:cubicBezTo>
                <a:lnTo>
                  <a:pt x="4378128" y="700149"/>
                </a:lnTo>
                <a:lnTo>
                  <a:pt x="4378128" y="3741928"/>
                </a:lnTo>
                <a:lnTo>
                  <a:pt x="263831" y="3741928"/>
                </a:lnTo>
                <a:lnTo>
                  <a:pt x="204729" y="3619238"/>
                </a:lnTo>
                <a:cubicBezTo>
                  <a:pt x="72899" y="3307558"/>
                  <a:pt x="0" y="2964884"/>
                  <a:pt x="0" y="2605183"/>
                </a:cubicBezTo>
                <a:cubicBezTo>
                  <a:pt x="0" y="1166380"/>
                  <a:pt x="1166380" y="0"/>
                  <a:pt x="260518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0" name="Freeform: Shape 39">
            <a:extLst>
              <a:ext uri="{FF2B5EF4-FFF2-40B4-BE49-F238E27FC236}">
                <a16:creationId xmlns:a16="http://schemas.microsoft.com/office/drawing/2014/main" id="{E8EA24D0-C854-4AA8-B8FD-D252660D88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99731" y="1"/>
            <a:ext cx="4208478" cy="3678281"/>
          </a:xfrm>
          <a:custGeom>
            <a:avLst/>
            <a:gdLst>
              <a:gd name="connsiteX0" fmla="*/ 711074 w 4208478"/>
              <a:gd name="connsiteY0" fmla="*/ 0 h 3678281"/>
              <a:gd name="connsiteX1" fmla="*/ 3497404 w 4208478"/>
              <a:gd name="connsiteY1" fmla="*/ 0 h 3678281"/>
              <a:gd name="connsiteX2" fmla="*/ 3592161 w 4208478"/>
              <a:gd name="connsiteY2" fmla="*/ 86120 h 3678281"/>
              <a:gd name="connsiteX3" fmla="*/ 4208478 w 4208478"/>
              <a:gd name="connsiteY3" fmla="*/ 1574042 h 3678281"/>
              <a:gd name="connsiteX4" fmla="*/ 2104239 w 4208478"/>
              <a:gd name="connsiteY4" fmla="*/ 3678281 h 3678281"/>
              <a:gd name="connsiteX5" fmla="*/ 0 w 4208478"/>
              <a:gd name="connsiteY5" fmla="*/ 1574042 h 3678281"/>
              <a:gd name="connsiteX6" fmla="*/ 616318 w 4208478"/>
              <a:gd name="connsiteY6" fmla="*/ 86120 h 3678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08478" h="3678281">
                <a:moveTo>
                  <a:pt x="711074" y="0"/>
                </a:moveTo>
                <a:lnTo>
                  <a:pt x="3497404" y="0"/>
                </a:lnTo>
                <a:lnTo>
                  <a:pt x="3592161" y="86120"/>
                </a:lnTo>
                <a:cubicBezTo>
                  <a:pt x="3972953" y="466913"/>
                  <a:pt x="4208478" y="992973"/>
                  <a:pt x="4208478" y="1574042"/>
                </a:cubicBezTo>
                <a:cubicBezTo>
                  <a:pt x="4208478" y="2736181"/>
                  <a:pt x="3266378" y="3678281"/>
                  <a:pt x="2104239" y="3678281"/>
                </a:cubicBezTo>
                <a:cubicBezTo>
                  <a:pt x="942100" y="3678281"/>
                  <a:pt x="0" y="2736181"/>
                  <a:pt x="0" y="1574042"/>
                </a:cubicBezTo>
                <a:cubicBezTo>
                  <a:pt x="0" y="992973"/>
                  <a:pt x="235525" y="466913"/>
                  <a:pt x="616318" y="8612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Graphic 6" descr="Help">
            <a:extLst>
              <a:ext uri="{FF2B5EF4-FFF2-40B4-BE49-F238E27FC236}">
                <a16:creationId xmlns:a16="http://schemas.microsoft.com/office/drawing/2014/main" id="{1D001D2A-07BC-89D8-B370-4D1B99015AC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249286" y="270180"/>
            <a:ext cx="2709367" cy="2709367"/>
          </a:xfrm>
          <a:custGeom>
            <a:avLst/>
            <a:gdLst/>
            <a:ahLst/>
            <a:cxnLst/>
            <a:rect l="l" t="t" r="r" b="b"/>
            <a:pathLst>
              <a:path w="2833631" h="2677010">
                <a:moveTo>
                  <a:pt x="49418" y="0"/>
                </a:moveTo>
                <a:lnTo>
                  <a:pt x="2784213" y="0"/>
                </a:lnTo>
                <a:cubicBezTo>
                  <a:pt x="2811506" y="0"/>
                  <a:pt x="2833631" y="22125"/>
                  <a:pt x="2833631" y="49418"/>
                </a:cubicBezTo>
                <a:lnTo>
                  <a:pt x="2833631" y="2627592"/>
                </a:lnTo>
                <a:cubicBezTo>
                  <a:pt x="2833631" y="2654885"/>
                  <a:pt x="2811506" y="2677010"/>
                  <a:pt x="2784213" y="2677010"/>
                </a:cubicBezTo>
                <a:lnTo>
                  <a:pt x="49418" y="2677010"/>
                </a:lnTo>
                <a:cubicBezTo>
                  <a:pt x="22125" y="2677010"/>
                  <a:pt x="0" y="2654885"/>
                  <a:pt x="0" y="2627592"/>
                </a:cubicBezTo>
                <a:lnTo>
                  <a:pt x="0" y="49418"/>
                </a:lnTo>
                <a:cubicBezTo>
                  <a:pt x="0" y="22125"/>
                  <a:pt x="22125" y="0"/>
                  <a:pt x="49418" y="0"/>
                </a:cubicBezTo>
                <a:close/>
              </a:path>
            </a:pathLst>
          </a:custGeom>
        </p:spPr>
      </p:pic>
      <p:pic>
        <p:nvPicPr>
          <p:cNvPr id="5" name="Picture 4" descr="A blue and yellow logo&#10;&#10;AI-generated content may be incorrect.">
            <a:extLst>
              <a:ext uri="{FF2B5EF4-FFF2-40B4-BE49-F238E27FC236}">
                <a16:creationId xmlns:a16="http://schemas.microsoft.com/office/drawing/2014/main" id="{4450B042-E8B1-28E4-B9C8-036FB14B1C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48285" y="3884066"/>
            <a:ext cx="2567230" cy="2567230"/>
          </a:xfrm>
          <a:custGeom>
            <a:avLst/>
            <a:gdLst/>
            <a:ahLst/>
            <a:cxnLst/>
            <a:rect l="l" t="t" r="r" b="b"/>
            <a:pathLst>
              <a:path w="2833631" h="2677010">
                <a:moveTo>
                  <a:pt x="49418" y="0"/>
                </a:moveTo>
                <a:lnTo>
                  <a:pt x="2784213" y="0"/>
                </a:lnTo>
                <a:cubicBezTo>
                  <a:pt x="2811506" y="0"/>
                  <a:pt x="2833631" y="22125"/>
                  <a:pt x="2833631" y="49418"/>
                </a:cubicBezTo>
                <a:lnTo>
                  <a:pt x="2833631" y="2627592"/>
                </a:lnTo>
                <a:cubicBezTo>
                  <a:pt x="2833631" y="2654885"/>
                  <a:pt x="2811506" y="2677010"/>
                  <a:pt x="2784213" y="2677010"/>
                </a:cubicBezTo>
                <a:lnTo>
                  <a:pt x="49418" y="2677010"/>
                </a:lnTo>
                <a:cubicBezTo>
                  <a:pt x="22125" y="2677010"/>
                  <a:pt x="0" y="2654885"/>
                  <a:pt x="0" y="2627592"/>
                </a:cubicBezTo>
                <a:lnTo>
                  <a:pt x="0" y="49418"/>
                </a:lnTo>
                <a:cubicBezTo>
                  <a:pt x="0" y="22125"/>
                  <a:pt x="22125" y="0"/>
                  <a:pt x="49418" y="0"/>
                </a:cubicBezTo>
                <a:close/>
              </a:path>
            </a:pathLst>
          </a:custGeom>
        </p:spPr>
      </p:pic>
    </p:spTree>
    <p:extLst>
      <p:ext uri="{BB962C8B-B14F-4D97-AF65-F5344CB8AC3E}">
        <p14:creationId xmlns:p14="http://schemas.microsoft.com/office/powerpoint/2010/main" val="1837512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D78012B-09A8-3CD6-D578-E52686691D21}"/>
              </a:ext>
            </a:extLst>
          </p:cNvPr>
          <p:cNvSpPr>
            <a:spLocks noGrp="1"/>
          </p:cNvSpPr>
          <p:nvPr>
            <p:ph type="title"/>
          </p:nvPr>
        </p:nvSpPr>
        <p:spPr>
          <a:xfrm>
            <a:off x="1043631" y="809898"/>
            <a:ext cx="9942716" cy="1554480"/>
          </a:xfrm>
        </p:spPr>
        <p:txBody>
          <a:bodyPr anchor="ctr">
            <a:normAutofit/>
          </a:bodyPr>
          <a:lstStyle/>
          <a:p>
            <a:r>
              <a:rPr lang="en-US" sz="4800" dirty="0"/>
              <a:t>Everyday Information </a:t>
            </a:r>
          </a:p>
        </p:txBody>
      </p:sp>
      <p:sp>
        <p:nvSpPr>
          <p:cNvPr id="3" name="Content Placeholder 2">
            <a:extLst>
              <a:ext uri="{FF2B5EF4-FFF2-40B4-BE49-F238E27FC236}">
                <a16:creationId xmlns:a16="http://schemas.microsoft.com/office/drawing/2014/main" id="{A521E49C-28F3-492B-82FC-64F3CB2FEF13}"/>
              </a:ext>
            </a:extLst>
          </p:cNvPr>
          <p:cNvSpPr>
            <a:spLocks noGrp="1"/>
          </p:cNvSpPr>
          <p:nvPr>
            <p:ph idx="1"/>
          </p:nvPr>
        </p:nvSpPr>
        <p:spPr>
          <a:xfrm>
            <a:off x="1045028" y="3017521"/>
            <a:ext cx="9941319" cy="3566151"/>
          </a:xfrm>
        </p:spPr>
        <p:txBody>
          <a:bodyPr vert="horz" lIns="91440" tIns="45720" rIns="91440" bIns="45720" rtlCol="0" anchor="ctr">
            <a:normAutofit fontScale="77500" lnSpcReduction="20000"/>
          </a:bodyPr>
          <a:lstStyle/>
          <a:p>
            <a:r>
              <a:rPr lang="en-US" sz="3200" dirty="0"/>
              <a:t>Doors open at 8:50am and will close at 9:00am.</a:t>
            </a:r>
          </a:p>
          <a:p>
            <a:r>
              <a:rPr lang="en-US" sz="3200" dirty="0"/>
              <a:t>Messages to the teacher – reading record, staff welcoming children in the morning, email or phone call to the office.  </a:t>
            </a:r>
          </a:p>
          <a:p>
            <a:r>
              <a:rPr lang="en-US" sz="3200" dirty="0"/>
              <a:t>Water bottled – named and appropriate size. </a:t>
            </a:r>
          </a:p>
          <a:p>
            <a:pPr lvl="1">
              <a:buFont typeface="Courier New" panose="020B0604020202020204" pitchFamily="34" charset="0"/>
              <a:buChar char="o"/>
            </a:pPr>
            <a:r>
              <a:rPr lang="en-US" sz="3200" dirty="0"/>
              <a:t>Taken home each day and returned.</a:t>
            </a:r>
          </a:p>
          <a:p>
            <a:r>
              <a:rPr lang="en-US" sz="3200" dirty="0"/>
              <a:t>Snacks </a:t>
            </a:r>
          </a:p>
          <a:p>
            <a:pPr lvl="1">
              <a:buFont typeface="Courier New" panose="020B0604020202020204" pitchFamily="34" charset="0"/>
              <a:buChar char="o"/>
            </a:pPr>
            <a:r>
              <a:rPr lang="en-US" sz="3200" dirty="0"/>
              <a:t>Reception and KS1 are provided with an afternoon snack. </a:t>
            </a:r>
          </a:p>
          <a:p>
            <a:pPr lvl="1">
              <a:buFont typeface="Courier New" panose="020B0604020202020204" pitchFamily="34" charset="0"/>
              <a:buChar char="o"/>
            </a:pPr>
            <a:r>
              <a:rPr lang="en-US" sz="3200" dirty="0"/>
              <a:t>All children can bring in a piece of fresh fruit or vegetable as a snack for morning break. </a:t>
            </a:r>
          </a:p>
          <a:p>
            <a:r>
              <a:rPr lang="en-US" sz="3200" dirty="0"/>
              <a:t>School finishes at 3:25pm</a:t>
            </a:r>
          </a:p>
          <a:p>
            <a:pPr lvl="1">
              <a:buFont typeface="Courier New" panose="020B0604020202020204" pitchFamily="34" charset="0"/>
              <a:buChar char="o"/>
            </a:pPr>
            <a:endParaRPr lang="en-US" sz="1700" dirty="0"/>
          </a:p>
          <a:p>
            <a:endParaRPr lang="en-US" sz="1700" dirty="0"/>
          </a:p>
          <a:p>
            <a:pPr marL="0" indent="0">
              <a:buNone/>
            </a:pPr>
            <a:endParaRPr lang="en-US" sz="1700" dirty="0"/>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700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DA718D0-4865-4629-8134-44F68D41D5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65167ED7-6315-43AB-B1B6-C326D5FD8F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11" name="Rectangle 10">
              <a:extLst>
                <a:ext uri="{FF2B5EF4-FFF2-40B4-BE49-F238E27FC236}">
                  <a16:creationId xmlns:a16="http://schemas.microsoft.com/office/drawing/2014/main" id="{EF4D8839-FB03-487D-ACC8-8BFEDD4FEB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EF75023-9A3B-42FC-B704-61A8F7BEF4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CBC4F608-B4B8-48C3-9572-C0F061B1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922919"/>
            <a:ext cx="11111729" cy="546125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9430EC9-B5C1-942D-2C57-F0CEAA02E101}"/>
              </a:ext>
            </a:extLst>
          </p:cNvPr>
          <p:cNvSpPr>
            <a:spLocks noGrp="1"/>
          </p:cNvSpPr>
          <p:nvPr>
            <p:ph type="title"/>
          </p:nvPr>
        </p:nvSpPr>
        <p:spPr>
          <a:xfrm>
            <a:off x="853120" y="-426752"/>
            <a:ext cx="9849751" cy="1349671"/>
          </a:xfrm>
        </p:spPr>
        <p:txBody>
          <a:bodyPr anchor="b">
            <a:normAutofit/>
          </a:bodyPr>
          <a:lstStyle/>
          <a:p>
            <a:r>
              <a:rPr lang="en-US" sz="5400" dirty="0"/>
              <a:t>A typical week in our class </a:t>
            </a:r>
          </a:p>
        </p:txBody>
      </p:sp>
      <p:pic>
        <p:nvPicPr>
          <p:cNvPr id="7" name="Picture 6">
            <a:extLst>
              <a:ext uri="{FF2B5EF4-FFF2-40B4-BE49-F238E27FC236}">
                <a16:creationId xmlns:a16="http://schemas.microsoft.com/office/drawing/2014/main" id="{EDFAC9FA-5C68-EEDE-D649-E29A59FCAFB5}"/>
              </a:ext>
            </a:extLst>
          </p:cNvPr>
          <p:cNvPicPr>
            <a:picLocks noChangeAspect="1"/>
          </p:cNvPicPr>
          <p:nvPr/>
        </p:nvPicPr>
        <p:blipFill>
          <a:blip r:embed="rId2"/>
          <a:stretch>
            <a:fillRect/>
          </a:stretch>
        </p:blipFill>
        <p:spPr>
          <a:xfrm>
            <a:off x="923509" y="934042"/>
            <a:ext cx="10581136" cy="5670451"/>
          </a:xfrm>
          <a:prstGeom prst="rect">
            <a:avLst/>
          </a:prstGeom>
        </p:spPr>
      </p:pic>
    </p:spTree>
    <p:extLst>
      <p:ext uri="{BB962C8B-B14F-4D97-AF65-F5344CB8AC3E}">
        <p14:creationId xmlns:p14="http://schemas.microsoft.com/office/powerpoint/2010/main" val="28719756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BC31EF5-2B4A-7748-CA91-04C25B7AAAF0}"/>
              </a:ext>
            </a:extLst>
          </p:cNvPr>
          <p:cNvSpPr>
            <a:spLocks noGrp="1"/>
          </p:cNvSpPr>
          <p:nvPr>
            <p:ph type="title"/>
          </p:nvPr>
        </p:nvSpPr>
        <p:spPr>
          <a:xfrm>
            <a:off x="808638" y="386930"/>
            <a:ext cx="9236700" cy="1188950"/>
          </a:xfrm>
        </p:spPr>
        <p:txBody>
          <a:bodyPr anchor="b">
            <a:normAutofit/>
          </a:bodyPr>
          <a:lstStyle/>
          <a:p>
            <a:r>
              <a:rPr lang="en-US" sz="5400" dirty="0"/>
              <a:t>PE </a:t>
            </a:r>
          </a:p>
        </p:txBody>
      </p:sp>
      <p:grpSp>
        <p:nvGrpSpPr>
          <p:cNvPr id="10"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3020071-4D8B-990F-254F-BA855B579BA3}"/>
              </a:ext>
            </a:extLst>
          </p:cNvPr>
          <p:cNvSpPr>
            <a:spLocks noGrp="1"/>
          </p:cNvSpPr>
          <p:nvPr>
            <p:ph idx="1"/>
          </p:nvPr>
        </p:nvSpPr>
        <p:spPr>
          <a:xfrm>
            <a:off x="793660" y="2599509"/>
            <a:ext cx="10143668" cy="3435531"/>
          </a:xfrm>
        </p:spPr>
        <p:txBody>
          <a:bodyPr vert="horz" lIns="91440" tIns="45720" rIns="91440" bIns="45720" rtlCol="0" anchor="ctr">
            <a:normAutofit/>
          </a:bodyPr>
          <a:lstStyle/>
          <a:p>
            <a:r>
              <a:rPr lang="en-US" sz="2400" dirty="0"/>
              <a:t>Our PE day is on Thursday afternoon. </a:t>
            </a:r>
          </a:p>
          <a:p>
            <a:r>
              <a:rPr lang="en-US" sz="2400" dirty="0"/>
              <a:t>On PE day, children are to wear PE kit all day. </a:t>
            </a:r>
          </a:p>
          <a:p>
            <a:r>
              <a:rPr lang="en-US" sz="2400" dirty="0"/>
              <a:t>Just a reminder our school PE kit is</a:t>
            </a:r>
          </a:p>
          <a:p>
            <a:pPr lvl="1">
              <a:buFont typeface="Courier New" panose="020B0604020202020204" pitchFamily="34" charset="0"/>
              <a:buChar char="o"/>
            </a:pPr>
            <a:r>
              <a:rPr lang="en-US" dirty="0"/>
              <a:t>House-</a:t>
            </a:r>
            <a:r>
              <a:rPr lang="en-US" dirty="0" err="1"/>
              <a:t>colour</a:t>
            </a:r>
            <a:r>
              <a:rPr lang="en-US" dirty="0"/>
              <a:t> plain t-shirt (no logos) - these can be purchased via the school office.</a:t>
            </a:r>
          </a:p>
          <a:p>
            <a:pPr lvl="1">
              <a:buFont typeface="Courier New" panose="020B0604020202020204" pitchFamily="34" charset="0"/>
              <a:buChar char="o"/>
            </a:pPr>
            <a:r>
              <a:rPr lang="en-US" dirty="0"/>
              <a:t>Black or navy shorts or tracksuit bottoms. </a:t>
            </a:r>
          </a:p>
          <a:p>
            <a:pPr lvl="1">
              <a:buFont typeface="Courier New" panose="020B0604020202020204" pitchFamily="34" charset="0"/>
              <a:buChar char="o"/>
            </a:pPr>
            <a:r>
              <a:rPr lang="en-US" dirty="0"/>
              <a:t>Trainers </a:t>
            </a:r>
          </a:p>
          <a:p>
            <a:pPr lvl="1">
              <a:buFont typeface="Courier New" panose="020B0604020202020204" pitchFamily="34" charset="0"/>
              <a:buChar char="o"/>
            </a:pPr>
            <a:r>
              <a:rPr lang="en-US" dirty="0"/>
              <a:t>Dark-</a:t>
            </a:r>
            <a:r>
              <a:rPr lang="en-US" dirty="0" err="1"/>
              <a:t>coloured</a:t>
            </a:r>
            <a:r>
              <a:rPr lang="en-US" dirty="0"/>
              <a:t> (navy or black) fleece, jumper or jacket. </a:t>
            </a:r>
          </a:p>
          <a:p>
            <a:endParaRPr lang="en-US" sz="2400" dirty="0"/>
          </a:p>
        </p:txBody>
      </p:sp>
    </p:spTree>
    <p:extLst>
      <p:ext uri="{BB962C8B-B14F-4D97-AF65-F5344CB8AC3E}">
        <p14:creationId xmlns:p14="http://schemas.microsoft.com/office/powerpoint/2010/main" val="22487204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150E80-6937-3662-DB84-6F9558DB4214}"/>
              </a:ext>
            </a:extLst>
          </p:cNvPr>
          <p:cNvSpPr>
            <a:spLocks noGrp="1"/>
          </p:cNvSpPr>
          <p:nvPr>
            <p:ph type="title"/>
          </p:nvPr>
        </p:nvSpPr>
        <p:spPr>
          <a:xfrm>
            <a:off x="-83308" y="-181235"/>
            <a:ext cx="6836927" cy="1322888"/>
          </a:xfrm>
        </p:spPr>
        <p:txBody>
          <a:bodyPr>
            <a:normAutofit/>
          </a:bodyPr>
          <a:lstStyle/>
          <a:p>
            <a:r>
              <a:rPr lang="en-GB"/>
              <a:t>Our PSHE Curriculum</a:t>
            </a:r>
          </a:p>
        </p:txBody>
      </p:sp>
      <p:sp>
        <p:nvSpPr>
          <p:cNvPr id="3" name="Content Placeholder 2">
            <a:extLst>
              <a:ext uri="{FF2B5EF4-FFF2-40B4-BE49-F238E27FC236}">
                <a16:creationId xmlns:a16="http://schemas.microsoft.com/office/drawing/2014/main" id="{80040648-A0BA-C774-619B-CB06FEE62242}"/>
              </a:ext>
            </a:extLst>
          </p:cNvPr>
          <p:cNvSpPr>
            <a:spLocks noGrp="1"/>
          </p:cNvSpPr>
          <p:nvPr>
            <p:ph idx="1"/>
          </p:nvPr>
        </p:nvSpPr>
        <p:spPr>
          <a:xfrm>
            <a:off x="0" y="922808"/>
            <a:ext cx="8458975" cy="5491639"/>
          </a:xfrm>
        </p:spPr>
        <p:txBody>
          <a:bodyPr>
            <a:normAutofit lnSpcReduction="10000"/>
          </a:bodyPr>
          <a:lstStyle/>
          <a:p>
            <a:r>
              <a:rPr lang="en-GB" sz="2200" dirty="0"/>
              <a:t>Through PSHE, we help children develop the knowledge and skills they need to be </a:t>
            </a:r>
            <a:r>
              <a:rPr lang="en-GB" sz="2200" b="1" dirty="0"/>
              <a:t>happy, healthy, safe and prepared for life</a:t>
            </a:r>
            <a:r>
              <a:rPr lang="en-GB" sz="2200" dirty="0"/>
              <a:t>.</a:t>
            </a:r>
          </a:p>
          <a:p>
            <a:pPr lvl="0"/>
            <a:r>
              <a:rPr lang="en-GB" sz="2200" dirty="0"/>
              <a:t>Learning includes </a:t>
            </a:r>
            <a:r>
              <a:rPr lang="en-GB" sz="2200" b="1" dirty="0"/>
              <a:t>relationships, physical and mental wellbeing, personal safety, online safety, diversity, life changes and financial education</a:t>
            </a:r>
            <a:r>
              <a:rPr lang="en-GB" sz="2200" dirty="0"/>
              <a:t>. </a:t>
            </a:r>
          </a:p>
          <a:p>
            <a:pPr lvl="0"/>
            <a:r>
              <a:rPr lang="en-GB" sz="2200" dirty="0"/>
              <a:t>Lessons are age-appropriate and interactive, with clear ground rules and plenty of discussion. </a:t>
            </a:r>
          </a:p>
          <a:p>
            <a:pPr lvl="0"/>
            <a:r>
              <a:rPr lang="en-GB" sz="2200" dirty="0"/>
              <a:t>Children can ask questions safely through a </a:t>
            </a:r>
            <a:r>
              <a:rPr lang="en-GB" sz="2200" b="1" dirty="0"/>
              <a:t>Worry Box/Ask-it Basket</a:t>
            </a:r>
            <a:r>
              <a:rPr lang="en-GB" sz="2200" dirty="0"/>
              <a:t>. </a:t>
            </a:r>
          </a:p>
          <a:p>
            <a:pPr lvl="0"/>
            <a:r>
              <a:rPr lang="en-GB" sz="2200" dirty="0"/>
              <a:t>Learning is enriched through assemblies and events such as </a:t>
            </a:r>
            <a:r>
              <a:rPr lang="en-GB" sz="2200" b="1" dirty="0"/>
              <a:t>Picture News, Anti-Bullying Week and Children’s Mental Health Week</a:t>
            </a:r>
            <a:r>
              <a:rPr lang="en-GB" sz="2200" dirty="0"/>
              <a:t>. </a:t>
            </a:r>
          </a:p>
          <a:p>
            <a:pPr lvl="0"/>
            <a:r>
              <a:rPr lang="en-GB" sz="2200" dirty="0"/>
              <a:t>Relationships and Health Education is statutory. In Year 6, some additional non-statutory sex education is taught, and information is shared with parents beforehand. </a:t>
            </a:r>
          </a:p>
          <a:p>
            <a:r>
              <a:rPr lang="en-GB" sz="2200" b="1" dirty="0"/>
              <a:t>Our PSHE and RSE policies are available on the school website. Please speak to us if you have any questions or concerns.</a:t>
            </a:r>
            <a:endParaRPr lang="en-GB" sz="2200" dirty="0"/>
          </a:p>
          <a:p>
            <a:pPr marL="0" indent="0">
              <a:buNone/>
            </a:pPr>
            <a:endParaRPr lang="en-GB" sz="1400" dirty="0"/>
          </a:p>
        </p:txBody>
      </p:sp>
      <p:pic>
        <p:nvPicPr>
          <p:cNvPr id="7" name="Picture 6">
            <a:extLst>
              <a:ext uri="{FF2B5EF4-FFF2-40B4-BE49-F238E27FC236}">
                <a16:creationId xmlns:a16="http://schemas.microsoft.com/office/drawing/2014/main" id="{12ECB359-BF0F-97CD-E090-BB020C84DE78}"/>
              </a:ext>
            </a:extLst>
          </p:cNvPr>
          <p:cNvPicPr>
            <a:picLocks noChangeAspect="1"/>
          </p:cNvPicPr>
          <p:nvPr/>
        </p:nvPicPr>
        <p:blipFill rotWithShape="1">
          <a:blip r:embed="rId3"/>
          <a:srcRect t="18868"/>
          <a:stretch/>
        </p:blipFill>
        <p:spPr>
          <a:xfrm>
            <a:off x="9467099" y="826780"/>
            <a:ext cx="1633469" cy="1527685"/>
          </a:xfrm>
          <a:prstGeom prst="rect">
            <a:avLst/>
          </a:prstGeom>
        </p:spPr>
      </p:pic>
      <p:pic>
        <p:nvPicPr>
          <p:cNvPr id="8" name="Picture 7">
            <a:extLst>
              <a:ext uri="{FF2B5EF4-FFF2-40B4-BE49-F238E27FC236}">
                <a16:creationId xmlns:a16="http://schemas.microsoft.com/office/drawing/2014/main" id="{60F88122-BF68-D570-CB5B-2FD4EAEFEEDE}"/>
              </a:ext>
            </a:extLst>
          </p:cNvPr>
          <p:cNvPicPr>
            <a:picLocks noChangeAspect="1"/>
          </p:cNvPicPr>
          <p:nvPr/>
        </p:nvPicPr>
        <p:blipFill>
          <a:blip r:embed="rId4"/>
          <a:stretch>
            <a:fillRect/>
          </a:stretch>
        </p:blipFill>
        <p:spPr>
          <a:xfrm>
            <a:off x="9301400" y="2669970"/>
            <a:ext cx="1964868" cy="1527685"/>
          </a:xfrm>
          <a:prstGeom prst="rect">
            <a:avLst/>
          </a:prstGeom>
        </p:spPr>
      </p:pic>
      <p:pic>
        <p:nvPicPr>
          <p:cNvPr id="6" name="Picture 5" descr="Image result for you me pshe">
            <a:extLst>
              <a:ext uri="{FF2B5EF4-FFF2-40B4-BE49-F238E27FC236}">
                <a16:creationId xmlns:a16="http://schemas.microsoft.com/office/drawing/2014/main" id="{6F13D58A-E9D1-4215-A61C-260AE09FAE2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9075103" y="4513160"/>
            <a:ext cx="2417461" cy="135377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B42B3DBE-33D5-48FE-A7E4-FF3834ECC889}"/>
              </a:ext>
            </a:extLst>
          </p:cNvPr>
          <p:cNvPicPr>
            <a:picLocks noChangeAspect="1"/>
          </p:cNvPicPr>
          <p:nvPr/>
        </p:nvPicPr>
        <p:blipFill>
          <a:blip r:embed="rId6"/>
          <a:stretch>
            <a:fillRect/>
          </a:stretch>
        </p:blipFill>
        <p:spPr>
          <a:xfrm>
            <a:off x="9841742" y="70634"/>
            <a:ext cx="2266950" cy="819150"/>
          </a:xfrm>
          <a:prstGeom prst="rect">
            <a:avLst/>
          </a:prstGeom>
        </p:spPr>
      </p:pic>
      <p:pic>
        <p:nvPicPr>
          <p:cNvPr id="5" name="Picture 4">
            <a:extLst>
              <a:ext uri="{FF2B5EF4-FFF2-40B4-BE49-F238E27FC236}">
                <a16:creationId xmlns:a16="http://schemas.microsoft.com/office/drawing/2014/main" id="{F77931D9-28D5-4039-9C93-548BA1E3918B}"/>
              </a:ext>
            </a:extLst>
          </p:cNvPr>
          <p:cNvPicPr>
            <a:picLocks noChangeAspect="1"/>
          </p:cNvPicPr>
          <p:nvPr/>
        </p:nvPicPr>
        <p:blipFill>
          <a:blip r:embed="rId7"/>
          <a:stretch>
            <a:fillRect/>
          </a:stretch>
        </p:blipFill>
        <p:spPr>
          <a:xfrm>
            <a:off x="9841742" y="5784518"/>
            <a:ext cx="2085975" cy="866775"/>
          </a:xfrm>
          <a:prstGeom prst="rect">
            <a:avLst/>
          </a:prstGeom>
        </p:spPr>
      </p:pic>
    </p:spTree>
    <p:extLst>
      <p:ext uri="{BB962C8B-B14F-4D97-AF65-F5344CB8AC3E}">
        <p14:creationId xmlns:p14="http://schemas.microsoft.com/office/powerpoint/2010/main" val="18710490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A85D2BF-F7AC-CA6A-DA26-5A1B05FDF09E}"/>
              </a:ext>
            </a:extLst>
          </p:cNvPr>
          <p:cNvPicPr>
            <a:picLocks noChangeAspect="1"/>
          </p:cNvPicPr>
          <p:nvPr/>
        </p:nvPicPr>
        <p:blipFill>
          <a:blip r:embed="rId3"/>
          <a:stretch>
            <a:fillRect/>
          </a:stretch>
        </p:blipFill>
        <p:spPr>
          <a:xfrm>
            <a:off x="3282700" y="2006352"/>
            <a:ext cx="6705786" cy="3469356"/>
          </a:xfrm>
          <a:prstGeom prst="rect">
            <a:avLst/>
          </a:prstGeom>
        </p:spPr>
      </p:pic>
      <p:sp>
        <p:nvSpPr>
          <p:cNvPr id="5" name="TextBox 4">
            <a:extLst>
              <a:ext uri="{FF2B5EF4-FFF2-40B4-BE49-F238E27FC236}">
                <a16:creationId xmlns:a16="http://schemas.microsoft.com/office/drawing/2014/main" id="{66F60718-9DEA-F324-1A23-A3EDF9C1DF0D}"/>
              </a:ext>
            </a:extLst>
          </p:cNvPr>
          <p:cNvSpPr txBox="1"/>
          <p:nvPr/>
        </p:nvSpPr>
        <p:spPr>
          <a:xfrm>
            <a:off x="693369" y="409486"/>
            <a:ext cx="9612165" cy="923330"/>
          </a:xfrm>
          <a:prstGeom prst="rect">
            <a:avLst/>
          </a:prstGeom>
          <a:noFill/>
        </p:spPr>
        <p:txBody>
          <a:bodyPr wrap="square">
            <a:spAutoFit/>
          </a:bodyPr>
          <a:lstStyle/>
          <a:p>
            <a:r>
              <a:rPr kumimoji="0" lang="en-GB" sz="5400" b="0" i="0" u="none" strike="noStrike" kern="1200" cap="none" spc="-120" normalizeH="0" baseline="0" noProof="0" dirty="0">
                <a:ln>
                  <a:noFill/>
                </a:ln>
                <a:solidFill>
                  <a:srgbClr val="50B4C8"/>
                </a:solidFill>
                <a:effectLst/>
                <a:uLnTx/>
                <a:uFillTx/>
                <a:latin typeface="SassoonPrimaryInfant" pitchFamily="2" charset="0"/>
                <a:ea typeface="+mj-ea"/>
                <a:cs typeface="+mj-cs"/>
              </a:rPr>
              <a:t>PSHE in Y2 – </a:t>
            </a:r>
            <a:r>
              <a:rPr kumimoji="0" lang="en-GB" sz="3600" b="0" i="0" u="none" strike="noStrike" kern="1200" cap="none" spc="-120" normalizeH="0" baseline="0" noProof="0" dirty="0">
                <a:ln>
                  <a:noFill/>
                </a:ln>
                <a:solidFill>
                  <a:srgbClr val="50B4C8"/>
                </a:solidFill>
                <a:effectLst/>
                <a:uLnTx/>
                <a:uFillTx/>
                <a:latin typeface="SassoonPrimaryInfant" pitchFamily="2" charset="0"/>
                <a:ea typeface="+mj-ea"/>
                <a:cs typeface="+mj-cs"/>
              </a:rPr>
              <a:t>some of the lessons we may teach</a:t>
            </a:r>
            <a:r>
              <a:rPr kumimoji="0" lang="en-GB" sz="5400" b="0" i="0" u="none" strike="noStrike" kern="1200" cap="none" spc="-120" normalizeH="0" baseline="0" noProof="0" dirty="0">
                <a:ln>
                  <a:noFill/>
                </a:ln>
                <a:solidFill>
                  <a:srgbClr val="50B4C8"/>
                </a:solidFill>
                <a:effectLst/>
                <a:uLnTx/>
                <a:uFillTx/>
                <a:latin typeface="SassoonPrimaryInfant" pitchFamily="2" charset="0"/>
                <a:ea typeface="+mj-ea"/>
                <a:cs typeface="+mj-cs"/>
              </a:rPr>
              <a:t> </a:t>
            </a:r>
            <a:endParaRPr lang="en-GB" dirty="0"/>
          </a:p>
        </p:txBody>
      </p:sp>
      <p:pic>
        <p:nvPicPr>
          <p:cNvPr id="7" name="Picture 6">
            <a:extLst>
              <a:ext uri="{FF2B5EF4-FFF2-40B4-BE49-F238E27FC236}">
                <a16:creationId xmlns:a16="http://schemas.microsoft.com/office/drawing/2014/main" id="{7F3948CC-56B2-5F17-7D19-D03BFD8033F3}"/>
              </a:ext>
            </a:extLst>
          </p:cNvPr>
          <p:cNvPicPr>
            <a:picLocks noChangeAspect="1"/>
          </p:cNvPicPr>
          <p:nvPr/>
        </p:nvPicPr>
        <p:blipFill>
          <a:blip r:embed="rId4"/>
          <a:stretch>
            <a:fillRect/>
          </a:stretch>
        </p:blipFill>
        <p:spPr>
          <a:xfrm>
            <a:off x="449004" y="2006352"/>
            <a:ext cx="2171888" cy="4130398"/>
          </a:xfrm>
          <a:prstGeom prst="rect">
            <a:avLst/>
          </a:prstGeom>
        </p:spPr>
      </p:pic>
      <p:pic>
        <p:nvPicPr>
          <p:cNvPr id="8" name="Picture 7">
            <a:extLst>
              <a:ext uri="{FF2B5EF4-FFF2-40B4-BE49-F238E27FC236}">
                <a16:creationId xmlns:a16="http://schemas.microsoft.com/office/drawing/2014/main" id="{FBE8DEF0-46EE-36AB-054F-586839A966F1}"/>
              </a:ext>
            </a:extLst>
          </p:cNvPr>
          <p:cNvPicPr>
            <a:picLocks noChangeAspect="1"/>
          </p:cNvPicPr>
          <p:nvPr/>
        </p:nvPicPr>
        <p:blipFill>
          <a:blip r:embed="rId5"/>
          <a:stretch>
            <a:fillRect/>
          </a:stretch>
        </p:blipFill>
        <p:spPr>
          <a:xfrm>
            <a:off x="137533" y="1414989"/>
            <a:ext cx="845893" cy="853514"/>
          </a:xfrm>
          <a:prstGeom prst="rect">
            <a:avLst/>
          </a:prstGeom>
        </p:spPr>
      </p:pic>
    </p:spTree>
    <p:extLst>
      <p:ext uri="{BB962C8B-B14F-4D97-AF65-F5344CB8AC3E}">
        <p14:creationId xmlns:p14="http://schemas.microsoft.com/office/powerpoint/2010/main" val="33129851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AEFB9FA-0942-5605-BE42-160F9D84886C}"/>
              </a:ext>
            </a:extLst>
          </p:cNvPr>
          <p:cNvSpPr>
            <a:spLocks noGrp="1"/>
          </p:cNvSpPr>
          <p:nvPr>
            <p:ph type="title"/>
          </p:nvPr>
        </p:nvSpPr>
        <p:spPr>
          <a:xfrm>
            <a:off x="130906" y="-189527"/>
            <a:ext cx="9236700" cy="1188950"/>
          </a:xfrm>
        </p:spPr>
        <p:txBody>
          <a:bodyPr anchor="b">
            <a:normAutofit/>
          </a:bodyPr>
          <a:lstStyle/>
          <a:p>
            <a:r>
              <a:rPr lang="en-US" sz="5400" dirty="0"/>
              <a:t>Curriculum Newsletter </a:t>
            </a:r>
          </a:p>
        </p:txBody>
      </p:sp>
      <p:grpSp>
        <p:nvGrpSpPr>
          <p:cNvPr id="10"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A3994161-FDC5-F111-F93D-E5E7538F0FBF}"/>
              </a:ext>
            </a:extLst>
          </p:cNvPr>
          <p:cNvPicPr>
            <a:picLocks noChangeAspect="1"/>
          </p:cNvPicPr>
          <p:nvPr/>
        </p:nvPicPr>
        <p:blipFill>
          <a:blip r:embed="rId3"/>
          <a:stretch>
            <a:fillRect/>
          </a:stretch>
        </p:blipFill>
        <p:spPr>
          <a:xfrm>
            <a:off x="1798818" y="999423"/>
            <a:ext cx="8594362" cy="5566624"/>
          </a:xfrm>
          <a:prstGeom prst="rect">
            <a:avLst/>
          </a:prstGeom>
        </p:spPr>
      </p:pic>
    </p:spTree>
    <p:extLst>
      <p:ext uri="{BB962C8B-B14F-4D97-AF65-F5344CB8AC3E}">
        <p14:creationId xmlns:p14="http://schemas.microsoft.com/office/powerpoint/2010/main" val="3966738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B9AA7C6-5E5A-498E-A6DF-A943376E09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83EAB11A-76F7-48F4-9B4F-5BFDF4BF967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300" y="2385102"/>
            <a:ext cx="574091" cy="2087796"/>
            <a:chOff x="209668" y="2857422"/>
            <a:chExt cx="463662" cy="2087796"/>
          </a:xfrm>
        </p:grpSpPr>
        <p:sp>
          <p:nvSpPr>
            <p:cNvPr id="11" name="Rectangle 10">
              <a:extLst>
                <a:ext uri="{FF2B5EF4-FFF2-40B4-BE49-F238E27FC236}">
                  <a16:creationId xmlns:a16="http://schemas.microsoft.com/office/drawing/2014/main" id="{74D4C416-D5F4-4F6F-A6F1-87A21CD4FC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423947" y="2857422"/>
              <a:ext cx="249383" cy="208779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C6AC1C30-21C6-4BF6-93EE-B211D7A8501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209668" y="2857423"/>
              <a:ext cx="1" cy="208779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4" name="Rectangle 13">
            <a:extLst>
              <a:ext uri="{FF2B5EF4-FFF2-40B4-BE49-F238E27FC236}">
                <a16:creationId xmlns:a16="http://schemas.microsoft.com/office/drawing/2014/main" id="{81E140AE-0ABF-47C8-BF32-7D2F0CF2B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BC4F608-B4B8-48C3-9572-C0F061B1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631767"/>
            <a:ext cx="11111729" cy="575240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637FFBA-5DF7-712C-85C0-19914F9DD94D}"/>
              </a:ext>
            </a:extLst>
          </p:cNvPr>
          <p:cNvSpPr>
            <a:spLocks noGrp="1"/>
          </p:cNvSpPr>
          <p:nvPr>
            <p:ph type="title"/>
          </p:nvPr>
        </p:nvSpPr>
        <p:spPr>
          <a:xfrm>
            <a:off x="831884" y="628634"/>
            <a:ext cx="4008586" cy="1145175"/>
          </a:xfrm>
        </p:spPr>
        <p:txBody>
          <a:bodyPr anchor="ctr">
            <a:normAutofit/>
          </a:bodyPr>
          <a:lstStyle/>
          <a:p>
            <a:r>
              <a:rPr lang="en-US" sz="5200" dirty="0"/>
              <a:t>Life in Year 2</a:t>
            </a:r>
            <a:r>
              <a:rPr lang="en-US" sz="5200" dirty="0">
                <a:solidFill>
                  <a:srgbClr val="EE0000"/>
                </a:solidFill>
              </a:rPr>
              <a:t> </a:t>
            </a:r>
          </a:p>
        </p:txBody>
      </p:sp>
      <p:sp>
        <p:nvSpPr>
          <p:cNvPr id="9" name="TextBox 8">
            <a:extLst>
              <a:ext uri="{FF2B5EF4-FFF2-40B4-BE49-F238E27FC236}">
                <a16:creationId xmlns:a16="http://schemas.microsoft.com/office/drawing/2014/main" id="{3CDD719C-7642-A4A2-F986-F6D3881A250D}"/>
              </a:ext>
            </a:extLst>
          </p:cNvPr>
          <p:cNvSpPr txBox="1"/>
          <p:nvPr/>
        </p:nvSpPr>
        <p:spPr>
          <a:xfrm>
            <a:off x="976258" y="1738771"/>
            <a:ext cx="9587751" cy="5262979"/>
          </a:xfrm>
          <a:prstGeom prst="rect">
            <a:avLst/>
          </a:prstGeom>
          <a:noFill/>
        </p:spPr>
        <p:txBody>
          <a:bodyPr wrap="square" rtlCol="0">
            <a:spAutoFit/>
          </a:bodyPr>
          <a:lstStyle/>
          <a:p>
            <a:r>
              <a:rPr lang="en-GB" sz="2800" dirty="0"/>
              <a:t>We will have another Christmas Nativity!</a:t>
            </a:r>
          </a:p>
          <a:p>
            <a:endParaRPr lang="en-GB" sz="2800" dirty="0"/>
          </a:p>
          <a:p>
            <a:r>
              <a:rPr lang="en-GB" sz="2800" dirty="0"/>
              <a:t>We will have school trips this year which link to our learning. </a:t>
            </a:r>
          </a:p>
          <a:p>
            <a:pPr marL="457200" indent="-457200">
              <a:buFont typeface="Arial" panose="020B0604020202020204" pitchFamily="34" charset="0"/>
              <a:buChar char="•"/>
            </a:pPr>
            <a:r>
              <a:rPr lang="en-GB" sz="2800" dirty="0"/>
              <a:t>History topics include The Great Fire of London, </a:t>
            </a:r>
            <a:r>
              <a:rPr lang="en-GB" sz="2800"/>
              <a:t>The Royal </a:t>
            </a:r>
            <a:r>
              <a:rPr lang="en-GB" sz="2800" dirty="0"/>
              <a:t>Family and Florence Nightingale and Mary Seacole.</a:t>
            </a:r>
          </a:p>
          <a:p>
            <a:pPr marL="457200" indent="-457200">
              <a:buFont typeface="Arial" panose="020B0604020202020204" pitchFamily="34" charset="0"/>
              <a:buChar char="•"/>
            </a:pPr>
            <a:r>
              <a:rPr lang="en-GB" sz="2800" dirty="0"/>
              <a:t>In science, we are learning about animals and their habitats, materials and plants. </a:t>
            </a:r>
          </a:p>
          <a:p>
            <a:pPr marL="457200" indent="-457200">
              <a:buFont typeface="Arial" panose="020B0604020202020204" pitchFamily="34" charset="0"/>
              <a:buChar char="•"/>
            </a:pPr>
            <a:r>
              <a:rPr lang="en-GB" sz="2800" dirty="0"/>
              <a:t>In music, we are learning to play the recorder!</a:t>
            </a:r>
          </a:p>
          <a:p>
            <a:endParaRPr lang="en-GB" sz="2800" dirty="0"/>
          </a:p>
          <a:p>
            <a:r>
              <a:rPr lang="en-GB" sz="2800" dirty="0"/>
              <a:t>We are also learning joined handwriting soon!</a:t>
            </a:r>
          </a:p>
          <a:p>
            <a:endParaRPr lang="en-GB" sz="2800" dirty="0"/>
          </a:p>
          <a:p>
            <a:r>
              <a:rPr lang="en-GB" sz="2800" dirty="0"/>
              <a:t> </a:t>
            </a:r>
          </a:p>
        </p:txBody>
      </p:sp>
    </p:spTree>
    <p:extLst>
      <p:ext uri="{BB962C8B-B14F-4D97-AF65-F5344CB8AC3E}">
        <p14:creationId xmlns:p14="http://schemas.microsoft.com/office/powerpoint/2010/main" val="10861794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FEE542E-8D00-0B71-A6D7-9A39CF1FCFF3}"/>
              </a:ext>
            </a:extLst>
          </p:cNvPr>
          <p:cNvSpPr>
            <a:spLocks noGrp="1"/>
          </p:cNvSpPr>
          <p:nvPr>
            <p:ph type="title"/>
          </p:nvPr>
        </p:nvSpPr>
        <p:spPr>
          <a:xfrm>
            <a:off x="1371597" y="348865"/>
            <a:ext cx="10044023" cy="877729"/>
          </a:xfrm>
        </p:spPr>
        <p:txBody>
          <a:bodyPr anchor="ctr">
            <a:normAutofit/>
          </a:bodyPr>
          <a:lstStyle/>
          <a:p>
            <a:r>
              <a:rPr lang="en-US" sz="4000">
                <a:solidFill>
                  <a:srgbClr val="FFFFFF"/>
                </a:solidFill>
              </a:rPr>
              <a:t>Homework KS1</a:t>
            </a:r>
          </a:p>
        </p:txBody>
      </p:sp>
      <p:graphicFrame>
        <p:nvGraphicFramePr>
          <p:cNvPr id="31" name="Content Placeholder 2">
            <a:extLst>
              <a:ext uri="{FF2B5EF4-FFF2-40B4-BE49-F238E27FC236}">
                <a16:creationId xmlns:a16="http://schemas.microsoft.com/office/drawing/2014/main" id="{BB256DA4-F340-E155-52A1-A709833A593A}"/>
              </a:ext>
            </a:extLst>
          </p:cNvPr>
          <p:cNvGraphicFramePr>
            <a:graphicFrameLocks noGrp="1"/>
          </p:cNvGraphicFramePr>
          <p:nvPr>
            <p:ph idx="1"/>
            <p:extLst>
              <p:ext uri="{D42A27DB-BD31-4B8C-83A1-F6EECF244321}">
                <p14:modId xmlns:p14="http://schemas.microsoft.com/office/powerpoint/2010/main" val="399130845"/>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60183552"/>
      </p:ext>
    </p:extLst>
  </p:cSld>
  <p:clrMapOvr>
    <a:masterClrMapping/>
  </p:clrMapOvr>
</p:sld>
</file>

<file path=ppt/theme/theme1.xml><?xml version="1.0" encoding="utf-8"?>
<a:theme xmlns:a="http://schemas.openxmlformats.org/drawingml/2006/main" name="office theme">
  <a:themeElements>
    <a:clrScheme name="Bramham Primary">
      <a:dk1>
        <a:sysClr val="windowText" lastClr="000000"/>
      </a:dk1>
      <a:lt1>
        <a:sysClr val="window" lastClr="FFFFFF"/>
      </a:lt1>
      <a:dk2>
        <a:srgbClr val="0E2841"/>
      </a:dk2>
      <a:lt2>
        <a:srgbClr val="E8E8E8"/>
      </a:lt2>
      <a:accent1>
        <a:srgbClr val="1F3161"/>
      </a:accent1>
      <a:accent2>
        <a:srgbClr val="1F3161"/>
      </a:accent2>
      <a:accent3>
        <a:srgbClr val="1F3161"/>
      </a:accent3>
      <a:accent4>
        <a:srgbClr val="1F3161"/>
      </a:accent4>
      <a:accent5>
        <a:srgbClr val="1F3161"/>
      </a:accent5>
      <a:accent6>
        <a:srgbClr val="FFFFFF"/>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807</TotalTime>
  <Words>1035</Words>
  <Application>Microsoft Office PowerPoint</Application>
  <PresentationFormat>Widescreen</PresentationFormat>
  <Paragraphs>84</Paragraphs>
  <Slides>14</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Aptos</vt:lpstr>
      <vt:lpstr>Aptos Display</vt:lpstr>
      <vt:lpstr>Arial</vt:lpstr>
      <vt:lpstr>Calibri</vt:lpstr>
      <vt:lpstr>Courier New</vt:lpstr>
      <vt:lpstr>SassoonPrimaryInfant</vt:lpstr>
      <vt:lpstr>office theme</vt:lpstr>
      <vt:lpstr>Welcome to Class 2   Parent Information Session</vt:lpstr>
      <vt:lpstr>Everyday Information </vt:lpstr>
      <vt:lpstr>A typical week in our class </vt:lpstr>
      <vt:lpstr>PE </vt:lpstr>
      <vt:lpstr>Our PSHE Curriculum</vt:lpstr>
      <vt:lpstr>PowerPoint Presentation</vt:lpstr>
      <vt:lpstr>Curriculum Newsletter </vt:lpstr>
      <vt:lpstr>Life in Year 2 </vt:lpstr>
      <vt:lpstr>Homework KS1</vt:lpstr>
      <vt:lpstr>Reading Books </vt:lpstr>
      <vt:lpstr>PowerPoint Presentation</vt:lpstr>
      <vt:lpstr>PowerPoint Presentation</vt:lpstr>
      <vt:lpstr>Dates for your Diary </vt:lpstr>
      <vt:lpstr>Thank you!  Any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Kirsty Prankard</dc:creator>
  <cp:lastModifiedBy>Emma  Jewell</cp:lastModifiedBy>
  <cp:revision>394</cp:revision>
  <dcterms:created xsi:type="dcterms:W3CDTF">2025-08-26T13:17:03Z</dcterms:created>
  <dcterms:modified xsi:type="dcterms:W3CDTF">2026-09-11T11:10:28Z</dcterms:modified>
</cp:coreProperties>
</file>