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66" r:id="rId3"/>
    <p:sldId id="257" r:id="rId4"/>
    <p:sldId id="272" r:id="rId5"/>
    <p:sldId id="258" r:id="rId6"/>
    <p:sldId id="262" r:id="rId7"/>
    <p:sldId id="271" r:id="rId8"/>
    <p:sldId id="260" r:id="rId9"/>
    <p:sldId id="274" r:id="rId10"/>
    <p:sldId id="259" r:id="rId11"/>
    <p:sldId id="261" r:id="rId12"/>
    <p:sldId id="265" r:id="rId13"/>
    <p:sldId id="273"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0ECA4-F794-4D39-AB9E-CD0760EE01EA}" type="datetimeFigureOut">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87F3E6-8494-40DA-A709-BE0971F54439}" type="slidenum">
              <a:t>‹#›</a:t>
            </a:fld>
            <a:endParaRPr lang="en-US"/>
          </a:p>
        </p:txBody>
      </p:sp>
    </p:spTree>
    <p:extLst>
      <p:ext uri="{BB962C8B-B14F-4D97-AF65-F5344CB8AC3E}">
        <p14:creationId xmlns:p14="http://schemas.microsoft.com/office/powerpoint/2010/main" val="2459610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Remind parents that you may not get back to them immediately, but they will get back to you in a reasonable amount of time. </a:t>
            </a:r>
          </a:p>
        </p:txBody>
      </p:sp>
      <p:sp>
        <p:nvSpPr>
          <p:cNvPr id="4" name="Slide Number Placeholder 3"/>
          <p:cNvSpPr>
            <a:spLocks noGrp="1"/>
          </p:cNvSpPr>
          <p:nvPr>
            <p:ph type="sldNum" sz="quarter" idx="5"/>
          </p:nvPr>
        </p:nvSpPr>
        <p:spPr/>
        <p:txBody>
          <a:bodyPr/>
          <a:lstStyle/>
          <a:p>
            <a:fld id="{ED87F3E6-8494-40DA-A709-BE0971F54439}" type="slidenum">
              <a:rPr lang="en-US"/>
              <a:t>2</a:t>
            </a:fld>
            <a:endParaRPr lang="en-US"/>
          </a:p>
        </p:txBody>
      </p:sp>
    </p:spTree>
    <p:extLst>
      <p:ext uri="{BB962C8B-B14F-4D97-AF65-F5344CB8AC3E}">
        <p14:creationId xmlns:p14="http://schemas.microsoft.com/office/powerpoint/2010/main" val="1389457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Share with parents the following: </a:t>
            </a:r>
          </a:p>
          <a:p>
            <a:pPr marL="171450" indent="-171450">
              <a:buFont typeface="Calibri"/>
              <a:buChar char="-"/>
            </a:pPr>
            <a:r>
              <a:rPr lang="en-US" dirty="0" err="1">
                <a:ea typeface="Calibri"/>
                <a:cs typeface="Calibri"/>
              </a:rPr>
              <a:t>Maths</a:t>
            </a:r>
            <a:r>
              <a:rPr lang="en-US" dirty="0">
                <a:ea typeface="Calibri"/>
                <a:cs typeface="Calibri"/>
              </a:rPr>
              <a:t> and English will outline explicit objectives for the half term. In KS2, if you child has a tutor, for example, this could be given to the tutor to let them know what we are focusing on. </a:t>
            </a:r>
          </a:p>
          <a:p>
            <a:pPr marL="171450" indent="-171450">
              <a:buFont typeface="Calibri"/>
              <a:buChar char="-"/>
            </a:pPr>
            <a:r>
              <a:rPr lang="en-US" dirty="0">
                <a:ea typeface="Calibri"/>
                <a:cs typeface="Calibri"/>
              </a:rPr>
              <a:t>Curriculum – what we are learning and the key elements of learning. </a:t>
            </a:r>
          </a:p>
          <a:p>
            <a:pPr marL="171450" indent="-171450">
              <a:buFont typeface="Calibri"/>
              <a:buChar char="-"/>
            </a:pPr>
            <a:r>
              <a:rPr lang="en-US" dirty="0">
                <a:ea typeface="Calibri"/>
                <a:cs typeface="Calibri"/>
              </a:rPr>
              <a:t>Vocabulary – this is specialist vocabulary that we want children to be confident with, it would be very helpful if you could use it or talk about it at home to build confidence. </a:t>
            </a:r>
          </a:p>
        </p:txBody>
      </p:sp>
      <p:sp>
        <p:nvSpPr>
          <p:cNvPr id="4" name="Slide Number Placeholder 3"/>
          <p:cNvSpPr>
            <a:spLocks noGrp="1"/>
          </p:cNvSpPr>
          <p:nvPr>
            <p:ph type="sldNum" sz="quarter" idx="5"/>
          </p:nvPr>
        </p:nvSpPr>
        <p:spPr/>
        <p:txBody>
          <a:bodyPr/>
          <a:lstStyle/>
          <a:p>
            <a:fld id="{ED87F3E6-8494-40DA-A709-BE0971F54439}" type="slidenum">
              <a:rPr lang="en-US"/>
              <a:t>6</a:t>
            </a:fld>
            <a:endParaRPr lang="en-US"/>
          </a:p>
        </p:txBody>
      </p:sp>
    </p:spTree>
    <p:extLst>
      <p:ext uri="{BB962C8B-B14F-4D97-AF65-F5344CB8AC3E}">
        <p14:creationId xmlns:p14="http://schemas.microsoft.com/office/powerpoint/2010/main" val="2149072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B25BB-A596-06E7-72A0-AD6F897EF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81C6A-2C61-E608-AAE6-7D936B3E62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0DDF3-39A8-AA4C-F59D-984B79F3EFCB}"/>
              </a:ext>
            </a:extLst>
          </p:cNvPr>
          <p:cNvSpPr>
            <a:spLocks noGrp="1"/>
          </p:cNvSpPr>
          <p:nvPr>
            <p:ph type="body" idx="1"/>
          </p:nvPr>
        </p:nvSpPr>
        <p:spPr/>
        <p:txBody>
          <a:bodyPr/>
          <a:lstStyle/>
          <a:p>
            <a:r>
              <a:rPr lang="en-US" dirty="0">
                <a:ea typeface="Calibri"/>
                <a:cs typeface="Calibri"/>
              </a:rPr>
              <a:t>Share with parents the following: </a:t>
            </a:r>
          </a:p>
          <a:p>
            <a:pPr marL="171450" indent="-171450">
              <a:buFont typeface="Calibri"/>
              <a:buChar char="-"/>
            </a:pPr>
            <a:r>
              <a:rPr lang="en-US" dirty="0" err="1">
                <a:ea typeface="Calibri"/>
                <a:cs typeface="Calibri"/>
              </a:rPr>
              <a:t>Maths</a:t>
            </a:r>
            <a:r>
              <a:rPr lang="en-US" dirty="0">
                <a:ea typeface="Calibri"/>
                <a:cs typeface="Calibri"/>
              </a:rPr>
              <a:t> and English will outline explicit objectives for the half term. In KS2, if you child has a tutor, for example, this could be given to the tutor to let them know what we are focusing on. </a:t>
            </a:r>
          </a:p>
          <a:p>
            <a:pPr marL="171450" indent="-171450">
              <a:buFont typeface="Calibri"/>
              <a:buChar char="-"/>
            </a:pPr>
            <a:r>
              <a:rPr lang="en-US" dirty="0">
                <a:ea typeface="Calibri"/>
                <a:cs typeface="Calibri"/>
              </a:rPr>
              <a:t>Curriculum – what we are learning and the key elements of learning. </a:t>
            </a:r>
          </a:p>
          <a:p>
            <a:pPr marL="171450" indent="-171450">
              <a:buFont typeface="Calibri"/>
              <a:buChar char="-"/>
            </a:pPr>
            <a:r>
              <a:rPr lang="en-US" dirty="0">
                <a:ea typeface="Calibri"/>
                <a:cs typeface="Calibri"/>
              </a:rPr>
              <a:t>Vocabulary – this is specialist vocabulary that we want children to be confident with, it would be very helpful if you could use it or talk about it at home to build confidence. </a:t>
            </a:r>
          </a:p>
        </p:txBody>
      </p:sp>
      <p:sp>
        <p:nvSpPr>
          <p:cNvPr id="4" name="Slide Number Placeholder 3">
            <a:extLst>
              <a:ext uri="{FF2B5EF4-FFF2-40B4-BE49-F238E27FC236}">
                <a16:creationId xmlns:a16="http://schemas.microsoft.com/office/drawing/2014/main" id="{BE63FEAB-2A4F-5D95-B7B7-562A052A5860}"/>
              </a:ext>
            </a:extLst>
          </p:cNvPr>
          <p:cNvSpPr>
            <a:spLocks noGrp="1"/>
          </p:cNvSpPr>
          <p:nvPr>
            <p:ph type="sldNum" sz="quarter" idx="5"/>
          </p:nvPr>
        </p:nvSpPr>
        <p:spPr/>
        <p:txBody>
          <a:bodyPr/>
          <a:lstStyle/>
          <a:p>
            <a:fld id="{ED87F3E6-8494-40DA-A709-BE0971F54439}" type="slidenum">
              <a:rPr lang="en-US"/>
              <a:t>7</a:t>
            </a:fld>
            <a:endParaRPr lang="en-US"/>
          </a:p>
        </p:txBody>
      </p:sp>
    </p:spTree>
    <p:extLst>
      <p:ext uri="{BB962C8B-B14F-4D97-AF65-F5344CB8AC3E}">
        <p14:creationId xmlns:p14="http://schemas.microsoft.com/office/powerpoint/2010/main" val="2897957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Teacher to explain to parents that homework shouldn't take children longer that 30 minutes and shouldn't cause upset and distress at home. </a:t>
            </a:r>
          </a:p>
        </p:txBody>
      </p:sp>
      <p:sp>
        <p:nvSpPr>
          <p:cNvPr id="4" name="Slide Number Placeholder 3"/>
          <p:cNvSpPr>
            <a:spLocks noGrp="1"/>
          </p:cNvSpPr>
          <p:nvPr>
            <p:ph type="sldNum" sz="quarter" idx="5"/>
          </p:nvPr>
        </p:nvSpPr>
        <p:spPr/>
        <p:txBody>
          <a:bodyPr/>
          <a:lstStyle/>
          <a:p>
            <a:fld id="{ED87F3E6-8494-40DA-A709-BE0971F54439}" type="slidenum">
              <a:rPr lang="en-US"/>
              <a:t>8</a:t>
            </a:fld>
            <a:endParaRPr lang="en-US"/>
          </a:p>
        </p:txBody>
      </p:sp>
    </p:spTree>
    <p:extLst>
      <p:ext uri="{BB962C8B-B14F-4D97-AF65-F5344CB8AC3E}">
        <p14:creationId xmlns:p14="http://schemas.microsoft.com/office/powerpoint/2010/main" val="1805529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56A59-9A0B-6ADA-E751-20AFD087EF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305C8-9E47-6D43-039C-047D0A295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AA62F1-0F34-8D27-6DD9-AB67CDE2FB83}"/>
              </a:ext>
            </a:extLst>
          </p:cNvPr>
          <p:cNvSpPr>
            <a:spLocks noGrp="1"/>
          </p:cNvSpPr>
          <p:nvPr>
            <p:ph type="body" idx="1"/>
          </p:nvPr>
        </p:nvSpPr>
        <p:spPr/>
        <p:txBody>
          <a:bodyPr/>
          <a:lstStyle/>
          <a:p>
            <a:r>
              <a:rPr lang="en-US" dirty="0">
                <a:ea typeface="Calibri"/>
                <a:cs typeface="Calibri"/>
              </a:rPr>
              <a:t>Teacher to explain to parents that homework shouldn't take children longer that 30 minutes and shouldn't cause upset and distress at home. </a:t>
            </a:r>
          </a:p>
        </p:txBody>
      </p:sp>
      <p:sp>
        <p:nvSpPr>
          <p:cNvPr id="4" name="Slide Number Placeholder 3">
            <a:extLst>
              <a:ext uri="{FF2B5EF4-FFF2-40B4-BE49-F238E27FC236}">
                <a16:creationId xmlns:a16="http://schemas.microsoft.com/office/drawing/2014/main" id="{3218CD51-8D6F-2B8C-CB0C-9818A0CE1BB6}"/>
              </a:ext>
            </a:extLst>
          </p:cNvPr>
          <p:cNvSpPr>
            <a:spLocks noGrp="1"/>
          </p:cNvSpPr>
          <p:nvPr>
            <p:ph type="sldNum" sz="quarter" idx="5"/>
          </p:nvPr>
        </p:nvSpPr>
        <p:spPr/>
        <p:txBody>
          <a:bodyPr/>
          <a:lstStyle/>
          <a:p>
            <a:fld id="{ED87F3E6-8494-40DA-A709-BE0971F54439}" type="slidenum">
              <a:rPr lang="en-US"/>
              <a:t>9</a:t>
            </a:fld>
            <a:endParaRPr lang="en-US"/>
          </a:p>
        </p:txBody>
      </p:sp>
    </p:spTree>
    <p:extLst>
      <p:ext uri="{BB962C8B-B14F-4D97-AF65-F5344CB8AC3E}">
        <p14:creationId xmlns:p14="http://schemas.microsoft.com/office/powerpoint/2010/main" val="1689263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Explain to parents that we say typically on this day because for example with RWI book, we only send them home when we are confident they are fluent – so if takes an extra day of </a:t>
            </a:r>
            <a:r>
              <a:rPr lang="en-US" dirty="0" err="1">
                <a:ea typeface="Calibri"/>
                <a:cs typeface="Calibri"/>
              </a:rPr>
              <a:t>of</a:t>
            </a:r>
            <a:r>
              <a:rPr lang="en-US" dirty="0">
                <a:ea typeface="Calibri"/>
                <a:cs typeface="Calibri"/>
              </a:rPr>
              <a:t> reading, we will delay if necessary.</a:t>
            </a:r>
          </a:p>
        </p:txBody>
      </p:sp>
      <p:sp>
        <p:nvSpPr>
          <p:cNvPr id="4" name="Slide Number Placeholder 3"/>
          <p:cNvSpPr>
            <a:spLocks noGrp="1"/>
          </p:cNvSpPr>
          <p:nvPr>
            <p:ph type="sldNum" sz="quarter" idx="5"/>
          </p:nvPr>
        </p:nvSpPr>
        <p:spPr/>
        <p:txBody>
          <a:bodyPr/>
          <a:lstStyle/>
          <a:p>
            <a:fld id="{ED87F3E6-8494-40DA-A709-BE0971F54439}" type="slidenum">
              <a:rPr lang="en-US"/>
              <a:t>10</a:t>
            </a:fld>
            <a:endParaRPr lang="en-US"/>
          </a:p>
        </p:txBody>
      </p:sp>
    </p:spTree>
    <p:extLst>
      <p:ext uri="{BB962C8B-B14F-4D97-AF65-F5344CB8AC3E}">
        <p14:creationId xmlns:p14="http://schemas.microsoft.com/office/powerpoint/2010/main" val="1303059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3687" y="423860"/>
            <a:ext cx="5302411" cy="3728592"/>
          </a:xfrm>
        </p:spPr>
        <p:txBody>
          <a:bodyPr anchor="t">
            <a:normAutofit/>
          </a:bodyPr>
          <a:lstStyle/>
          <a:p>
            <a:r>
              <a:rPr lang="en-US" sz="5400" dirty="0"/>
              <a:t>Welcome to Class</a:t>
            </a:r>
            <a:br>
              <a:rPr lang="en-US" sz="5400" dirty="0"/>
            </a:br>
            <a:r>
              <a:rPr lang="en-US" sz="5400" dirty="0"/>
              <a:t>4</a:t>
            </a:r>
            <a:br>
              <a:rPr lang="en-US" sz="5400" dirty="0"/>
            </a:br>
            <a:br>
              <a:rPr lang="en-US" sz="5400" dirty="0"/>
            </a:br>
            <a:r>
              <a:rPr lang="en-US" sz="4000" dirty="0"/>
              <a:t>Parent Information Session</a:t>
            </a:r>
            <a:endParaRPr lang="en-US" sz="5400" dirty="0"/>
          </a:p>
        </p:txBody>
      </p:sp>
      <p:grpSp>
        <p:nvGrpSpPr>
          <p:cNvPr id="32" name="Group 3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3" name="Rectangle 3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blue and yellow logo&#10;&#10;AI-generated content may be incorrect.">
            <a:extLst>
              <a:ext uri="{FF2B5EF4-FFF2-40B4-BE49-F238E27FC236}">
                <a16:creationId xmlns:a16="http://schemas.microsoft.com/office/drawing/2014/main" id="{2E7CF4F3-BDD9-F996-16FA-82D8486A57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6121" y="4046540"/>
            <a:ext cx="1749238" cy="1749238"/>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78012B-09A8-3CD6-D578-E52686691D21}"/>
              </a:ext>
            </a:extLst>
          </p:cNvPr>
          <p:cNvSpPr>
            <a:spLocks noGrp="1"/>
          </p:cNvSpPr>
          <p:nvPr>
            <p:ph type="title"/>
          </p:nvPr>
        </p:nvSpPr>
        <p:spPr>
          <a:xfrm>
            <a:off x="1043631" y="809898"/>
            <a:ext cx="9942716" cy="1554480"/>
          </a:xfrm>
        </p:spPr>
        <p:txBody>
          <a:bodyPr anchor="ctr">
            <a:normAutofit/>
          </a:bodyPr>
          <a:lstStyle/>
          <a:p>
            <a:r>
              <a:rPr lang="en-US" sz="4800" dirty="0"/>
              <a:t>Everyday Information </a:t>
            </a:r>
          </a:p>
        </p:txBody>
      </p:sp>
      <p:sp>
        <p:nvSpPr>
          <p:cNvPr id="3" name="Content Placeholder 2">
            <a:extLst>
              <a:ext uri="{FF2B5EF4-FFF2-40B4-BE49-F238E27FC236}">
                <a16:creationId xmlns:a16="http://schemas.microsoft.com/office/drawing/2014/main" id="{A521E49C-28F3-492B-82FC-64F3CB2FEF13}"/>
              </a:ext>
            </a:extLst>
          </p:cNvPr>
          <p:cNvSpPr>
            <a:spLocks noGrp="1"/>
          </p:cNvSpPr>
          <p:nvPr>
            <p:ph idx="1"/>
          </p:nvPr>
        </p:nvSpPr>
        <p:spPr>
          <a:xfrm>
            <a:off x="1045028" y="3017521"/>
            <a:ext cx="9941319" cy="3566151"/>
          </a:xfrm>
        </p:spPr>
        <p:txBody>
          <a:bodyPr vert="horz" lIns="91440" tIns="45720" rIns="91440" bIns="45720" rtlCol="0" anchor="ctr">
            <a:normAutofit fontScale="85000" lnSpcReduction="20000"/>
          </a:bodyPr>
          <a:lstStyle/>
          <a:p>
            <a:r>
              <a:rPr lang="en-US" sz="3200" dirty="0"/>
              <a:t>Doors open at 8:50am and will close at 9:00am.</a:t>
            </a:r>
          </a:p>
          <a:p>
            <a:r>
              <a:rPr lang="en-US" sz="3200" dirty="0"/>
              <a:t>Messages to the teacher – planner, staff welcoming children in the morning, email or phone call to the office.  </a:t>
            </a:r>
          </a:p>
          <a:p>
            <a:r>
              <a:rPr lang="en-US" sz="3200" dirty="0"/>
              <a:t>Water bottled – named and appropriate size. </a:t>
            </a:r>
          </a:p>
          <a:p>
            <a:pPr lvl="1">
              <a:buFont typeface="Courier New" panose="020B0604020202020204" pitchFamily="34" charset="0"/>
              <a:buChar char="o"/>
            </a:pPr>
            <a:r>
              <a:rPr lang="en-US" sz="3200" dirty="0"/>
              <a:t>Taken home each day and returned.</a:t>
            </a:r>
          </a:p>
          <a:p>
            <a:r>
              <a:rPr lang="en-US" sz="3200" dirty="0"/>
              <a:t>Snacks </a:t>
            </a:r>
          </a:p>
          <a:p>
            <a:pPr lvl="1">
              <a:buFont typeface="Courier New" panose="020B0604020202020204" pitchFamily="34" charset="0"/>
              <a:buChar char="o"/>
            </a:pPr>
            <a:r>
              <a:rPr lang="en-US" sz="3200" dirty="0"/>
              <a:t>All children can bring in a piece of fresh fruit or vegetable as a snack for morning break. </a:t>
            </a:r>
          </a:p>
          <a:p>
            <a:r>
              <a:rPr lang="en-US" sz="3200" dirty="0"/>
              <a:t>School finishes at 3:25pm</a:t>
            </a:r>
          </a:p>
          <a:p>
            <a:pPr lvl="1">
              <a:buFont typeface="Courier New" panose="020B0604020202020204" pitchFamily="34" charset="0"/>
              <a:buChar char="o"/>
            </a:pPr>
            <a:endParaRPr lang="en-US" sz="1700" dirty="0"/>
          </a:p>
          <a:p>
            <a:endParaRPr lang="en-US" sz="1700" dirty="0"/>
          </a:p>
          <a:p>
            <a:pPr marL="0" indent="0">
              <a:buNone/>
            </a:pPr>
            <a:endParaRPr lang="en-US" sz="17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0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30EC9-B5C1-942D-2C57-F0CEAA02E101}"/>
              </a:ext>
            </a:extLst>
          </p:cNvPr>
          <p:cNvSpPr>
            <a:spLocks noGrp="1"/>
          </p:cNvSpPr>
          <p:nvPr>
            <p:ph type="title"/>
          </p:nvPr>
        </p:nvSpPr>
        <p:spPr>
          <a:xfrm>
            <a:off x="853120" y="-426752"/>
            <a:ext cx="9849751" cy="1349671"/>
          </a:xfrm>
        </p:spPr>
        <p:txBody>
          <a:bodyPr anchor="b">
            <a:normAutofit/>
          </a:bodyPr>
          <a:lstStyle/>
          <a:p>
            <a:r>
              <a:rPr lang="en-US" sz="5400" dirty="0"/>
              <a:t>A typical week in our class </a:t>
            </a:r>
          </a:p>
        </p:txBody>
      </p:sp>
      <p:pic>
        <p:nvPicPr>
          <p:cNvPr id="4" name="Content Placeholder 3">
            <a:extLst>
              <a:ext uri="{FF2B5EF4-FFF2-40B4-BE49-F238E27FC236}">
                <a16:creationId xmlns:a16="http://schemas.microsoft.com/office/drawing/2014/main" id="{4A3CABC5-308D-13D0-5454-9194F309DB59}"/>
              </a:ext>
            </a:extLst>
          </p:cNvPr>
          <p:cNvPicPr>
            <a:picLocks noGrp="1" noChangeAspect="1"/>
          </p:cNvPicPr>
          <p:nvPr>
            <p:ph idx="1"/>
          </p:nvPr>
        </p:nvPicPr>
        <p:blipFill>
          <a:blip r:embed="rId2"/>
          <a:stretch>
            <a:fillRect/>
          </a:stretch>
        </p:blipFill>
        <p:spPr>
          <a:xfrm>
            <a:off x="2037662" y="970517"/>
            <a:ext cx="8288156" cy="4964564"/>
          </a:xfrm>
          <a:prstGeom prst="rect">
            <a:avLst/>
          </a:prstGeom>
        </p:spPr>
      </p:pic>
    </p:spTree>
    <p:extLst>
      <p:ext uri="{BB962C8B-B14F-4D97-AF65-F5344CB8AC3E}">
        <p14:creationId xmlns:p14="http://schemas.microsoft.com/office/powerpoint/2010/main" val="287197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50B837-DD09-327E-45F9-D4AF644AFB07}"/>
              </a:ext>
            </a:extLst>
          </p:cNvPr>
          <p:cNvPicPr>
            <a:picLocks noChangeAspect="1"/>
          </p:cNvPicPr>
          <p:nvPr/>
        </p:nvPicPr>
        <p:blipFill>
          <a:blip r:embed="rId2"/>
          <a:stretch>
            <a:fillRect/>
          </a:stretch>
        </p:blipFill>
        <p:spPr>
          <a:xfrm>
            <a:off x="1320060" y="643466"/>
            <a:ext cx="3941529" cy="5571066"/>
          </a:xfrm>
          <a:prstGeom prst="rect">
            <a:avLst/>
          </a:prstGeom>
        </p:spPr>
      </p:pic>
      <p:pic>
        <p:nvPicPr>
          <p:cNvPr id="3" name="Picture 2">
            <a:extLst>
              <a:ext uri="{FF2B5EF4-FFF2-40B4-BE49-F238E27FC236}">
                <a16:creationId xmlns:a16="http://schemas.microsoft.com/office/drawing/2014/main" id="{D857F1DE-3496-2650-8F72-7A45E388CB3D}"/>
              </a:ext>
            </a:extLst>
          </p:cNvPr>
          <p:cNvPicPr>
            <a:picLocks noChangeAspect="1"/>
          </p:cNvPicPr>
          <p:nvPr/>
        </p:nvPicPr>
        <p:blipFill>
          <a:blip r:embed="rId3"/>
          <a:stretch>
            <a:fillRect/>
          </a:stretch>
        </p:blipFill>
        <p:spPr>
          <a:xfrm>
            <a:off x="6979157" y="643467"/>
            <a:ext cx="3844035" cy="5571066"/>
          </a:xfrm>
          <a:prstGeom prst="rect">
            <a:avLst/>
          </a:prstGeom>
        </p:spPr>
      </p:pic>
    </p:spTree>
    <p:extLst>
      <p:ext uri="{BB962C8B-B14F-4D97-AF65-F5344CB8AC3E}">
        <p14:creationId xmlns:p14="http://schemas.microsoft.com/office/powerpoint/2010/main" val="3024978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31EF5-2B4A-7748-CA91-04C25B7AAAF0}"/>
              </a:ext>
            </a:extLst>
          </p:cNvPr>
          <p:cNvSpPr>
            <a:spLocks noGrp="1"/>
          </p:cNvSpPr>
          <p:nvPr>
            <p:ph type="title"/>
          </p:nvPr>
        </p:nvSpPr>
        <p:spPr>
          <a:xfrm>
            <a:off x="808638" y="386930"/>
            <a:ext cx="9236700" cy="1188950"/>
          </a:xfrm>
        </p:spPr>
        <p:txBody>
          <a:bodyPr anchor="b">
            <a:normAutofit/>
          </a:bodyPr>
          <a:lstStyle/>
          <a:p>
            <a:r>
              <a:rPr lang="en-US" sz="5400"/>
              <a:t>PE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020071-4D8B-990F-254F-BA855B579BA3}"/>
              </a:ext>
            </a:extLst>
          </p:cNvPr>
          <p:cNvSpPr>
            <a:spLocks noGrp="1"/>
          </p:cNvSpPr>
          <p:nvPr>
            <p:ph idx="1"/>
          </p:nvPr>
        </p:nvSpPr>
        <p:spPr>
          <a:xfrm>
            <a:off x="793660" y="2599509"/>
            <a:ext cx="10143668" cy="3435531"/>
          </a:xfrm>
        </p:spPr>
        <p:txBody>
          <a:bodyPr vert="horz" lIns="91440" tIns="45720" rIns="91440" bIns="45720" rtlCol="0" anchor="ctr">
            <a:normAutofit/>
          </a:bodyPr>
          <a:lstStyle/>
          <a:p>
            <a:r>
              <a:rPr lang="en-US" sz="2400" dirty="0"/>
              <a:t>Our PE day is on Thursday</a:t>
            </a:r>
          </a:p>
          <a:p>
            <a:r>
              <a:rPr lang="en-US" sz="2400" dirty="0"/>
              <a:t>On PE day, children are to wear PE kit all day. </a:t>
            </a:r>
          </a:p>
          <a:p>
            <a:r>
              <a:rPr lang="en-US" sz="2400" dirty="0"/>
              <a:t>Just a reminder our school PE kit is</a:t>
            </a:r>
          </a:p>
          <a:p>
            <a:pPr lvl="1">
              <a:buFont typeface="Courier New" panose="020B0604020202020204" pitchFamily="34" charset="0"/>
              <a:buChar char="o"/>
            </a:pPr>
            <a:r>
              <a:rPr lang="en-US" dirty="0"/>
              <a:t>House-</a:t>
            </a:r>
            <a:r>
              <a:rPr lang="en-US" dirty="0" err="1"/>
              <a:t>colour</a:t>
            </a:r>
            <a:r>
              <a:rPr lang="en-US" dirty="0"/>
              <a:t> plain t-shirt (no logos) - these can be purchased via the school office.</a:t>
            </a:r>
          </a:p>
          <a:p>
            <a:pPr lvl="1">
              <a:buFont typeface="Courier New" panose="020B0604020202020204" pitchFamily="34" charset="0"/>
              <a:buChar char="o"/>
            </a:pPr>
            <a:r>
              <a:rPr lang="en-US" dirty="0"/>
              <a:t>Black or navy shorts or tracksuit bottoms. </a:t>
            </a:r>
          </a:p>
          <a:p>
            <a:pPr lvl="1">
              <a:buFont typeface="Courier New" panose="020B0604020202020204" pitchFamily="34" charset="0"/>
              <a:buChar char="o"/>
            </a:pPr>
            <a:r>
              <a:rPr lang="en-US" dirty="0"/>
              <a:t>Trainers </a:t>
            </a:r>
          </a:p>
          <a:p>
            <a:pPr lvl="1">
              <a:buFont typeface="Courier New" panose="020B0604020202020204" pitchFamily="34" charset="0"/>
              <a:buChar char="o"/>
            </a:pPr>
            <a:r>
              <a:rPr lang="en-US" dirty="0"/>
              <a:t>Dark-</a:t>
            </a:r>
            <a:r>
              <a:rPr lang="en-US" dirty="0" err="1"/>
              <a:t>coloured</a:t>
            </a:r>
            <a:r>
              <a:rPr lang="en-US" dirty="0"/>
              <a:t> (navy or black) fleece, jumper or jacket. </a:t>
            </a:r>
          </a:p>
          <a:p>
            <a:endParaRPr lang="en-US" sz="2400" dirty="0"/>
          </a:p>
        </p:txBody>
      </p:sp>
    </p:spTree>
    <p:extLst>
      <p:ext uri="{BB962C8B-B14F-4D97-AF65-F5344CB8AC3E}">
        <p14:creationId xmlns:p14="http://schemas.microsoft.com/office/powerpoint/2010/main" val="2248720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FB9FA-0942-5605-BE42-160F9D84886C}"/>
              </a:ext>
            </a:extLst>
          </p:cNvPr>
          <p:cNvSpPr>
            <a:spLocks noGrp="1"/>
          </p:cNvSpPr>
          <p:nvPr>
            <p:ph type="title"/>
          </p:nvPr>
        </p:nvSpPr>
        <p:spPr>
          <a:xfrm>
            <a:off x="808638" y="386930"/>
            <a:ext cx="9236700" cy="1188950"/>
          </a:xfrm>
        </p:spPr>
        <p:txBody>
          <a:bodyPr anchor="b">
            <a:normAutofit/>
          </a:bodyPr>
          <a:lstStyle/>
          <a:p>
            <a:r>
              <a:rPr lang="en-US" sz="5400"/>
              <a:t>Curriculum Newsletter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4D0DE8F-3BBD-7DA3-9D6D-FA10E8AA8514}"/>
              </a:ext>
            </a:extLst>
          </p:cNvPr>
          <p:cNvSpPr>
            <a:spLocks noGrp="1"/>
          </p:cNvSpPr>
          <p:nvPr>
            <p:ph idx="1"/>
          </p:nvPr>
        </p:nvSpPr>
        <p:spPr>
          <a:xfrm>
            <a:off x="793660" y="2599509"/>
            <a:ext cx="10143668" cy="3435531"/>
          </a:xfrm>
        </p:spPr>
        <p:txBody>
          <a:bodyPr vert="horz" lIns="91440" tIns="45720" rIns="91440" bIns="45720" rtlCol="0" anchor="ctr">
            <a:normAutofit/>
          </a:bodyPr>
          <a:lstStyle/>
          <a:p>
            <a:pPr marL="0" indent="0">
              <a:buNone/>
            </a:pPr>
            <a:r>
              <a:rPr lang="en-US" sz="2400" dirty="0"/>
              <a:t>.</a:t>
            </a:r>
          </a:p>
        </p:txBody>
      </p:sp>
      <p:pic>
        <p:nvPicPr>
          <p:cNvPr id="7" name="Picture 6">
            <a:extLst>
              <a:ext uri="{FF2B5EF4-FFF2-40B4-BE49-F238E27FC236}">
                <a16:creationId xmlns:a16="http://schemas.microsoft.com/office/drawing/2014/main" id="{87DACA42-C609-93C3-CF40-98FF481221DD}"/>
              </a:ext>
            </a:extLst>
          </p:cNvPr>
          <p:cNvPicPr>
            <a:picLocks noChangeAspect="1"/>
          </p:cNvPicPr>
          <p:nvPr/>
        </p:nvPicPr>
        <p:blipFill>
          <a:blip r:embed="rId3"/>
          <a:stretch>
            <a:fillRect/>
          </a:stretch>
        </p:blipFill>
        <p:spPr>
          <a:xfrm>
            <a:off x="4846107" y="2134086"/>
            <a:ext cx="3048425" cy="3886742"/>
          </a:xfrm>
          <a:prstGeom prst="rect">
            <a:avLst/>
          </a:prstGeom>
        </p:spPr>
      </p:pic>
      <p:pic>
        <p:nvPicPr>
          <p:cNvPr id="13" name="Picture 12">
            <a:extLst>
              <a:ext uri="{FF2B5EF4-FFF2-40B4-BE49-F238E27FC236}">
                <a16:creationId xmlns:a16="http://schemas.microsoft.com/office/drawing/2014/main" id="{5D4BB314-1D0A-42F0-0C31-801FB7A17C62}"/>
              </a:ext>
            </a:extLst>
          </p:cNvPr>
          <p:cNvPicPr>
            <a:picLocks noChangeAspect="1"/>
          </p:cNvPicPr>
          <p:nvPr/>
        </p:nvPicPr>
        <p:blipFill>
          <a:blip r:embed="rId4"/>
          <a:stretch>
            <a:fillRect/>
          </a:stretch>
        </p:blipFill>
        <p:spPr>
          <a:xfrm>
            <a:off x="8091325" y="2203079"/>
            <a:ext cx="2934109" cy="3867690"/>
          </a:xfrm>
          <a:prstGeom prst="rect">
            <a:avLst/>
          </a:prstGeom>
        </p:spPr>
      </p:pic>
      <p:pic>
        <p:nvPicPr>
          <p:cNvPr id="6" name="Picture 5">
            <a:extLst>
              <a:ext uri="{FF2B5EF4-FFF2-40B4-BE49-F238E27FC236}">
                <a16:creationId xmlns:a16="http://schemas.microsoft.com/office/drawing/2014/main" id="{2E97F0E5-D6E5-E8ED-D141-B74AECACB8BB}"/>
              </a:ext>
            </a:extLst>
          </p:cNvPr>
          <p:cNvPicPr>
            <a:picLocks noChangeAspect="1"/>
          </p:cNvPicPr>
          <p:nvPr/>
        </p:nvPicPr>
        <p:blipFill>
          <a:blip r:embed="rId5"/>
          <a:stretch>
            <a:fillRect/>
          </a:stretch>
        </p:blipFill>
        <p:spPr>
          <a:xfrm>
            <a:off x="276729" y="2231658"/>
            <a:ext cx="4372585" cy="3839111"/>
          </a:xfrm>
          <a:prstGeom prst="rect">
            <a:avLst/>
          </a:prstGeom>
        </p:spPr>
      </p:pic>
    </p:spTree>
    <p:extLst>
      <p:ext uri="{BB962C8B-B14F-4D97-AF65-F5344CB8AC3E}">
        <p14:creationId xmlns:p14="http://schemas.microsoft.com/office/powerpoint/2010/main" val="396673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126BD5-BF39-9D64-89ED-922F3C1202A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171575F-6F42-3F6B-36B9-94F72FE43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8D67B4-E074-7C95-8789-5ED81B3B0598}"/>
              </a:ext>
            </a:extLst>
          </p:cNvPr>
          <p:cNvSpPr>
            <a:spLocks noGrp="1"/>
          </p:cNvSpPr>
          <p:nvPr>
            <p:ph type="title"/>
          </p:nvPr>
        </p:nvSpPr>
        <p:spPr>
          <a:xfrm>
            <a:off x="808638" y="386930"/>
            <a:ext cx="9236700" cy="1188950"/>
          </a:xfrm>
        </p:spPr>
        <p:txBody>
          <a:bodyPr anchor="b">
            <a:normAutofit/>
          </a:bodyPr>
          <a:lstStyle/>
          <a:p>
            <a:r>
              <a:rPr lang="en-US" sz="5400"/>
              <a:t>Curriculum Newsletter </a:t>
            </a:r>
          </a:p>
        </p:txBody>
      </p:sp>
      <p:grpSp>
        <p:nvGrpSpPr>
          <p:cNvPr id="10" name="Group 9">
            <a:extLst>
              <a:ext uri="{FF2B5EF4-FFF2-40B4-BE49-F238E27FC236}">
                <a16:creationId xmlns:a16="http://schemas.microsoft.com/office/drawing/2014/main" id="{6280231A-7244-954B-B07E-168F071345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3519B768-3593-032B-F4C1-ABED4222C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9423D1A-33B6-AD75-163C-67FD891B47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9D4F7D55-4117-4E08-53C5-1022513EE5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693226A-F3DD-6E57-F87E-CC39D0203C03}"/>
              </a:ext>
            </a:extLst>
          </p:cNvPr>
          <p:cNvSpPr>
            <a:spLocks noGrp="1"/>
          </p:cNvSpPr>
          <p:nvPr>
            <p:ph idx="1"/>
          </p:nvPr>
        </p:nvSpPr>
        <p:spPr>
          <a:xfrm>
            <a:off x="793660" y="2599509"/>
            <a:ext cx="10143668" cy="3435531"/>
          </a:xfrm>
        </p:spPr>
        <p:txBody>
          <a:bodyPr vert="horz" lIns="91440" tIns="45720" rIns="91440" bIns="45720" rtlCol="0" anchor="ctr">
            <a:normAutofit/>
          </a:bodyPr>
          <a:lstStyle/>
          <a:p>
            <a:pPr marL="0" indent="0">
              <a:buNone/>
            </a:pPr>
            <a:r>
              <a:rPr lang="en-US" sz="2400" dirty="0"/>
              <a:t>.</a:t>
            </a:r>
          </a:p>
        </p:txBody>
      </p:sp>
      <p:pic>
        <p:nvPicPr>
          <p:cNvPr id="5" name="Picture 4">
            <a:extLst>
              <a:ext uri="{FF2B5EF4-FFF2-40B4-BE49-F238E27FC236}">
                <a16:creationId xmlns:a16="http://schemas.microsoft.com/office/drawing/2014/main" id="{0DD4F082-033D-C94B-6295-B05EF14FA809}"/>
              </a:ext>
            </a:extLst>
          </p:cNvPr>
          <p:cNvPicPr>
            <a:picLocks noChangeAspect="1"/>
          </p:cNvPicPr>
          <p:nvPr/>
        </p:nvPicPr>
        <p:blipFill>
          <a:blip r:embed="rId3"/>
          <a:stretch>
            <a:fillRect/>
          </a:stretch>
        </p:blipFill>
        <p:spPr>
          <a:xfrm>
            <a:off x="1016226" y="2978842"/>
            <a:ext cx="10402752" cy="2857899"/>
          </a:xfrm>
          <a:prstGeom prst="rect">
            <a:avLst/>
          </a:prstGeom>
        </p:spPr>
      </p:pic>
    </p:spTree>
    <p:extLst>
      <p:ext uri="{BB962C8B-B14F-4D97-AF65-F5344CB8AC3E}">
        <p14:creationId xmlns:p14="http://schemas.microsoft.com/office/powerpoint/2010/main" val="227824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51D321-8C3B-A995-D27A-0699D88BFDDB}"/>
              </a:ext>
            </a:extLst>
          </p:cNvPr>
          <p:cNvSpPr>
            <a:spLocks noGrp="1"/>
          </p:cNvSpPr>
          <p:nvPr>
            <p:ph type="title"/>
          </p:nvPr>
        </p:nvSpPr>
        <p:spPr>
          <a:xfrm>
            <a:off x="1171074" y="1396686"/>
            <a:ext cx="3240506" cy="4064628"/>
          </a:xfrm>
        </p:spPr>
        <p:txBody>
          <a:bodyPr>
            <a:normAutofit/>
          </a:bodyPr>
          <a:lstStyle/>
          <a:p>
            <a:r>
              <a:rPr lang="en-US">
                <a:solidFill>
                  <a:srgbClr val="FFFFFF"/>
                </a:solidFill>
              </a:rPr>
              <a:t>Homework (KS2)</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DF3188D-2DB7-7765-0516-0210D14EA377}"/>
              </a:ext>
            </a:extLst>
          </p:cNvPr>
          <p:cNvSpPr>
            <a:spLocks noGrp="1"/>
          </p:cNvSpPr>
          <p:nvPr>
            <p:ph idx="1"/>
          </p:nvPr>
        </p:nvSpPr>
        <p:spPr>
          <a:xfrm>
            <a:off x="5370153" y="1526033"/>
            <a:ext cx="5536397" cy="3935281"/>
          </a:xfrm>
        </p:spPr>
        <p:txBody>
          <a:bodyPr vert="horz" lIns="91440" tIns="45720" rIns="91440" bIns="45720" rtlCol="0">
            <a:normAutofit/>
          </a:bodyPr>
          <a:lstStyle/>
          <a:p>
            <a:r>
              <a:rPr lang="en-US" sz="2000"/>
              <a:t>Homework is given out on a Thursday and returned on a Tuesday.</a:t>
            </a:r>
          </a:p>
          <a:p>
            <a:r>
              <a:rPr lang="en-US" sz="2000"/>
              <a:t>Any homework given will be to revise previous learning (for example year previous refresher) or consolidate recent learning.</a:t>
            </a:r>
          </a:p>
          <a:p>
            <a:r>
              <a:rPr lang="en-US" sz="2000"/>
              <a:t>We would encourage children to complete homework independently.</a:t>
            </a:r>
          </a:p>
          <a:p>
            <a:r>
              <a:rPr lang="en-US" sz="2000"/>
              <a:t>Homework presentation should be given the same care as it would be schoolwork. </a:t>
            </a:r>
          </a:p>
          <a:p>
            <a:r>
              <a:rPr lang="en-US" sz="2000"/>
              <a:t>If a child is stuck, encourage them to come and ask for help on either a Friday or a Monday. </a:t>
            </a:r>
          </a:p>
          <a:p>
            <a:endParaRPr lang="en-US" sz="2000"/>
          </a:p>
        </p:txBody>
      </p:sp>
    </p:spTree>
    <p:extLst>
      <p:ext uri="{BB962C8B-B14F-4D97-AF65-F5344CB8AC3E}">
        <p14:creationId xmlns:p14="http://schemas.microsoft.com/office/powerpoint/2010/main" val="4120726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0D2E51-DF2C-5A72-2415-194F5E20ACE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7B3089-B14F-C6BD-A000-38D1BF755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4E6FF12-DBB9-38F4-0719-222B7A828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CA931C-715E-9F64-F5E0-73E4CB371166}"/>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TTRS- Times tables rock stars</a:t>
            </a:r>
          </a:p>
        </p:txBody>
      </p:sp>
      <p:sp>
        <p:nvSpPr>
          <p:cNvPr id="12" name="Arc 11">
            <a:extLst>
              <a:ext uri="{FF2B5EF4-FFF2-40B4-BE49-F238E27FC236}">
                <a16:creationId xmlns:a16="http://schemas.microsoft.com/office/drawing/2014/main" id="{6A50CAE0-040D-6768-62EC-DCD4C7AC3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F2C876A-2A8A-7BC3-E820-EC9177D52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B3B4B8D-E853-5A93-34AC-18046EA72EC3}"/>
              </a:ext>
            </a:extLst>
          </p:cNvPr>
          <p:cNvSpPr>
            <a:spLocks noGrp="1"/>
          </p:cNvSpPr>
          <p:nvPr>
            <p:ph idx="1"/>
          </p:nvPr>
        </p:nvSpPr>
        <p:spPr>
          <a:xfrm>
            <a:off x="5370153" y="1526033"/>
            <a:ext cx="5536397" cy="3935281"/>
          </a:xfrm>
        </p:spPr>
        <p:txBody>
          <a:bodyPr vert="horz" lIns="91440" tIns="45720" rIns="91440" bIns="45720" rtlCol="0">
            <a:normAutofit/>
          </a:bodyPr>
          <a:lstStyle/>
          <a:p>
            <a:r>
              <a:rPr lang="en-US" sz="2000" dirty="0"/>
              <a:t>As we have our year 4 statutory times table check in June, we recommend children to go on their TTRS for up to 5 minutes a day for fluency.</a:t>
            </a:r>
          </a:p>
          <a:p>
            <a:endParaRPr lang="en-US" sz="2000" dirty="0"/>
          </a:p>
          <a:p>
            <a:pPr marL="0" indent="0">
              <a:buNone/>
            </a:pPr>
            <a:r>
              <a:rPr lang="en-US" sz="2000" dirty="0"/>
              <a:t>We respect and appreciate that not all children are provided with screentime, so times tables can be done on sheets or in other ways if you prefer.</a:t>
            </a:r>
          </a:p>
        </p:txBody>
      </p:sp>
    </p:spTree>
    <p:extLst>
      <p:ext uri="{BB962C8B-B14F-4D97-AF65-F5344CB8AC3E}">
        <p14:creationId xmlns:p14="http://schemas.microsoft.com/office/powerpoint/2010/main" val="2687861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C327D-EA4F-4BAC-1186-C8A53FC94DB8}"/>
              </a:ext>
            </a:extLst>
          </p:cNvPr>
          <p:cNvSpPr>
            <a:spLocks noGrp="1"/>
          </p:cNvSpPr>
          <p:nvPr>
            <p:ph type="title"/>
          </p:nvPr>
        </p:nvSpPr>
        <p:spPr>
          <a:xfrm>
            <a:off x="686834" y="1153572"/>
            <a:ext cx="3200400" cy="4461163"/>
          </a:xfrm>
        </p:spPr>
        <p:txBody>
          <a:bodyPr>
            <a:normAutofit/>
          </a:bodyPr>
          <a:lstStyle/>
          <a:p>
            <a:r>
              <a:rPr lang="en-US">
                <a:solidFill>
                  <a:srgbClr val="FFFFFF"/>
                </a:solidFill>
              </a:rPr>
              <a:t>Reading Books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E04910B-F546-FED1-B1AA-3872FF0F3F78}"/>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lgn="ctr">
              <a:buNone/>
            </a:pPr>
            <a:r>
              <a:rPr lang="en-US" dirty="0"/>
              <a:t>Two types of reading books coming home: </a:t>
            </a:r>
          </a:p>
          <a:p>
            <a:pPr>
              <a:buFont typeface="Calibri" panose="020B0604020202020204" pitchFamily="34" charset="0"/>
              <a:buChar char="-"/>
            </a:pPr>
            <a:endParaRPr lang="en-US" sz="2000" dirty="0"/>
          </a:p>
          <a:p>
            <a:pPr marL="0" indent="0">
              <a:buNone/>
            </a:pPr>
            <a:r>
              <a:rPr lang="en-US" sz="2000" b="1" dirty="0"/>
              <a:t>Scheme Books: Learning to Read – typically sent home on a</a:t>
            </a:r>
            <a:r>
              <a:rPr lang="en-US" sz="2000" b="1" dirty="0">
                <a:solidFill>
                  <a:srgbClr val="EE0000"/>
                </a:solidFill>
              </a:rPr>
              <a:t> </a:t>
            </a:r>
            <a:r>
              <a:rPr lang="en-US" sz="2000" b="1" dirty="0"/>
              <a:t>Tuesday and Friday </a:t>
            </a:r>
            <a:r>
              <a:rPr lang="en-US" sz="2000" dirty="0"/>
              <a:t>Levelled books targeted at current reading level. </a:t>
            </a:r>
          </a:p>
          <a:p>
            <a:pPr>
              <a:buFont typeface="Calibri" panose="020B0604020202020204" pitchFamily="34" charset="0"/>
              <a:buChar char="-"/>
            </a:pPr>
            <a:r>
              <a:rPr lang="en-US" sz="2000" dirty="0"/>
              <a:t>Please listen to your child read to you and support. </a:t>
            </a:r>
          </a:p>
          <a:p>
            <a:pPr>
              <a:buFont typeface="Calibri" panose="020B0604020202020204" pitchFamily="34" charset="0"/>
              <a:buChar char="-"/>
            </a:pPr>
            <a:r>
              <a:rPr lang="en-US" sz="2000" dirty="0"/>
              <a:t>Ideally, read the same book more than once to build fluency.</a:t>
            </a:r>
          </a:p>
          <a:p>
            <a:pPr>
              <a:buFont typeface="Calibri" panose="020B0604020202020204" pitchFamily="34" charset="0"/>
              <a:buChar char="-"/>
            </a:pPr>
            <a:r>
              <a:rPr lang="en-US" sz="2000" dirty="0"/>
              <a:t>Keep in bag daily for regular return</a:t>
            </a:r>
          </a:p>
          <a:p>
            <a:pPr marL="0" indent="0">
              <a:buNone/>
            </a:pPr>
            <a:endParaRPr lang="en-US" sz="2000" dirty="0"/>
          </a:p>
          <a:p>
            <a:pPr marL="0" indent="0">
              <a:buNone/>
            </a:pPr>
            <a:r>
              <a:rPr lang="en-US" sz="2000" b="1" dirty="0"/>
              <a:t>Joy Books: Learning to LOVE reading </a:t>
            </a:r>
          </a:p>
          <a:p>
            <a:pPr>
              <a:buFont typeface="Calibri" panose="020B0604020202020204" pitchFamily="34" charset="0"/>
              <a:buChar char="-"/>
            </a:pPr>
            <a:r>
              <a:rPr lang="en-US" sz="2000" dirty="0"/>
              <a:t>Free choice from the reading corner every Friday (or home if children prefer). </a:t>
            </a:r>
          </a:p>
          <a:p>
            <a:pPr>
              <a:buFont typeface="Calibri" panose="020B0604020202020204" pitchFamily="34" charset="0"/>
              <a:buChar char="-"/>
            </a:pPr>
            <a:r>
              <a:rPr lang="en-US" sz="2000" dirty="0"/>
              <a:t>Might be trickier to read, may need help or could read together. </a:t>
            </a:r>
          </a:p>
        </p:txBody>
      </p:sp>
    </p:spTree>
    <p:extLst>
      <p:ext uri="{BB962C8B-B14F-4D97-AF65-F5344CB8AC3E}">
        <p14:creationId xmlns:p14="http://schemas.microsoft.com/office/powerpoint/2010/main" val="3342420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B004-C4B3-1E5C-3D91-3C06A0D3D721}"/>
              </a:ext>
            </a:extLst>
          </p:cNvPr>
          <p:cNvSpPr>
            <a:spLocks noGrp="1"/>
          </p:cNvSpPr>
          <p:nvPr>
            <p:ph type="title"/>
          </p:nvPr>
        </p:nvSpPr>
        <p:spPr/>
        <p:txBody>
          <a:bodyPr/>
          <a:lstStyle/>
          <a:p>
            <a:r>
              <a:rPr lang="en-US" dirty="0"/>
              <a:t>Dates for your Diary</a:t>
            </a:r>
            <a:endParaRPr lang="en-US" dirty="0">
              <a:solidFill>
                <a:srgbClr val="EE0000"/>
              </a:solidFill>
            </a:endParaRPr>
          </a:p>
        </p:txBody>
      </p:sp>
      <p:pic>
        <p:nvPicPr>
          <p:cNvPr id="6" name="Picture 5">
            <a:extLst>
              <a:ext uri="{FF2B5EF4-FFF2-40B4-BE49-F238E27FC236}">
                <a16:creationId xmlns:a16="http://schemas.microsoft.com/office/drawing/2014/main" id="{8719E1F3-80FF-E2BB-4330-0B390C12FB4F}"/>
              </a:ext>
            </a:extLst>
          </p:cNvPr>
          <p:cNvPicPr>
            <a:picLocks noChangeAspect="1"/>
          </p:cNvPicPr>
          <p:nvPr/>
        </p:nvPicPr>
        <p:blipFill>
          <a:blip r:embed="rId2"/>
          <a:stretch>
            <a:fillRect/>
          </a:stretch>
        </p:blipFill>
        <p:spPr>
          <a:xfrm>
            <a:off x="2566686" y="2222830"/>
            <a:ext cx="6508303" cy="3907856"/>
          </a:xfrm>
          <a:prstGeom prst="rect">
            <a:avLst/>
          </a:prstGeom>
        </p:spPr>
      </p:pic>
    </p:spTree>
    <p:extLst>
      <p:ext uri="{BB962C8B-B14F-4D97-AF65-F5344CB8AC3E}">
        <p14:creationId xmlns:p14="http://schemas.microsoft.com/office/powerpoint/2010/main" val="2299645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37FFBA-5DF7-712C-85C0-19914F9DD94D}"/>
              </a:ext>
            </a:extLst>
          </p:cNvPr>
          <p:cNvSpPr>
            <a:spLocks noGrp="1"/>
          </p:cNvSpPr>
          <p:nvPr>
            <p:ph type="title"/>
          </p:nvPr>
        </p:nvSpPr>
        <p:spPr>
          <a:xfrm>
            <a:off x="1153618" y="1239927"/>
            <a:ext cx="4008586" cy="4680583"/>
          </a:xfrm>
        </p:spPr>
        <p:txBody>
          <a:bodyPr anchor="ctr">
            <a:normAutofit/>
          </a:bodyPr>
          <a:lstStyle/>
          <a:p>
            <a:r>
              <a:rPr lang="en-US" sz="5200" dirty="0"/>
              <a:t>Life in Year</a:t>
            </a:r>
            <a:r>
              <a:rPr lang="en-US" sz="5200" dirty="0">
                <a:solidFill>
                  <a:srgbClr val="EE0000"/>
                </a:solidFill>
              </a:rPr>
              <a:t> </a:t>
            </a:r>
            <a:r>
              <a:rPr lang="en-US" sz="5200" dirty="0"/>
              <a:t>4 </a:t>
            </a:r>
          </a:p>
        </p:txBody>
      </p:sp>
      <p:sp>
        <p:nvSpPr>
          <p:cNvPr id="4" name="Content Placeholder 3">
            <a:extLst>
              <a:ext uri="{FF2B5EF4-FFF2-40B4-BE49-F238E27FC236}">
                <a16:creationId xmlns:a16="http://schemas.microsoft.com/office/drawing/2014/main" id="{93C38067-6973-4418-FF18-63B4D851A414}"/>
              </a:ext>
            </a:extLst>
          </p:cNvPr>
          <p:cNvSpPr>
            <a:spLocks noGrp="1"/>
          </p:cNvSpPr>
          <p:nvPr>
            <p:ph idx="1"/>
          </p:nvPr>
        </p:nvSpPr>
        <p:spPr/>
        <p:txBody>
          <a:bodyPr/>
          <a:lstStyle/>
          <a:p>
            <a:endParaRPr lang="en-GB"/>
          </a:p>
        </p:txBody>
      </p:sp>
      <p:pic>
        <p:nvPicPr>
          <p:cNvPr id="7" name="Picture 6">
            <a:extLst>
              <a:ext uri="{FF2B5EF4-FFF2-40B4-BE49-F238E27FC236}">
                <a16:creationId xmlns:a16="http://schemas.microsoft.com/office/drawing/2014/main" id="{1F746AB2-A9CC-89EB-CC7F-E775026E5DA6}"/>
              </a:ext>
            </a:extLst>
          </p:cNvPr>
          <p:cNvPicPr>
            <a:picLocks noChangeAspect="1"/>
          </p:cNvPicPr>
          <p:nvPr/>
        </p:nvPicPr>
        <p:blipFill>
          <a:blip r:embed="rId2"/>
          <a:stretch>
            <a:fillRect/>
          </a:stretch>
        </p:blipFill>
        <p:spPr>
          <a:xfrm>
            <a:off x="5352013" y="757826"/>
            <a:ext cx="4986753" cy="5341712"/>
          </a:xfrm>
          <a:prstGeom prst="rect">
            <a:avLst/>
          </a:prstGeom>
        </p:spPr>
      </p:pic>
    </p:spTree>
    <p:extLst>
      <p:ext uri="{BB962C8B-B14F-4D97-AF65-F5344CB8AC3E}">
        <p14:creationId xmlns:p14="http://schemas.microsoft.com/office/powerpoint/2010/main" val="1086179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029C2A-BFBC-25D4-3519-3B2F573EA9FA}"/>
              </a:ext>
            </a:extLst>
          </p:cNvPr>
          <p:cNvSpPr txBox="1"/>
          <p:nvPr/>
        </p:nvSpPr>
        <p:spPr>
          <a:xfrm>
            <a:off x="3381555" y="629728"/>
            <a:ext cx="7970808" cy="1061829"/>
          </a:xfrm>
          <a:prstGeom prst="rect">
            <a:avLst/>
          </a:prstGeom>
          <a:noFill/>
        </p:spPr>
        <p:txBody>
          <a:bodyPr wrap="square" rtlCol="0">
            <a:spAutoFit/>
          </a:bodyPr>
          <a:lstStyle/>
          <a:p>
            <a:r>
              <a:rPr lang="en-GB" sz="4500" dirty="0">
                <a:latin typeface="NTPreCursive" panose="03000400000000000000" pitchFamily="66" charset="0"/>
              </a:rPr>
              <a:t>Times tables check</a:t>
            </a:r>
            <a:r>
              <a:rPr lang="en-GB" dirty="0"/>
              <a:t>:</a:t>
            </a:r>
          </a:p>
          <a:p>
            <a:endParaRPr lang="en-GB" dirty="0"/>
          </a:p>
        </p:txBody>
      </p:sp>
      <p:pic>
        <p:nvPicPr>
          <p:cNvPr id="6" name="Picture 5">
            <a:extLst>
              <a:ext uri="{FF2B5EF4-FFF2-40B4-BE49-F238E27FC236}">
                <a16:creationId xmlns:a16="http://schemas.microsoft.com/office/drawing/2014/main" id="{989E7276-D499-093D-90DF-11BDDD64F9B1}"/>
              </a:ext>
            </a:extLst>
          </p:cNvPr>
          <p:cNvPicPr>
            <a:picLocks noChangeAspect="1"/>
          </p:cNvPicPr>
          <p:nvPr/>
        </p:nvPicPr>
        <p:blipFill>
          <a:blip r:embed="rId2"/>
          <a:stretch>
            <a:fillRect/>
          </a:stretch>
        </p:blipFill>
        <p:spPr>
          <a:xfrm>
            <a:off x="393516" y="2346960"/>
            <a:ext cx="3988978" cy="3180080"/>
          </a:xfrm>
          <a:prstGeom prst="rect">
            <a:avLst/>
          </a:prstGeom>
        </p:spPr>
      </p:pic>
      <p:pic>
        <p:nvPicPr>
          <p:cNvPr id="8" name="Picture 7">
            <a:extLst>
              <a:ext uri="{FF2B5EF4-FFF2-40B4-BE49-F238E27FC236}">
                <a16:creationId xmlns:a16="http://schemas.microsoft.com/office/drawing/2014/main" id="{5E99698B-04D6-DEAA-134F-A76C9B92FB8E}"/>
              </a:ext>
            </a:extLst>
          </p:cNvPr>
          <p:cNvPicPr>
            <a:picLocks noChangeAspect="1"/>
          </p:cNvPicPr>
          <p:nvPr/>
        </p:nvPicPr>
        <p:blipFill>
          <a:blip r:embed="rId3"/>
          <a:stretch>
            <a:fillRect/>
          </a:stretch>
        </p:blipFill>
        <p:spPr>
          <a:xfrm>
            <a:off x="6297762" y="1691557"/>
            <a:ext cx="3415198" cy="4147026"/>
          </a:xfrm>
          <a:prstGeom prst="rect">
            <a:avLst/>
          </a:prstGeom>
        </p:spPr>
      </p:pic>
    </p:spTree>
    <p:extLst>
      <p:ext uri="{BB962C8B-B14F-4D97-AF65-F5344CB8AC3E}">
        <p14:creationId xmlns:p14="http://schemas.microsoft.com/office/powerpoint/2010/main" val="4202243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Arc 33">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E933C1-9380-EC7A-87B3-11E53E8B0ACC}"/>
              </a:ext>
            </a:extLst>
          </p:cNvPr>
          <p:cNvSpPr>
            <a:spLocks noGrp="1"/>
          </p:cNvSpPr>
          <p:nvPr>
            <p:ph type="title"/>
          </p:nvPr>
        </p:nvSpPr>
        <p:spPr>
          <a:xfrm>
            <a:off x="892817" y="1370171"/>
            <a:ext cx="4425551" cy="2387600"/>
          </a:xfrm>
        </p:spPr>
        <p:txBody>
          <a:bodyPr vert="horz" lIns="91440" tIns="45720" rIns="91440" bIns="45720" rtlCol="0" anchor="b">
            <a:normAutofit/>
          </a:bodyPr>
          <a:lstStyle/>
          <a:p>
            <a:r>
              <a:rPr lang="en-US" sz="5100">
                <a:solidFill>
                  <a:srgbClr val="FFFFFF"/>
                </a:solidFill>
              </a:rPr>
              <a:t>Thank you! </a:t>
            </a:r>
            <a:br>
              <a:rPr lang="en-US" sz="5100">
                <a:solidFill>
                  <a:srgbClr val="FFFFFF"/>
                </a:solidFill>
              </a:rPr>
            </a:br>
            <a:r>
              <a:rPr lang="en-US" sz="5100">
                <a:solidFill>
                  <a:srgbClr val="FFFFFF"/>
                </a:solidFill>
              </a:rPr>
              <a:t>Any questions?</a:t>
            </a:r>
          </a:p>
        </p:txBody>
      </p:sp>
      <p:sp>
        <p:nvSpPr>
          <p:cNvPr id="36" name="Oval 35">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Help">
            <a:extLst>
              <a:ext uri="{FF2B5EF4-FFF2-40B4-BE49-F238E27FC236}">
                <a16:creationId xmlns:a16="http://schemas.microsoft.com/office/drawing/2014/main" id="{1D001D2A-07BC-89D8-B370-4D1B99015A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49286" y="270180"/>
            <a:ext cx="2709367" cy="2709367"/>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5" name="Picture 4" descr="A blue and yellow logo&#10;&#10;AI-generated content may be incorrect.">
            <a:extLst>
              <a:ext uri="{FF2B5EF4-FFF2-40B4-BE49-F238E27FC236}">
                <a16:creationId xmlns:a16="http://schemas.microsoft.com/office/drawing/2014/main" id="{4450B042-E8B1-28E4-B9C8-036FB14B1C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8285" y="3884066"/>
            <a:ext cx="2567230" cy="2567230"/>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spTree>
    <p:extLst>
      <p:ext uri="{BB962C8B-B14F-4D97-AF65-F5344CB8AC3E}">
        <p14:creationId xmlns:p14="http://schemas.microsoft.com/office/powerpoint/2010/main" val="183751273"/>
      </p:ext>
    </p:extLst>
  </p:cSld>
  <p:clrMapOvr>
    <a:masterClrMapping/>
  </p:clrMapOvr>
</p:sld>
</file>

<file path=ppt/theme/theme1.xml><?xml version="1.0" encoding="utf-8"?>
<a:theme xmlns:a="http://schemas.openxmlformats.org/drawingml/2006/main" name="office theme">
  <a:themeElements>
    <a:clrScheme name="Bramham Primary">
      <a:dk1>
        <a:sysClr val="windowText" lastClr="000000"/>
      </a:dk1>
      <a:lt1>
        <a:sysClr val="window" lastClr="FFFFFF"/>
      </a:lt1>
      <a:dk2>
        <a:srgbClr val="0E2841"/>
      </a:dk2>
      <a:lt2>
        <a:srgbClr val="E8E8E8"/>
      </a:lt2>
      <a:accent1>
        <a:srgbClr val="1F3161"/>
      </a:accent1>
      <a:accent2>
        <a:srgbClr val="1F3161"/>
      </a:accent2>
      <a:accent3>
        <a:srgbClr val="1F3161"/>
      </a:accent3>
      <a:accent4>
        <a:srgbClr val="1F3161"/>
      </a:accent4>
      <a:accent5>
        <a:srgbClr val="1F3161"/>
      </a:accent5>
      <a:accent6>
        <a:srgbClr val="FFFFFF"/>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93</TotalTime>
  <Words>744</Words>
  <Application>Microsoft Office PowerPoint</Application>
  <PresentationFormat>Widescreen</PresentationFormat>
  <Paragraphs>66</Paragraphs>
  <Slides>14</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Aptos Display</vt:lpstr>
      <vt:lpstr>Arial</vt:lpstr>
      <vt:lpstr>Calibri</vt:lpstr>
      <vt:lpstr>Courier New</vt:lpstr>
      <vt:lpstr>NTPreCursive</vt:lpstr>
      <vt:lpstr>office theme</vt:lpstr>
      <vt:lpstr>Welcome to Class 4  Parent Information Session</vt:lpstr>
      <vt:lpstr>Everyday Information </vt:lpstr>
      <vt:lpstr>A typical week in our class </vt:lpstr>
      <vt:lpstr>PowerPoint Presentation</vt:lpstr>
      <vt:lpstr>PE </vt:lpstr>
      <vt:lpstr>Curriculum Newsletter </vt:lpstr>
      <vt:lpstr>Curriculum Newsletter </vt:lpstr>
      <vt:lpstr>Homework (KS2)</vt:lpstr>
      <vt:lpstr>TTRS- Times tables rock stars</vt:lpstr>
      <vt:lpstr>Reading Books </vt:lpstr>
      <vt:lpstr>Dates for your Diary</vt:lpstr>
      <vt:lpstr>Life in Year 4 </vt:lpstr>
      <vt:lpstr>PowerPoint Presentation</vt:lpstr>
      <vt:lpstr>Thank you!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Kirsty Prankard</dc:creator>
  <cp:lastModifiedBy>Charlotte Parsons</cp:lastModifiedBy>
  <cp:revision>384</cp:revision>
  <dcterms:created xsi:type="dcterms:W3CDTF">2025-08-26T13:17:03Z</dcterms:created>
  <dcterms:modified xsi:type="dcterms:W3CDTF">2026-09-07T15:04:54Z</dcterms:modified>
</cp:coreProperties>
</file>