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6" r:id="rId3"/>
    <p:sldId id="268" r:id="rId4"/>
    <p:sldId id="257" r:id="rId5"/>
    <p:sldId id="277" r:id="rId6"/>
    <p:sldId id="258" r:id="rId7"/>
    <p:sldId id="278" r:id="rId8"/>
    <p:sldId id="262" r:id="rId9"/>
    <p:sldId id="271" r:id="rId10"/>
    <p:sldId id="272" r:id="rId11"/>
    <p:sldId id="260" r:id="rId12"/>
    <p:sldId id="259" r:id="rId13"/>
    <p:sldId id="261" r:id="rId14"/>
    <p:sldId id="279" r:id="rId15"/>
    <p:sldId id="273" r:id="rId16"/>
    <p:sldId id="280" r:id="rId17"/>
    <p:sldId id="265"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83" autoAdjust="0"/>
    <p:restoredTop sz="94660"/>
  </p:normalViewPr>
  <p:slideViewPr>
    <p:cSldViewPr snapToGrid="0">
      <p:cViewPr varScale="1">
        <p:scale>
          <a:sx n="80" d="100"/>
          <a:sy n="80" d="100"/>
        </p:scale>
        <p:origin x="182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elia Braim" userId="d8b64a6c-f7bc-4704-bb0c-0444b1e0fc6f" providerId="ADAL" clId="{D92E0550-D854-4572-B98C-5CC2D2DE2498}"/>
    <pc:docChg chg="custSel modSld">
      <pc:chgData name="Amelia Braim" userId="d8b64a6c-f7bc-4704-bb0c-0444b1e0fc6f" providerId="ADAL" clId="{D92E0550-D854-4572-B98C-5CC2D2DE2498}" dt="2026-09-04T16:50:49.373" v="519" actId="27636"/>
      <pc:docMkLst>
        <pc:docMk/>
      </pc:docMkLst>
      <pc:sldChg chg="addSp delSp modSp mod">
        <pc:chgData name="Amelia Braim" userId="d8b64a6c-f7bc-4704-bb0c-0444b1e0fc6f" providerId="ADAL" clId="{D92E0550-D854-4572-B98C-5CC2D2DE2498}" dt="2026-09-04T16:44:09.279" v="490" actId="1076"/>
        <pc:sldMkLst>
          <pc:docMk/>
          <pc:sldMk cId="109857222" sldId="256"/>
        </pc:sldMkLst>
      </pc:sldChg>
      <pc:sldChg chg="addSp delSp modSp mod">
        <pc:chgData name="Amelia Braim" userId="d8b64a6c-f7bc-4704-bb0c-0444b1e0fc6f" providerId="ADAL" clId="{D92E0550-D854-4572-B98C-5CC2D2DE2498}" dt="2026-09-04T16:47:39.864" v="517" actId="14100"/>
        <pc:sldMkLst>
          <pc:docMk/>
          <pc:sldMk cId="2871975601" sldId="257"/>
        </pc:sldMkLst>
        <pc:picChg chg="add mod">
          <ac:chgData name="Amelia Braim" userId="d8b64a6c-f7bc-4704-bb0c-0444b1e0fc6f" providerId="ADAL" clId="{D92E0550-D854-4572-B98C-5CC2D2DE2498}" dt="2026-09-04T16:47:39.864" v="517" actId="14100"/>
          <ac:picMkLst>
            <pc:docMk/>
            <pc:sldMk cId="2871975601" sldId="257"/>
            <ac:picMk id="5" creationId="{601B3C14-5AF3-47FA-EB64-8E69F22CB662}"/>
          </ac:picMkLst>
        </pc:picChg>
      </pc:sldChg>
      <pc:sldChg chg="modSp mod">
        <pc:chgData name="Amelia Braim" userId="d8b64a6c-f7bc-4704-bb0c-0444b1e0fc6f" providerId="ADAL" clId="{D92E0550-D854-4572-B98C-5CC2D2DE2498}" dt="2026-09-02T19:36:16.258" v="435"/>
        <pc:sldMkLst>
          <pc:docMk/>
          <pc:sldMk cId="2299645217" sldId="261"/>
        </pc:sldMkLst>
        <pc:graphicFrameChg chg="mod modGraphic">
          <ac:chgData name="Amelia Braim" userId="d8b64a6c-f7bc-4704-bb0c-0444b1e0fc6f" providerId="ADAL" clId="{D92E0550-D854-4572-B98C-5CC2D2DE2498}" dt="2026-09-02T19:36:16.258" v="435"/>
          <ac:graphicFrameMkLst>
            <pc:docMk/>
            <pc:sldMk cId="2299645217" sldId="261"/>
            <ac:graphicFrameMk id="5" creationId="{263740AD-3E2A-D740-FF00-5B9CE9854E32}"/>
          </ac:graphicFrameMkLst>
        </pc:graphicFrameChg>
      </pc:sldChg>
      <pc:sldChg chg="addSp delSp modSp mod">
        <pc:chgData name="Amelia Braim" userId="d8b64a6c-f7bc-4704-bb0c-0444b1e0fc6f" providerId="ADAL" clId="{D92E0550-D854-4572-B98C-5CC2D2DE2498}" dt="2026-09-02T19:39:45.009" v="470" actId="1076"/>
        <pc:sldMkLst>
          <pc:docMk/>
          <pc:sldMk cId="3966738439" sldId="262"/>
        </pc:sldMkLst>
        <pc:picChg chg="add mod">
          <ac:chgData name="Amelia Braim" userId="d8b64a6c-f7bc-4704-bb0c-0444b1e0fc6f" providerId="ADAL" clId="{D92E0550-D854-4572-B98C-5CC2D2DE2498}" dt="2026-09-02T19:39:45.009" v="470" actId="1076"/>
          <ac:picMkLst>
            <pc:docMk/>
            <pc:sldMk cId="3966738439" sldId="262"/>
            <ac:picMk id="4" creationId="{0103F6F9-DA6E-E143-FA47-8B93CC346D85}"/>
          </ac:picMkLst>
        </pc:picChg>
      </pc:sldChg>
      <pc:sldChg chg="modSp mod">
        <pc:chgData name="Amelia Braim" userId="d8b64a6c-f7bc-4704-bb0c-0444b1e0fc6f" providerId="ADAL" clId="{D92E0550-D854-4572-B98C-5CC2D2DE2498}" dt="2026-09-04T16:50:49.373" v="519" actId="27636"/>
        <pc:sldMkLst>
          <pc:docMk/>
          <pc:sldMk cId="1086179415" sldId="265"/>
        </pc:sldMkLst>
        <pc:spChg chg="mod">
          <ac:chgData name="Amelia Braim" userId="d8b64a6c-f7bc-4704-bb0c-0444b1e0fc6f" providerId="ADAL" clId="{D92E0550-D854-4572-B98C-5CC2D2DE2498}" dt="2026-09-04T16:50:49.373" v="519" actId="27636"/>
          <ac:spMkLst>
            <pc:docMk/>
            <pc:sldMk cId="1086179415" sldId="265"/>
            <ac:spMk id="3" creationId="{E5710B3C-A410-0F4E-F9AA-C7F161A53EE0}"/>
          </ac:spMkLst>
        </pc:spChg>
      </pc:sldChg>
      <pc:sldChg chg="modSp mod">
        <pc:chgData name="Amelia Braim" userId="d8b64a6c-f7bc-4704-bb0c-0444b1e0fc6f" providerId="ADAL" clId="{D92E0550-D854-4572-B98C-5CC2D2DE2498}" dt="2026-09-04T16:44:22.525" v="512" actId="20577"/>
        <pc:sldMkLst>
          <pc:docMk/>
          <pc:sldMk cId="29970074" sldId="266"/>
        </pc:sldMkLst>
        <pc:spChg chg="mod">
          <ac:chgData name="Amelia Braim" userId="d8b64a6c-f7bc-4704-bb0c-0444b1e0fc6f" providerId="ADAL" clId="{D92E0550-D854-4572-B98C-5CC2D2DE2498}" dt="2026-09-04T16:44:22.525" v="512" actId="20577"/>
          <ac:spMkLst>
            <pc:docMk/>
            <pc:sldMk cId="29970074" sldId="266"/>
            <ac:spMk id="3" creationId="{A521E49C-28F3-492B-82FC-64F3CB2FEF13}"/>
          </ac:spMkLst>
        </pc:spChg>
      </pc:sldChg>
      <pc:sldChg chg="addSp delSp modSp mod">
        <pc:chgData name="Amelia Braim" userId="d8b64a6c-f7bc-4704-bb0c-0444b1e0fc6f" providerId="ADAL" clId="{D92E0550-D854-4572-B98C-5CC2D2DE2498}" dt="2026-09-02T19:40:38.747" v="479" actId="14100"/>
        <pc:sldMkLst>
          <pc:docMk/>
          <pc:sldMk cId="1004505751" sldId="271"/>
        </pc:sldMkLst>
        <pc:picChg chg="add mod">
          <ac:chgData name="Amelia Braim" userId="d8b64a6c-f7bc-4704-bb0c-0444b1e0fc6f" providerId="ADAL" clId="{D92E0550-D854-4572-B98C-5CC2D2DE2498}" dt="2026-09-02T19:40:10.914" v="474" actId="1076"/>
          <ac:picMkLst>
            <pc:docMk/>
            <pc:sldMk cId="1004505751" sldId="271"/>
            <ac:picMk id="3" creationId="{134BC4AF-2138-871F-11F4-C944617BE096}"/>
          </ac:picMkLst>
        </pc:picChg>
        <pc:picChg chg="add mod">
          <ac:chgData name="Amelia Braim" userId="d8b64a6c-f7bc-4704-bb0c-0444b1e0fc6f" providerId="ADAL" clId="{D92E0550-D854-4572-B98C-5CC2D2DE2498}" dt="2026-09-02T19:40:38.747" v="479" actId="14100"/>
          <ac:picMkLst>
            <pc:docMk/>
            <pc:sldMk cId="1004505751" sldId="271"/>
            <ac:picMk id="6" creationId="{73464FAB-6D73-3CF0-717E-E68C09A0311B}"/>
          </ac:picMkLst>
        </pc:picChg>
      </pc:sldChg>
      <pc:sldChg chg="addSp delSp modSp mod setBg">
        <pc:chgData name="Amelia Braim" userId="d8b64a6c-f7bc-4704-bb0c-0444b1e0fc6f" providerId="ADAL" clId="{D92E0550-D854-4572-B98C-5CC2D2DE2498}" dt="2026-09-02T19:41:07.150" v="483" actId="14100"/>
        <pc:sldMkLst>
          <pc:docMk/>
          <pc:sldMk cId="1004843973" sldId="272"/>
        </pc:sldMkLst>
        <pc:picChg chg="add mod">
          <ac:chgData name="Amelia Braim" userId="d8b64a6c-f7bc-4704-bb0c-0444b1e0fc6f" providerId="ADAL" clId="{D92E0550-D854-4572-B98C-5CC2D2DE2498}" dt="2026-09-02T19:41:07.150" v="483" actId="14100"/>
          <ac:picMkLst>
            <pc:docMk/>
            <pc:sldMk cId="1004843973" sldId="272"/>
            <ac:picMk id="3" creationId="{D521140B-6000-8570-11DA-7844A9DF9496}"/>
          </ac:picMkLst>
        </pc:picChg>
      </pc:sldChg>
      <pc:sldChg chg="modSp mod">
        <pc:chgData name="Amelia Braim" userId="d8b64a6c-f7bc-4704-bb0c-0444b1e0fc6f" providerId="ADAL" clId="{D92E0550-D854-4572-B98C-5CC2D2DE2498}" dt="2026-09-02T19:36:46.548" v="454" actId="20577"/>
        <pc:sldMkLst>
          <pc:docMk/>
          <pc:sldMk cId="1731779572" sldId="273"/>
        </pc:sldMkLst>
        <pc:spChg chg="mod">
          <ac:chgData name="Amelia Braim" userId="d8b64a6c-f7bc-4704-bb0c-0444b1e0fc6f" providerId="ADAL" clId="{D92E0550-D854-4572-B98C-5CC2D2DE2498}" dt="2026-08-13T19:00:26.913" v="183" actId="20577"/>
          <ac:spMkLst>
            <pc:docMk/>
            <pc:sldMk cId="1731779572" sldId="273"/>
            <ac:spMk id="2" creationId="{80DC8E37-4BA7-DFDE-7127-9547B9CD9B45}"/>
          </ac:spMkLst>
        </pc:spChg>
        <pc:spChg chg="mod">
          <ac:chgData name="Amelia Braim" userId="d8b64a6c-f7bc-4704-bb0c-0444b1e0fc6f" providerId="ADAL" clId="{D92E0550-D854-4572-B98C-5CC2D2DE2498}" dt="2026-09-02T19:36:46.548" v="454" actId="20577"/>
          <ac:spMkLst>
            <pc:docMk/>
            <pc:sldMk cId="1731779572" sldId="273"/>
            <ac:spMk id="3" creationId="{374246D0-27BD-B3BF-26B0-98E1933CF246}"/>
          </ac:spMkLst>
        </pc:spChg>
      </pc:sldChg>
    </pc:docChg>
  </pc:docChgLst>
  <pc:docChgLst>
    <pc:chgData name="Emma  Jewell" userId="766cf5f5-c572-488a-9781-c05c2a8688fa" providerId="ADAL" clId="{BE17FC18-79C6-4CD0-B96A-EACE327E55D3}"/>
    <pc:docChg chg="custSel modSld">
      <pc:chgData name="Emma  Jewell" userId="766cf5f5-c572-488a-9781-c05c2a8688fa" providerId="ADAL" clId="{BE17FC18-79C6-4CD0-B96A-EACE327E55D3}" dt="2026-09-11T11:10:40.414" v="0" actId="478"/>
      <pc:docMkLst>
        <pc:docMk/>
      </pc:docMkLst>
      <pc:sldChg chg="delSp mod">
        <pc:chgData name="Emma  Jewell" userId="766cf5f5-c572-488a-9781-c05c2a8688fa" providerId="ADAL" clId="{BE17FC18-79C6-4CD0-B96A-EACE327E55D3}" dt="2026-09-11T11:10:40.414" v="0" actId="478"/>
        <pc:sldMkLst>
          <pc:docMk/>
          <pc:sldMk cId="109857222" sldId="256"/>
        </pc:sldMkLst>
        <pc:picChg chg="del">
          <ac:chgData name="Emma  Jewell" userId="766cf5f5-c572-488a-9781-c05c2a8688fa" providerId="ADAL" clId="{BE17FC18-79C6-4CD0-B96A-EACE327E55D3}" dt="2026-09-11T11:10:40.414" v="0" actId="478"/>
          <ac:picMkLst>
            <pc:docMk/>
            <pc:sldMk cId="109857222" sldId="256"/>
            <ac:picMk id="4" creationId="{4E6A1B39-AE23-9F8C-E68B-2C902C688D6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74CC4-A474-4BE0-85F5-8A41D420A79E}" type="doc">
      <dgm:prSet loTypeId="urn:microsoft.com/office/officeart/2008/layout/LinedList" loCatId="list" qsTypeId="urn:microsoft.com/office/officeart/2005/8/quickstyle/simple1#1" qsCatId="simple" csTypeId="urn:microsoft.com/office/officeart/2005/8/colors/accent1_2#1" csCatId="accent1" phldr="1"/>
      <dgm:spPr/>
      <dgm:t>
        <a:bodyPr/>
        <a:lstStyle/>
        <a:p>
          <a:endParaRPr lang="en-US"/>
        </a:p>
      </dgm:t>
    </dgm:pt>
    <dgm:pt modelId="{ADBF37DB-6598-40DD-81DE-3006141E8D87}">
      <dgm:prSet/>
      <dgm:spPr/>
      <dgm:t>
        <a:bodyPr/>
        <a:lstStyle/>
        <a:p>
          <a:r>
            <a:rPr lang="en-US" dirty="0"/>
            <a:t>Flu Vaccinations: Wednesday 21</a:t>
          </a:r>
          <a:r>
            <a:rPr lang="en-US" baseline="30000" dirty="0"/>
            <a:t>st</a:t>
          </a:r>
          <a:r>
            <a:rPr lang="en-US" dirty="0"/>
            <a:t> October</a:t>
          </a:r>
        </a:p>
      </dgm:t>
    </dgm:pt>
    <dgm:pt modelId="{B810A24D-9273-4607-AD23-9A2794321DC6}" type="parTrans" cxnId="{423AB236-22E2-4E7F-93D8-B5AC22E4DF67}">
      <dgm:prSet/>
      <dgm:spPr/>
      <dgm:t>
        <a:bodyPr/>
        <a:lstStyle/>
        <a:p>
          <a:endParaRPr lang="en-US"/>
        </a:p>
      </dgm:t>
    </dgm:pt>
    <dgm:pt modelId="{FCFF0A06-2DE2-4DD0-B875-C15D8C627A3A}" type="sibTrans" cxnId="{423AB236-22E2-4E7F-93D8-B5AC22E4DF67}">
      <dgm:prSet/>
      <dgm:spPr/>
      <dgm:t>
        <a:bodyPr/>
        <a:lstStyle/>
        <a:p>
          <a:endParaRPr lang="en-US"/>
        </a:p>
      </dgm:t>
    </dgm:pt>
    <dgm:pt modelId="{546151F0-AB85-45BF-AF59-80DEEDE83AAD}">
      <dgm:prSet/>
      <dgm:spPr/>
      <dgm:t>
        <a:bodyPr/>
        <a:lstStyle/>
        <a:p>
          <a:endParaRPr lang="en-US" dirty="0"/>
        </a:p>
      </dgm:t>
    </dgm:pt>
    <dgm:pt modelId="{B60AB121-A35D-4CC6-841F-B8297E996943}" type="parTrans" cxnId="{33CCD0E6-BE7D-4AB1-A7D0-B0EBA25A7211}">
      <dgm:prSet/>
      <dgm:spPr/>
      <dgm:t>
        <a:bodyPr/>
        <a:lstStyle/>
        <a:p>
          <a:endParaRPr lang="en-US"/>
        </a:p>
      </dgm:t>
    </dgm:pt>
    <dgm:pt modelId="{4B418D07-316A-4B81-A868-B458DDE7F62E}" type="sibTrans" cxnId="{33CCD0E6-BE7D-4AB1-A7D0-B0EBA25A7211}">
      <dgm:prSet/>
      <dgm:spPr/>
      <dgm:t>
        <a:bodyPr/>
        <a:lstStyle/>
        <a:p>
          <a:endParaRPr lang="en-US"/>
        </a:p>
      </dgm:t>
    </dgm:pt>
    <dgm:pt modelId="{5B0D2FD6-19BE-4C05-94F4-57362C71FFB6}">
      <dgm:prSet/>
      <dgm:spPr/>
      <dgm:t>
        <a:bodyPr/>
        <a:lstStyle/>
        <a:p>
          <a:r>
            <a:rPr lang="en-US" dirty="0"/>
            <a:t>Parents Evenings: Wednesday 21</a:t>
          </a:r>
          <a:r>
            <a:rPr lang="en-US" baseline="30000" dirty="0"/>
            <a:t>st</a:t>
          </a:r>
          <a:r>
            <a:rPr lang="en-US" dirty="0"/>
            <a:t> and Thursday 22</a:t>
          </a:r>
          <a:r>
            <a:rPr lang="en-US" baseline="30000" dirty="0"/>
            <a:t>nd</a:t>
          </a:r>
          <a:r>
            <a:rPr lang="en-US" dirty="0"/>
            <a:t> October   </a:t>
          </a:r>
        </a:p>
      </dgm:t>
    </dgm:pt>
    <dgm:pt modelId="{EA85324F-46B5-4B3A-8CB3-5205F1EB8B4C}" type="parTrans" cxnId="{BD18DABA-51D8-43E2-809D-4820DBD357F8}">
      <dgm:prSet/>
      <dgm:spPr/>
      <dgm:t>
        <a:bodyPr/>
        <a:lstStyle/>
        <a:p>
          <a:endParaRPr lang="en-US"/>
        </a:p>
      </dgm:t>
    </dgm:pt>
    <dgm:pt modelId="{235BAB15-2F37-457B-929B-08FB76529D3A}" type="sibTrans" cxnId="{BD18DABA-51D8-43E2-809D-4820DBD357F8}">
      <dgm:prSet/>
      <dgm:spPr/>
      <dgm:t>
        <a:bodyPr/>
        <a:lstStyle/>
        <a:p>
          <a:endParaRPr lang="en-US"/>
        </a:p>
      </dgm:t>
    </dgm:pt>
    <dgm:pt modelId="{494CBFB6-DD3D-42B7-9E2A-73D7D2335D52}">
      <dgm:prSet/>
      <dgm:spPr/>
      <dgm:t>
        <a:bodyPr/>
        <a:lstStyle/>
        <a:p>
          <a:r>
            <a:rPr lang="en-US" dirty="0"/>
            <a:t>Yorkshire Air Museum trip: Thursday 12</a:t>
          </a:r>
          <a:r>
            <a:rPr lang="en-US" baseline="30000" dirty="0"/>
            <a:t>th</a:t>
          </a:r>
          <a:r>
            <a:rPr lang="en-US" dirty="0"/>
            <a:t> November  </a:t>
          </a:r>
        </a:p>
      </dgm:t>
    </dgm:pt>
    <dgm:pt modelId="{D8766BDB-6961-4192-A854-68754326B108}" type="parTrans" cxnId="{27D411A6-8AAA-4026-B12C-D0E6B2DC7D5C}">
      <dgm:prSet/>
      <dgm:spPr/>
      <dgm:t>
        <a:bodyPr/>
        <a:lstStyle/>
        <a:p>
          <a:endParaRPr lang="en-US"/>
        </a:p>
      </dgm:t>
    </dgm:pt>
    <dgm:pt modelId="{4C5DC330-0ADE-4295-9253-53321DFB1CFA}" type="sibTrans" cxnId="{27D411A6-8AAA-4026-B12C-D0E6B2DC7D5C}">
      <dgm:prSet/>
      <dgm:spPr/>
      <dgm:t>
        <a:bodyPr/>
        <a:lstStyle/>
        <a:p>
          <a:endParaRPr lang="en-US"/>
        </a:p>
      </dgm:t>
    </dgm:pt>
    <dgm:pt modelId="{8FF99F94-AB23-485E-806A-70CBB0BCAC37}">
      <dgm:prSet/>
      <dgm:spPr/>
      <dgm:t>
        <a:bodyPr/>
        <a:lstStyle/>
        <a:p>
          <a:r>
            <a:rPr lang="en-US" dirty="0"/>
            <a:t>SATs Week: Monday 10</a:t>
          </a:r>
          <a:r>
            <a:rPr lang="en-US" baseline="30000" dirty="0"/>
            <a:t>th</a:t>
          </a:r>
          <a:r>
            <a:rPr lang="en-US" dirty="0"/>
            <a:t> – Thursday 13</a:t>
          </a:r>
          <a:r>
            <a:rPr lang="en-US" baseline="30000" dirty="0"/>
            <a:t>th</a:t>
          </a:r>
          <a:r>
            <a:rPr lang="en-US" dirty="0"/>
            <a:t> May  </a:t>
          </a:r>
        </a:p>
      </dgm:t>
    </dgm:pt>
    <dgm:pt modelId="{70D40C9F-68CC-45AD-9942-A1BB231013EB}" type="parTrans" cxnId="{73F4290D-B86C-44FC-B8A0-2C64C316EBEA}">
      <dgm:prSet/>
      <dgm:spPr/>
      <dgm:t>
        <a:bodyPr/>
        <a:lstStyle/>
        <a:p>
          <a:endParaRPr lang="en-US"/>
        </a:p>
      </dgm:t>
    </dgm:pt>
    <dgm:pt modelId="{E317F46A-79BF-47F6-A995-84E1A5B754D0}" type="sibTrans" cxnId="{73F4290D-B86C-44FC-B8A0-2C64C316EBEA}">
      <dgm:prSet/>
      <dgm:spPr/>
      <dgm:t>
        <a:bodyPr/>
        <a:lstStyle/>
        <a:p>
          <a:endParaRPr lang="en-US"/>
        </a:p>
      </dgm:t>
    </dgm:pt>
    <dgm:pt modelId="{FD8A2F42-8320-48B3-9983-D694FA9C3AC9}">
      <dgm:prSet/>
      <dgm:spPr/>
      <dgm:t>
        <a:bodyPr/>
        <a:lstStyle/>
        <a:p>
          <a:pPr rtl="0"/>
          <a:r>
            <a:rPr lang="en-US" dirty="0"/>
            <a:t>Residential:</a:t>
          </a:r>
          <a:r>
            <a:rPr lang="en-US" dirty="0">
              <a:solidFill>
                <a:srgbClr val="000000"/>
              </a:solidFill>
              <a:latin typeface="Aptos Display" panose="020F0302020204030204"/>
            </a:rPr>
            <a:t> Wednesday 17th – Friday 19th March</a:t>
          </a:r>
          <a:r>
            <a:rPr lang="en-US" dirty="0">
              <a:solidFill>
                <a:srgbClr val="000000"/>
              </a:solidFill>
            </a:rPr>
            <a:t> </a:t>
          </a:r>
          <a:r>
            <a:rPr lang="en-US" dirty="0"/>
            <a:t> </a:t>
          </a:r>
        </a:p>
      </dgm:t>
    </dgm:pt>
    <dgm:pt modelId="{C35D7AF5-B9FF-4C81-ACA2-535CA5F6366F}" type="parTrans" cxnId="{7C4354D7-3E34-4D51-A2E4-92D2FF20233A}">
      <dgm:prSet/>
      <dgm:spPr/>
      <dgm:t>
        <a:bodyPr/>
        <a:lstStyle/>
        <a:p>
          <a:endParaRPr lang="en-US"/>
        </a:p>
      </dgm:t>
    </dgm:pt>
    <dgm:pt modelId="{3555DFE3-1BE8-4349-9D64-DC7D1BC21F72}" type="sibTrans" cxnId="{7C4354D7-3E34-4D51-A2E4-92D2FF20233A}">
      <dgm:prSet/>
      <dgm:spPr/>
      <dgm:t>
        <a:bodyPr/>
        <a:lstStyle/>
        <a:p>
          <a:endParaRPr lang="en-US"/>
        </a:p>
      </dgm:t>
    </dgm:pt>
    <dgm:pt modelId="{FFCA662D-FB0F-4977-A495-4BC034E96512}">
      <dgm:prSet phldrT="[Text]"/>
      <dgm:spPr/>
      <dgm:t>
        <a:bodyPr/>
        <a:lstStyle/>
        <a:p>
          <a:r>
            <a:rPr lang="en-GB" dirty="0"/>
            <a:t>Progress Cafés: Tuesday 24</a:t>
          </a:r>
          <a:r>
            <a:rPr lang="en-GB" baseline="30000" dirty="0"/>
            <a:t>th</a:t>
          </a:r>
          <a:r>
            <a:rPr lang="en-GB" dirty="0"/>
            <a:t>/Wednesday 25</a:t>
          </a:r>
          <a:r>
            <a:rPr lang="en-GB" baseline="30000" dirty="0"/>
            <a:t>th</a:t>
          </a:r>
          <a:r>
            <a:rPr lang="en-GB" dirty="0"/>
            <a:t> November  </a:t>
          </a:r>
        </a:p>
      </dgm:t>
    </dgm:pt>
    <dgm:pt modelId="{5C6ADF20-BBA0-483F-9B50-7A7048EBCB3D}" type="parTrans" cxnId="{AC2A1C15-3C6F-491D-9951-8299EB5A590A}">
      <dgm:prSet/>
      <dgm:spPr/>
      <dgm:t>
        <a:bodyPr/>
        <a:lstStyle/>
        <a:p>
          <a:endParaRPr lang="en-GB"/>
        </a:p>
      </dgm:t>
    </dgm:pt>
    <dgm:pt modelId="{C707939B-55F3-4BC9-A0C4-B4E8186A473F}" type="sibTrans" cxnId="{AC2A1C15-3C6F-491D-9951-8299EB5A590A}">
      <dgm:prSet/>
      <dgm:spPr/>
      <dgm:t>
        <a:bodyPr/>
        <a:lstStyle/>
        <a:p>
          <a:endParaRPr lang="en-GB"/>
        </a:p>
      </dgm:t>
    </dgm:pt>
    <dgm:pt modelId="{798DCE57-1C28-40B8-BA6D-CAB00A804175}">
      <dgm:prSet phldrT="[Text]"/>
      <dgm:spPr/>
      <dgm:t>
        <a:bodyPr/>
        <a:lstStyle/>
        <a:p>
          <a:r>
            <a:rPr lang="en-GB" dirty="0"/>
            <a:t>RSE parent information session (virtual): Wednesday 4</a:t>
          </a:r>
          <a:r>
            <a:rPr lang="en-GB" baseline="30000" dirty="0"/>
            <a:t>th</a:t>
          </a:r>
          <a:r>
            <a:rPr lang="en-GB" dirty="0"/>
            <a:t> November</a:t>
          </a:r>
        </a:p>
      </dgm:t>
    </dgm:pt>
    <dgm:pt modelId="{4C1B69AA-8203-4715-A58A-C5BA907EC5B0}" type="parTrans" cxnId="{E3879D17-7910-4DDA-8F85-3FA0B6DDAD6D}">
      <dgm:prSet/>
      <dgm:spPr/>
      <dgm:t>
        <a:bodyPr/>
        <a:lstStyle/>
        <a:p>
          <a:endParaRPr lang="en-GB"/>
        </a:p>
      </dgm:t>
    </dgm:pt>
    <dgm:pt modelId="{D05ECBF3-A8E5-47C4-B254-F77EE9661BE6}" type="sibTrans" cxnId="{E3879D17-7910-4DDA-8F85-3FA0B6DDAD6D}">
      <dgm:prSet/>
      <dgm:spPr/>
      <dgm:t>
        <a:bodyPr/>
        <a:lstStyle/>
        <a:p>
          <a:endParaRPr lang="en-GB"/>
        </a:p>
      </dgm:t>
    </dgm:pt>
    <dgm:pt modelId="{55D845C8-4D10-45F8-B1F9-CD96001EA2E1}" type="pres">
      <dgm:prSet presAssocID="{03D74CC4-A474-4BE0-85F5-8A41D420A79E}" presName="vert0" presStyleCnt="0">
        <dgm:presLayoutVars>
          <dgm:dir/>
          <dgm:animOne val="branch"/>
          <dgm:animLvl val="lvl"/>
        </dgm:presLayoutVars>
      </dgm:prSet>
      <dgm:spPr/>
    </dgm:pt>
    <dgm:pt modelId="{67FC410C-A611-4824-8B0F-F2A07BD2DF0C}" type="pres">
      <dgm:prSet presAssocID="{546151F0-AB85-45BF-AF59-80DEEDE83AAD}" presName="thickLine" presStyleLbl="alignNode1" presStyleIdx="0" presStyleCnt="8"/>
      <dgm:spPr/>
    </dgm:pt>
    <dgm:pt modelId="{3A0385B1-F25D-41B6-9C59-80EBE8B81B9D}" type="pres">
      <dgm:prSet presAssocID="{546151F0-AB85-45BF-AF59-80DEEDE83AAD}" presName="horz1" presStyleCnt="0"/>
      <dgm:spPr/>
    </dgm:pt>
    <dgm:pt modelId="{01204E4C-06F3-45FB-ABB8-1484A217FEA7}" type="pres">
      <dgm:prSet presAssocID="{546151F0-AB85-45BF-AF59-80DEEDE83AAD}" presName="tx1" presStyleLbl="revTx" presStyleIdx="0" presStyleCnt="8"/>
      <dgm:spPr/>
    </dgm:pt>
    <dgm:pt modelId="{47903286-DAE8-43B8-B83C-CFDF204E7C08}" type="pres">
      <dgm:prSet presAssocID="{546151F0-AB85-45BF-AF59-80DEEDE83AAD}" presName="vert1" presStyleCnt="0"/>
      <dgm:spPr/>
    </dgm:pt>
    <dgm:pt modelId="{AF14875A-2C6A-4E21-9CBC-0B4188B2289E}" type="pres">
      <dgm:prSet presAssocID="{ADBF37DB-6598-40DD-81DE-3006141E8D87}" presName="thickLine" presStyleLbl="alignNode1" presStyleIdx="1" presStyleCnt="8"/>
      <dgm:spPr/>
    </dgm:pt>
    <dgm:pt modelId="{5A40AB1F-2624-4741-86C4-0C38874BC200}" type="pres">
      <dgm:prSet presAssocID="{ADBF37DB-6598-40DD-81DE-3006141E8D87}" presName="horz1" presStyleCnt="0"/>
      <dgm:spPr/>
    </dgm:pt>
    <dgm:pt modelId="{11BEDB96-1430-4909-BD5D-AA1CFE4F9019}" type="pres">
      <dgm:prSet presAssocID="{ADBF37DB-6598-40DD-81DE-3006141E8D87}" presName="tx1" presStyleLbl="revTx" presStyleIdx="1" presStyleCnt="8"/>
      <dgm:spPr/>
    </dgm:pt>
    <dgm:pt modelId="{99EF0AA0-CF94-40DE-B8BC-9CBC822C5EE7}" type="pres">
      <dgm:prSet presAssocID="{ADBF37DB-6598-40DD-81DE-3006141E8D87}" presName="vert1" presStyleCnt="0"/>
      <dgm:spPr/>
    </dgm:pt>
    <dgm:pt modelId="{57D3CA04-D310-4E7D-BF76-2F9E8E47AF3F}" type="pres">
      <dgm:prSet presAssocID="{5B0D2FD6-19BE-4C05-94F4-57362C71FFB6}" presName="thickLine" presStyleLbl="alignNode1" presStyleIdx="2" presStyleCnt="8"/>
      <dgm:spPr/>
    </dgm:pt>
    <dgm:pt modelId="{B715A9C4-1AAF-4692-A25E-2F8EE018C919}" type="pres">
      <dgm:prSet presAssocID="{5B0D2FD6-19BE-4C05-94F4-57362C71FFB6}" presName="horz1" presStyleCnt="0"/>
      <dgm:spPr/>
    </dgm:pt>
    <dgm:pt modelId="{19136298-E150-42A5-A3BD-0FCCF949AEC7}" type="pres">
      <dgm:prSet presAssocID="{5B0D2FD6-19BE-4C05-94F4-57362C71FFB6}" presName="tx1" presStyleLbl="revTx" presStyleIdx="2" presStyleCnt="8"/>
      <dgm:spPr/>
    </dgm:pt>
    <dgm:pt modelId="{4E027969-7E61-4E2D-A698-4BD99AF332DA}" type="pres">
      <dgm:prSet presAssocID="{5B0D2FD6-19BE-4C05-94F4-57362C71FFB6}" presName="vert1" presStyleCnt="0"/>
      <dgm:spPr/>
    </dgm:pt>
    <dgm:pt modelId="{6E2DFC15-9543-407D-AA9B-F3FCF00A6EF6}" type="pres">
      <dgm:prSet presAssocID="{798DCE57-1C28-40B8-BA6D-CAB00A804175}" presName="thickLine" presStyleLbl="alignNode1" presStyleIdx="3" presStyleCnt="8"/>
      <dgm:spPr/>
    </dgm:pt>
    <dgm:pt modelId="{CA29460C-C0EB-4066-8C4E-65147EF0A8A1}" type="pres">
      <dgm:prSet presAssocID="{798DCE57-1C28-40B8-BA6D-CAB00A804175}" presName="horz1" presStyleCnt="0"/>
      <dgm:spPr/>
    </dgm:pt>
    <dgm:pt modelId="{5F50AEC3-BC7A-43DB-9677-935DB4554D2E}" type="pres">
      <dgm:prSet presAssocID="{798DCE57-1C28-40B8-BA6D-CAB00A804175}" presName="tx1" presStyleLbl="revTx" presStyleIdx="3" presStyleCnt="8"/>
      <dgm:spPr/>
    </dgm:pt>
    <dgm:pt modelId="{79C65066-910F-4AC7-B43F-ADBC1D5EE81C}" type="pres">
      <dgm:prSet presAssocID="{798DCE57-1C28-40B8-BA6D-CAB00A804175}" presName="vert1" presStyleCnt="0"/>
      <dgm:spPr/>
    </dgm:pt>
    <dgm:pt modelId="{A32BAAC2-522E-47FB-AFC1-89C8F57AF435}" type="pres">
      <dgm:prSet presAssocID="{494CBFB6-DD3D-42B7-9E2A-73D7D2335D52}" presName="thickLine" presStyleLbl="alignNode1" presStyleIdx="4" presStyleCnt="8"/>
      <dgm:spPr/>
    </dgm:pt>
    <dgm:pt modelId="{9E08BE97-33F5-468D-93D3-82D660D66205}" type="pres">
      <dgm:prSet presAssocID="{494CBFB6-DD3D-42B7-9E2A-73D7D2335D52}" presName="horz1" presStyleCnt="0"/>
      <dgm:spPr/>
    </dgm:pt>
    <dgm:pt modelId="{4798E4AC-1D3C-46CC-96C0-0936B994ABD7}" type="pres">
      <dgm:prSet presAssocID="{494CBFB6-DD3D-42B7-9E2A-73D7D2335D52}" presName="tx1" presStyleLbl="revTx" presStyleIdx="4" presStyleCnt="8"/>
      <dgm:spPr/>
    </dgm:pt>
    <dgm:pt modelId="{D4EAB4D3-0DCC-42FE-99D3-2E3BC3AD2FB0}" type="pres">
      <dgm:prSet presAssocID="{494CBFB6-DD3D-42B7-9E2A-73D7D2335D52}" presName="vert1" presStyleCnt="0"/>
      <dgm:spPr/>
    </dgm:pt>
    <dgm:pt modelId="{BE29B573-067E-483D-81F2-BAF6888F69A0}" type="pres">
      <dgm:prSet presAssocID="{FFCA662D-FB0F-4977-A495-4BC034E96512}" presName="thickLine" presStyleLbl="alignNode1" presStyleIdx="5" presStyleCnt="8"/>
      <dgm:spPr/>
    </dgm:pt>
    <dgm:pt modelId="{A7834171-A0C1-4635-B650-84ED5FD24B9D}" type="pres">
      <dgm:prSet presAssocID="{FFCA662D-FB0F-4977-A495-4BC034E96512}" presName="horz1" presStyleCnt="0"/>
      <dgm:spPr/>
    </dgm:pt>
    <dgm:pt modelId="{4A138C97-6D57-491E-B776-83F261EB11F0}" type="pres">
      <dgm:prSet presAssocID="{FFCA662D-FB0F-4977-A495-4BC034E96512}" presName="tx1" presStyleLbl="revTx" presStyleIdx="5" presStyleCnt="8"/>
      <dgm:spPr/>
    </dgm:pt>
    <dgm:pt modelId="{373E6245-8190-4A82-B658-88360693C673}" type="pres">
      <dgm:prSet presAssocID="{FFCA662D-FB0F-4977-A495-4BC034E96512}" presName="vert1" presStyleCnt="0"/>
      <dgm:spPr/>
    </dgm:pt>
    <dgm:pt modelId="{EEE3F162-118A-4AE3-8186-0D956655ED23}" type="pres">
      <dgm:prSet presAssocID="{FD8A2F42-8320-48B3-9983-D694FA9C3AC9}" presName="thickLine" presStyleLbl="alignNode1" presStyleIdx="6" presStyleCnt="8"/>
      <dgm:spPr/>
    </dgm:pt>
    <dgm:pt modelId="{5DE93D36-9A32-4878-80ED-9C58EA520BF5}" type="pres">
      <dgm:prSet presAssocID="{FD8A2F42-8320-48B3-9983-D694FA9C3AC9}" presName="horz1" presStyleCnt="0"/>
      <dgm:spPr/>
    </dgm:pt>
    <dgm:pt modelId="{F58D3D07-391E-4E13-883C-B7CC6637E102}" type="pres">
      <dgm:prSet presAssocID="{FD8A2F42-8320-48B3-9983-D694FA9C3AC9}" presName="tx1" presStyleLbl="revTx" presStyleIdx="6" presStyleCnt="8" custLinFactNeighborY="-4420"/>
      <dgm:spPr/>
    </dgm:pt>
    <dgm:pt modelId="{E8851DA4-9357-4824-8737-450D65ACC810}" type="pres">
      <dgm:prSet presAssocID="{FD8A2F42-8320-48B3-9983-D694FA9C3AC9}" presName="vert1" presStyleCnt="0"/>
      <dgm:spPr/>
    </dgm:pt>
    <dgm:pt modelId="{FFCC5C91-E5D2-43DE-8436-5B41B2B89C49}" type="pres">
      <dgm:prSet presAssocID="{8FF99F94-AB23-485E-806A-70CBB0BCAC37}" presName="thickLine" presStyleLbl="alignNode1" presStyleIdx="7" presStyleCnt="8"/>
      <dgm:spPr/>
    </dgm:pt>
    <dgm:pt modelId="{680515B9-3B13-4775-A324-7167C1A7575A}" type="pres">
      <dgm:prSet presAssocID="{8FF99F94-AB23-485E-806A-70CBB0BCAC37}" presName="horz1" presStyleCnt="0"/>
      <dgm:spPr/>
    </dgm:pt>
    <dgm:pt modelId="{D29B3426-D881-4CEB-A663-E5D6BFA48AE0}" type="pres">
      <dgm:prSet presAssocID="{8FF99F94-AB23-485E-806A-70CBB0BCAC37}" presName="tx1" presStyleLbl="revTx" presStyleIdx="7" presStyleCnt="8"/>
      <dgm:spPr/>
    </dgm:pt>
    <dgm:pt modelId="{7E003F48-6071-4B92-A332-39018902A0D0}" type="pres">
      <dgm:prSet presAssocID="{8FF99F94-AB23-485E-806A-70CBB0BCAC37}" presName="vert1" presStyleCnt="0"/>
      <dgm:spPr/>
    </dgm:pt>
  </dgm:ptLst>
  <dgm:cxnLst>
    <dgm:cxn modelId="{1967050B-C23B-42AF-9DD2-6EF950C1A768}" type="presOf" srcId="{5B0D2FD6-19BE-4C05-94F4-57362C71FFB6}" destId="{19136298-E150-42A5-A3BD-0FCCF949AEC7}" srcOrd="0" destOrd="0" presId="urn:microsoft.com/office/officeart/2008/layout/LinedList"/>
    <dgm:cxn modelId="{73F4290D-B86C-44FC-B8A0-2C64C316EBEA}" srcId="{03D74CC4-A474-4BE0-85F5-8A41D420A79E}" destId="{8FF99F94-AB23-485E-806A-70CBB0BCAC37}" srcOrd="7" destOrd="0" parTransId="{70D40C9F-68CC-45AD-9942-A1BB231013EB}" sibTransId="{E317F46A-79BF-47F6-A995-84E1A5B754D0}"/>
    <dgm:cxn modelId="{039BB00F-17CE-46F3-B7A3-5F26CAEB1068}" type="presOf" srcId="{798DCE57-1C28-40B8-BA6D-CAB00A804175}" destId="{5F50AEC3-BC7A-43DB-9677-935DB4554D2E}" srcOrd="0" destOrd="0" presId="urn:microsoft.com/office/officeart/2008/layout/LinedList"/>
    <dgm:cxn modelId="{AC2A1C15-3C6F-491D-9951-8299EB5A590A}" srcId="{03D74CC4-A474-4BE0-85F5-8A41D420A79E}" destId="{FFCA662D-FB0F-4977-A495-4BC034E96512}" srcOrd="5" destOrd="0" parTransId="{5C6ADF20-BBA0-483F-9B50-7A7048EBCB3D}" sibTransId="{C707939B-55F3-4BC9-A0C4-B4E8186A473F}"/>
    <dgm:cxn modelId="{E3879D17-7910-4DDA-8F85-3FA0B6DDAD6D}" srcId="{03D74CC4-A474-4BE0-85F5-8A41D420A79E}" destId="{798DCE57-1C28-40B8-BA6D-CAB00A804175}" srcOrd="3" destOrd="0" parTransId="{4C1B69AA-8203-4715-A58A-C5BA907EC5B0}" sibTransId="{D05ECBF3-A8E5-47C4-B254-F77EE9661BE6}"/>
    <dgm:cxn modelId="{423AB236-22E2-4E7F-93D8-B5AC22E4DF67}" srcId="{03D74CC4-A474-4BE0-85F5-8A41D420A79E}" destId="{ADBF37DB-6598-40DD-81DE-3006141E8D87}" srcOrd="1" destOrd="0" parTransId="{B810A24D-9273-4607-AD23-9A2794321DC6}" sibTransId="{FCFF0A06-2DE2-4DD0-B875-C15D8C627A3A}"/>
    <dgm:cxn modelId="{F61CFD5B-4A09-44A1-924B-B1C447D2C66A}" type="presOf" srcId="{ADBF37DB-6598-40DD-81DE-3006141E8D87}" destId="{11BEDB96-1430-4909-BD5D-AA1CFE4F9019}" srcOrd="0" destOrd="0" presId="urn:microsoft.com/office/officeart/2008/layout/LinedList"/>
    <dgm:cxn modelId="{60B0B449-4062-4E14-B29F-206EF3BD4582}" type="presOf" srcId="{8FF99F94-AB23-485E-806A-70CBB0BCAC37}" destId="{D29B3426-D881-4CEB-A663-E5D6BFA48AE0}" srcOrd="0" destOrd="0" presId="urn:microsoft.com/office/officeart/2008/layout/LinedList"/>
    <dgm:cxn modelId="{89E3086E-AD5B-434B-A8E9-2D531CFF86A9}" type="presOf" srcId="{03D74CC4-A474-4BE0-85F5-8A41D420A79E}" destId="{55D845C8-4D10-45F8-B1F9-CD96001EA2E1}" srcOrd="0" destOrd="0" presId="urn:microsoft.com/office/officeart/2008/layout/LinedList"/>
    <dgm:cxn modelId="{09D2914E-70D0-442A-AA69-9188074DE3BE}" type="presOf" srcId="{FD8A2F42-8320-48B3-9983-D694FA9C3AC9}" destId="{F58D3D07-391E-4E13-883C-B7CC6637E102}" srcOrd="0" destOrd="0" presId="urn:microsoft.com/office/officeart/2008/layout/LinedList"/>
    <dgm:cxn modelId="{27D411A6-8AAA-4026-B12C-D0E6B2DC7D5C}" srcId="{03D74CC4-A474-4BE0-85F5-8A41D420A79E}" destId="{494CBFB6-DD3D-42B7-9E2A-73D7D2335D52}" srcOrd="4" destOrd="0" parTransId="{D8766BDB-6961-4192-A854-68754326B108}" sibTransId="{4C5DC330-0ADE-4295-9253-53321DFB1CFA}"/>
    <dgm:cxn modelId="{D63AF8AF-9FBF-4BD6-B0FF-9E646988EB8D}" type="presOf" srcId="{FFCA662D-FB0F-4977-A495-4BC034E96512}" destId="{4A138C97-6D57-491E-B776-83F261EB11F0}" srcOrd="0" destOrd="0" presId="urn:microsoft.com/office/officeart/2008/layout/LinedList"/>
    <dgm:cxn modelId="{BD18DABA-51D8-43E2-809D-4820DBD357F8}" srcId="{03D74CC4-A474-4BE0-85F5-8A41D420A79E}" destId="{5B0D2FD6-19BE-4C05-94F4-57362C71FFB6}" srcOrd="2" destOrd="0" parTransId="{EA85324F-46B5-4B3A-8CB3-5205F1EB8B4C}" sibTransId="{235BAB15-2F37-457B-929B-08FB76529D3A}"/>
    <dgm:cxn modelId="{86FF66D6-1181-4D1F-9139-64A4138CDBA6}" type="presOf" srcId="{546151F0-AB85-45BF-AF59-80DEEDE83AAD}" destId="{01204E4C-06F3-45FB-ABB8-1484A217FEA7}" srcOrd="0" destOrd="0" presId="urn:microsoft.com/office/officeart/2008/layout/LinedList"/>
    <dgm:cxn modelId="{7C4354D7-3E34-4D51-A2E4-92D2FF20233A}" srcId="{03D74CC4-A474-4BE0-85F5-8A41D420A79E}" destId="{FD8A2F42-8320-48B3-9983-D694FA9C3AC9}" srcOrd="6" destOrd="0" parTransId="{C35D7AF5-B9FF-4C81-ACA2-535CA5F6366F}" sibTransId="{3555DFE3-1BE8-4349-9D64-DC7D1BC21F72}"/>
    <dgm:cxn modelId="{33CCD0E6-BE7D-4AB1-A7D0-B0EBA25A7211}" srcId="{03D74CC4-A474-4BE0-85F5-8A41D420A79E}" destId="{546151F0-AB85-45BF-AF59-80DEEDE83AAD}" srcOrd="0" destOrd="0" parTransId="{B60AB121-A35D-4CC6-841F-B8297E996943}" sibTransId="{4B418D07-316A-4B81-A868-B458DDE7F62E}"/>
    <dgm:cxn modelId="{D9B025EE-5CE7-4E22-99A7-8B36C0CCD0EC}" type="presOf" srcId="{494CBFB6-DD3D-42B7-9E2A-73D7D2335D52}" destId="{4798E4AC-1D3C-46CC-96C0-0936B994ABD7}" srcOrd="0" destOrd="0" presId="urn:microsoft.com/office/officeart/2008/layout/LinedList"/>
    <dgm:cxn modelId="{9B557F8E-A0DF-4480-80D3-EEEF01508A9B}" type="presParOf" srcId="{55D845C8-4D10-45F8-B1F9-CD96001EA2E1}" destId="{67FC410C-A611-4824-8B0F-F2A07BD2DF0C}" srcOrd="0" destOrd="0" presId="urn:microsoft.com/office/officeart/2008/layout/LinedList"/>
    <dgm:cxn modelId="{10D4BA20-1A39-43E9-9867-46126EC055B7}" type="presParOf" srcId="{55D845C8-4D10-45F8-B1F9-CD96001EA2E1}" destId="{3A0385B1-F25D-41B6-9C59-80EBE8B81B9D}" srcOrd="1" destOrd="0" presId="urn:microsoft.com/office/officeart/2008/layout/LinedList"/>
    <dgm:cxn modelId="{9623F51E-4EE1-4440-A9EB-597366AF5282}" type="presParOf" srcId="{3A0385B1-F25D-41B6-9C59-80EBE8B81B9D}" destId="{01204E4C-06F3-45FB-ABB8-1484A217FEA7}" srcOrd="0" destOrd="0" presId="urn:microsoft.com/office/officeart/2008/layout/LinedList"/>
    <dgm:cxn modelId="{F89F853B-EEEE-4134-B82B-DD2AFEE90291}" type="presParOf" srcId="{3A0385B1-F25D-41B6-9C59-80EBE8B81B9D}" destId="{47903286-DAE8-43B8-B83C-CFDF204E7C08}" srcOrd="1" destOrd="0" presId="urn:microsoft.com/office/officeart/2008/layout/LinedList"/>
    <dgm:cxn modelId="{CC10BF6F-31C7-4F28-B00A-79FEF650C4E4}" type="presParOf" srcId="{55D845C8-4D10-45F8-B1F9-CD96001EA2E1}" destId="{AF14875A-2C6A-4E21-9CBC-0B4188B2289E}" srcOrd="2" destOrd="0" presId="urn:microsoft.com/office/officeart/2008/layout/LinedList"/>
    <dgm:cxn modelId="{7A7E7566-54A9-4396-BD44-F13269FFDF95}" type="presParOf" srcId="{55D845C8-4D10-45F8-B1F9-CD96001EA2E1}" destId="{5A40AB1F-2624-4741-86C4-0C38874BC200}" srcOrd="3" destOrd="0" presId="urn:microsoft.com/office/officeart/2008/layout/LinedList"/>
    <dgm:cxn modelId="{D52013B9-E342-4F09-A92C-278B22F363B4}" type="presParOf" srcId="{5A40AB1F-2624-4741-86C4-0C38874BC200}" destId="{11BEDB96-1430-4909-BD5D-AA1CFE4F9019}" srcOrd="0" destOrd="0" presId="urn:microsoft.com/office/officeart/2008/layout/LinedList"/>
    <dgm:cxn modelId="{58C1872B-F88D-45C2-A4AD-F76D23CCFFFB}" type="presParOf" srcId="{5A40AB1F-2624-4741-86C4-0C38874BC200}" destId="{99EF0AA0-CF94-40DE-B8BC-9CBC822C5EE7}" srcOrd="1" destOrd="0" presId="urn:microsoft.com/office/officeart/2008/layout/LinedList"/>
    <dgm:cxn modelId="{02B59D0B-AEA7-411B-AD15-AD5263FEC059}" type="presParOf" srcId="{55D845C8-4D10-45F8-B1F9-CD96001EA2E1}" destId="{57D3CA04-D310-4E7D-BF76-2F9E8E47AF3F}" srcOrd="4" destOrd="0" presId="urn:microsoft.com/office/officeart/2008/layout/LinedList"/>
    <dgm:cxn modelId="{A42CB8DF-BBAA-44B6-BAB1-74F64159CA0E}" type="presParOf" srcId="{55D845C8-4D10-45F8-B1F9-CD96001EA2E1}" destId="{B715A9C4-1AAF-4692-A25E-2F8EE018C919}" srcOrd="5" destOrd="0" presId="urn:microsoft.com/office/officeart/2008/layout/LinedList"/>
    <dgm:cxn modelId="{13B6E4B3-B19F-40D5-883C-05C1A5977FCC}" type="presParOf" srcId="{B715A9C4-1AAF-4692-A25E-2F8EE018C919}" destId="{19136298-E150-42A5-A3BD-0FCCF949AEC7}" srcOrd="0" destOrd="0" presId="urn:microsoft.com/office/officeart/2008/layout/LinedList"/>
    <dgm:cxn modelId="{1E8E8FB3-903B-47B6-912D-92E77A692A50}" type="presParOf" srcId="{B715A9C4-1AAF-4692-A25E-2F8EE018C919}" destId="{4E027969-7E61-4E2D-A698-4BD99AF332DA}" srcOrd="1" destOrd="0" presId="urn:microsoft.com/office/officeart/2008/layout/LinedList"/>
    <dgm:cxn modelId="{BBD9FF71-C010-440D-9AE8-7480B8A14C38}" type="presParOf" srcId="{55D845C8-4D10-45F8-B1F9-CD96001EA2E1}" destId="{6E2DFC15-9543-407D-AA9B-F3FCF00A6EF6}" srcOrd="6" destOrd="0" presId="urn:microsoft.com/office/officeart/2008/layout/LinedList"/>
    <dgm:cxn modelId="{E5322553-4156-41B4-B8E7-D0FCBB8E923D}" type="presParOf" srcId="{55D845C8-4D10-45F8-B1F9-CD96001EA2E1}" destId="{CA29460C-C0EB-4066-8C4E-65147EF0A8A1}" srcOrd="7" destOrd="0" presId="urn:microsoft.com/office/officeart/2008/layout/LinedList"/>
    <dgm:cxn modelId="{DA4B2FBF-1D88-47C3-A6B7-E669BC3504D5}" type="presParOf" srcId="{CA29460C-C0EB-4066-8C4E-65147EF0A8A1}" destId="{5F50AEC3-BC7A-43DB-9677-935DB4554D2E}" srcOrd="0" destOrd="0" presId="urn:microsoft.com/office/officeart/2008/layout/LinedList"/>
    <dgm:cxn modelId="{E8303540-C05D-46DC-83B8-427090012754}" type="presParOf" srcId="{CA29460C-C0EB-4066-8C4E-65147EF0A8A1}" destId="{79C65066-910F-4AC7-B43F-ADBC1D5EE81C}" srcOrd="1" destOrd="0" presId="urn:microsoft.com/office/officeart/2008/layout/LinedList"/>
    <dgm:cxn modelId="{9DAFCE76-0CE4-461B-A8E0-06040CD53225}" type="presParOf" srcId="{55D845C8-4D10-45F8-B1F9-CD96001EA2E1}" destId="{A32BAAC2-522E-47FB-AFC1-89C8F57AF435}" srcOrd="8" destOrd="0" presId="urn:microsoft.com/office/officeart/2008/layout/LinedList"/>
    <dgm:cxn modelId="{C766B11E-2A89-48AB-857D-FD43998178DE}" type="presParOf" srcId="{55D845C8-4D10-45F8-B1F9-CD96001EA2E1}" destId="{9E08BE97-33F5-468D-93D3-82D660D66205}" srcOrd="9" destOrd="0" presId="urn:microsoft.com/office/officeart/2008/layout/LinedList"/>
    <dgm:cxn modelId="{E6712272-74F8-4238-8B8C-F2A40D41CB8D}" type="presParOf" srcId="{9E08BE97-33F5-468D-93D3-82D660D66205}" destId="{4798E4AC-1D3C-46CC-96C0-0936B994ABD7}" srcOrd="0" destOrd="0" presId="urn:microsoft.com/office/officeart/2008/layout/LinedList"/>
    <dgm:cxn modelId="{573BA1A1-9346-4C91-BA17-69D6671FAACD}" type="presParOf" srcId="{9E08BE97-33F5-468D-93D3-82D660D66205}" destId="{D4EAB4D3-0DCC-42FE-99D3-2E3BC3AD2FB0}" srcOrd="1" destOrd="0" presId="urn:microsoft.com/office/officeart/2008/layout/LinedList"/>
    <dgm:cxn modelId="{21904FC4-B69F-4F42-895E-FB3B04BA6992}" type="presParOf" srcId="{55D845C8-4D10-45F8-B1F9-CD96001EA2E1}" destId="{BE29B573-067E-483D-81F2-BAF6888F69A0}" srcOrd="10" destOrd="0" presId="urn:microsoft.com/office/officeart/2008/layout/LinedList"/>
    <dgm:cxn modelId="{178C70F4-0008-4FCC-BB42-31D8EA840BC7}" type="presParOf" srcId="{55D845C8-4D10-45F8-B1F9-CD96001EA2E1}" destId="{A7834171-A0C1-4635-B650-84ED5FD24B9D}" srcOrd="11" destOrd="0" presId="urn:microsoft.com/office/officeart/2008/layout/LinedList"/>
    <dgm:cxn modelId="{B7885044-E539-4587-9341-5E6DD0A7889D}" type="presParOf" srcId="{A7834171-A0C1-4635-B650-84ED5FD24B9D}" destId="{4A138C97-6D57-491E-B776-83F261EB11F0}" srcOrd="0" destOrd="0" presId="urn:microsoft.com/office/officeart/2008/layout/LinedList"/>
    <dgm:cxn modelId="{88C81C0C-7AE7-493B-B326-5F288C968263}" type="presParOf" srcId="{A7834171-A0C1-4635-B650-84ED5FD24B9D}" destId="{373E6245-8190-4A82-B658-88360693C673}" srcOrd="1" destOrd="0" presId="urn:microsoft.com/office/officeart/2008/layout/LinedList"/>
    <dgm:cxn modelId="{33E84D96-3614-49E2-A798-860B70954F1E}" type="presParOf" srcId="{55D845C8-4D10-45F8-B1F9-CD96001EA2E1}" destId="{EEE3F162-118A-4AE3-8186-0D956655ED23}" srcOrd="12" destOrd="0" presId="urn:microsoft.com/office/officeart/2008/layout/LinedList"/>
    <dgm:cxn modelId="{7668A9D7-7B5C-408D-8355-93B51E12514F}" type="presParOf" srcId="{55D845C8-4D10-45F8-B1F9-CD96001EA2E1}" destId="{5DE93D36-9A32-4878-80ED-9C58EA520BF5}" srcOrd="13" destOrd="0" presId="urn:microsoft.com/office/officeart/2008/layout/LinedList"/>
    <dgm:cxn modelId="{E999BE8F-56C7-41E2-B7DB-CD4468152BB5}" type="presParOf" srcId="{5DE93D36-9A32-4878-80ED-9C58EA520BF5}" destId="{F58D3D07-391E-4E13-883C-B7CC6637E102}" srcOrd="0" destOrd="0" presId="urn:microsoft.com/office/officeart/2008/layout/LinedList"/>
    <dgm:cxn modelId="{6B107DF8-3A88-4537-8E03-E5969B763018}" type="presParOf" srcId="{5DE93D36-9A32-4878-80ED-9C58EA520BF5}" destId="{E8851DA4-9357-4824-8737-450D65ACC810}" srcOrd="1" destOrd="0" presId="urn:microsoft.com/office/officeart/2008/layout/LinedList"/>
    <dgm:cxn modelId="{C9BFF504-57EC-4039-9F37-1E19B0100D09}" type="presParOf" srcId="{55D845C8-4D10-45F8-B1F9-CD96001EA2E1}" destId="{FFCC5C91-E5D2-43DE-8436-5B41B2B89C49}" srcOrd="14" destOrd="0" presId="urn:microsoft.com/office/officeart/2008/layout/LinedList"/>
    <dgm:cxn modelId="{A3AD3474-6BA3-4F54-AF78-AD005AFE92BA}" type="presParOf" srcId="{55D845C8-4D10-45F8-B1F9-CD96001EA2E1}" destId="{680515B9-3B13-4775-A324-7167C1A7575A}" srcOrd="15" destOrd="0" presId="urn:microsoft.com/office/officeart/2008/layout/LinedList"/>
    <dgm:cxn modelId="{20B73524-968E-4199-B7FF-9831353D3644}" type="presParOf" srcId="{680515B9-3B13-4775-A324-7167C1A7575A}" destId="{D29B3426-D881-4CEB-A663-E5D6BFA48AE0}" srcOrd="0" destOrd="0" presId="urn:microsoft.com/office/officeart/2008/layout/LinedList"/>
    <dgm:cxn modelId="{9BD27E7D-D8B6-4901-9595-9B56D866D5D3}" type="presParOf" srcId="{680515B9-3B13-4775-A324-7167C1A7575A}" destId="{7E003F48-6071-4B92-A332-39018902A0D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FC410C-A611-4824-8B0F-F2A07BD2DF0C}">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204E4C-06F3-45FB-ABB8-1484A217FEA7}">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endParaRPr lang="en-US" sz="2500" kern="1200" dirty="0"/>
        </a:p>
      </dsp:txBody>
      <dsp:txXfrm>
        <a:off x="0" y="0"/>
        <a:ext cx="10515600" cy="543917"/>
      </dsp:txXfrm>
    </dsp:sp>
    <dsp:sp modelId="{AF14875A-2C6A-4E21-9CBC-0B4188B2289E}">
      <dsp:nvSpPr>
        <dsp:cNvPr id="0" name=""/>
        <dsp:cNvSpPr/>
      </dsp:nvSpPr>
      <dsp:spPr>
        <a:xfrm>
          <a:off x="0" y="54391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BEDB96-1430-4909-BD5D-AA1CFE4F9019}">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Flu Vaccinations: Wednesday 21</a:t>
          </a:r>
          <a:r>
            <a:rPr lang="en-US" sz="2500" kern="1200" baseline="30000" dirty="0"/>
            <a:t>st</a:t>
          </a:r>
          <a:r>
            <a:rPr lang="en-US" sz="2500" kern="1200" dirty="0"/>
            <a:t> October</a:t>
          </a:r>
        </a:p>
      </dsp:txBody>
      <dsp:txXfrm>
        <a:off x="0" y="543917"/>
        <a:ext cx="10515600" cy="543917"/>
      </dsp:txXfrm>
    </dsp:sp>
    <dsp:sp modelId="{57D3CA04-D310-4E7D-BF76-2F9E8E47AF3F}">
      <dsp:nvSpPr>
        <dsp:cNvPr id="0" name=""/>
        <dsp:cNvSpPr/>
      </dsp:nvSpPr>
      <dsp:spPr>
        <a:xfrm>
          <a:off x="0" y="108783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136298-E150-42A5-A3BD-0FCCF949AEC7}">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Parents Evenings: Wednesday 21</a:t>
          </a:r>
          <a:r>
            <a:rPr lang="en-US" sz="2500" kern="1200" baseline="30000" dirty="0"/>
            <a:t>st</a:t>
          </a:r>
          <a:r>
            <a:rPr lang="en-US" sz="2500" kern="1200" dirty="0"/>
            <a:t> and Thursday 22</a:t>
          </a:r>
          <a:r>
            <a:rPr lang="en-US" sz="2500" kern="1200" baseline="30000" dirty="0"/>
            <a:t>nd</a:t>
          </a:r>
          <a:r>
            <a:rPr lang="en-US" sz="2500" kern="1200" dirty="0"/>
            <a:t> October   </a:t>
          </a:r>
        </a:p>
      </dsp:txBody>
      <dsp:txXfrm>
        <a:off x="0" y="1087834"/>
        <a:ext cx="10515600" cy="543917"/>
      </dsp:txXfrm>
    </dsp:sp>
    <dsp:sp modelId="{6E2DFC15-9543-407D-AA9B-F3FCF00A6EF6}">
      <dsp:nvSpPr>
        <dsp:cNvPr id="0" name=""/>
        <dsp:cNvSpPr/>
      </dsp:nvSpPr>
      <dsp:spPr>
        <a:xfrm>
          <a:off x="0" y="1631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50AEC3-BC7A-43DB-9677-935DB4554D2E}">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dirty="0"/>
            <a:t>RSE parent information session (virtual): Wednesday 4</a:t>
          </a:r>
          <a:r>
            <a:rPr lang="en-GB" sz="2500" kern="1200" baseline="30000" dirty="0"/>
            <a:t>th</a:t>
          </a:r>
          <a:r>
            <a:rPr lang="en-GB" sz="2500" kern="1200" dirty="0"/>
            <a:t> November</a:t>
          </a:r>
        </a:p>
      </dsp:txBody>
      <dsp:txXfrm>
        <a:off x="0" y="1631751"/>
        <a:ext cx="10515600" cy="543917"/>
      </dsp:txXfrm>
    </dsp:sp>
    <dsp:sp modelId="{A32BAAC2-522E-47FB-AFC1-89C8F57AF435}">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98E4AC-1D3C-46CC-96C0-0936B994ABD7}">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Yorkshire Air Museum trip: Thursday 12</a:t>
          </a:r>
          <a:r>
            <a:rPr lang="en-US" sz="2500" kern="1200" baseline="30000" dirty="0"/>
            <a:t>th</a:t>
          </a:r>
          <a:r>
            <a:rPr lang="en-US" sz="2500" kern="1200" dirty="0"/>
            <a:t> November  </a:t>
          </a:r>
        </a:p>
      </dsp:txBody>
      <dsp:txXfrm>
        <a:off x="0" y="2175669"/>
        <a:ext cx="10515600" cy="543917"/>
      </dsp:txXfrm>
    </dsp:sp>
    <dsp:sp modelId="{BE29B573-067E-483D-81F2-BAF6888F69A0}">
      <dsp:nvSpPr>
        <dsp:cNvPr id="0" name=""/>
        <dsp:cNvSpPr/>
      </dsp:nvSpPr>
      <dsp:spPr>
        <a:xfrm>
          <a:off x="0" y="2719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138C97-6D57-491E-B776-83F261EB11F0}">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GB" sz="2500" kern="1200" dirty="0"/>
            <a:t>Progress Cafés: Tuesday 24</a:t>
          </a:r>
          <a:r>
            <a:rPr lang="en-GB" sz="2500" kern="1200" baseline="30000" dirty="0"/>
            <a:t>th</a:t>
          </a:r>
          <a:r>
            <a:rPr lang="en-GB" sz="2500" kern="1200" dirty="0"/>
            <a:t>/Wednesday 25</a:t>
          </a:r>
          <a:r>
            <a:rPr lang="en-GB" sz="2500" kern="1200" baseline="30000" dirty="0"/>
            <a:t>th</a:t>
          </a:r>
          <a:r>
            <a:rPr lang="en-GB" sz="2500" kern="1200" dirty="0"/>
            <a:t> November  </a:t>
          </a:r>
        </a:p>
      </dsp:txBody>
      <dsp:txXfrm>
        <a:off x="0" y="2719586"/>
        <a:ext cx="10515600" cy="543917"/>
      </dsp:txXfrm>
    </dsp:sp>
    <dsp:sp modelId="{EEE3F162-118A-4AE3-8186-0D956655ED23}">
      <dsp:nvSpPr>
        <dsp:cNvPr id="0" name=""/>
        <dsp:cNvSpPr/>
      </dsp:nvSpPr>
      <dsp:spPr>
        <a:xfrm>
          <a:off x="0" y="32635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8D3D07-391E-4E13-883C-B7CC6637E102}">
      <dsp:nvSpPr>
        <dsp:cNvPr id="0" name=""/>
        <dsp:cNvSpPr/>
      </dsp:nvSpPr>
      <dsp:spPr>
        <a:xfrm>
          <a:off x="0" y="3239462"/>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en-US" sz="2500" kern="1200" dirty="0"/>
            <a:t>Residential:</a:t>
          </a:r>
          <a:r>
            <a:rPr lang="en-US" sz="2500" kern="1200" dirty="0">
              <a:solidFill>
                <a:srgbClr val="000000"/>
              </a:solidFill>
              <a:latin typeface="Aptos Display" panose="020F0302020204030204"/>
            </a:rPr>
            <a:t> Wednesday 17th – Friday 19th March</a:t>
          </a:r>
          <a:r>
            <a:rPr lang="en-US" sz="2500" kern="1200" dirty="0">
              <a:solidFill>
                <a:srgbClr val="000000"/>
              </a:solidFill>
            </a:rPr>
            <a:t> </a:t>
          </a:r>
          <a:r>
            <a:rPr lang="en-US" sz="2500" kern="1200" dirty="0"/>
            <a:t> </a:t>
          </a:r>
        </a:p>
      </dsp:txBody>
      <dsp:txXfrm>
        <a:off x="0" y="3239462"/>
        <a:ext cx="10515600" cy="543917"/>
      </dsp:txXfrm>
    </dsp:sp>
    <dsp:sp modelId="{FFCC5C91-E5D2-43DE-8436-5B41B2B89C49}">
      <dsp:nvSpPr>
        <dsp:cNvPr id="0" name=""/>
        <dsp:cNvSpPr/>
      </dsp:nvSpPr>
      <dsp:spPr>
        <a:xfrm>
          <a:off x="0" y="380742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9B3426-D881-4CEB-A663-E5D6BFA48AE0}">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SATs Week: Monday 10</a:t>
          </a:r>
          <a:r>
            <a:rPr lang="en-US" sz="2500" kern="1200" baseline="30000" dirty="0"/>
            <a:t>th</a:t>
          </a:r>
          <a:r>
            <a:rPr lang="en-US" sz="2500" kern="1200" dirty="0"/>
            <a:t> – Thursday 13</a:t>
          </a:r>
          <a:r>
            <a:rPr lang="en-US" sz="2500" kern="1200" baseline="30000" dirty="0"/>
            <a:t>th</a:t>
          </a:r>
          <a:r>
            <a:rPr lang="en-US" sz="2500" kern="1200" dirty="0"/>
            <a:t> May  </a:t>
          </a:r>
        </a:p>
      </dsp:txBody>
      <dsp:txXfrm>
        <a:off x="0" y="3807420"/>
        <a:ext cx="10515600" cy="54391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0ECA4-F794-4D39-AB9E-CD0760EE01EA}" type="datetimeFigureOut">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7F3E6-8494-40DA-A709-BE0971F54439}" type="slidenum">
              <a:t>‹#›</a:t>
            </a:fld>
            <a:endParaRPr lang="en-US"/>
          </a:p>
        </p:txBody>
      </p:sp>
    </p:spTree>
    <p:extLst>
      <p:ext uri="{BB962C8B-B14F-4D97-AF65-F5344CB8AC3E}">
        <p14:creationId xmlns:p14="http://schemas.microsoft.com/office/powerpoint/2010/main" val="245961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Remind parents that you may not get back to them immediately, but they will get back to you in a reasonable amount of time. </a:t>
            </a:r>
          </a:p>
        </p:txBody>
      </p:sp>
      <p:sp>
        <p:nvSpPr>
          <p:cNvPr id="4" name="Slide Number Placeholder 3"/>
          <p:cNvSpPr>
            <a:spLocks noGrp="1"/>
          </p:cNvSpPr>
          <p:nvPr>
            <p:ph type="sldNum" sz="quarter" idx="5"/>
          </p:nvPr>
        </p:nvSpPr>
        <p:spPr/>
        <p:txBody>
          <a:bodyPr/>
          <a:lstStyle/>
          <a:p>
            <a:fld id="{ED87F3E6-8494-40DA-A709-BE0971F54439}" type="slidenum">
              <a:rPr lang="en-US"/>
              <a:t>2</a:t>
            </a:fld>
            <a:endParaRPr lang="en-US"/>
          </a:p>
        </p:txBody>
      </p:sp>
    </p:spTree>
    <p:extLst>
      <p:ext uri="{BB962C8B-B14F-4D97-AF65-F5344CB8AC3E}">
        <p14:creationId xmlns:p14="http://schemas.microsoft.com/office/powerpoint/2010/main" val="1389457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ED87F3E6-8494-40DA-A709-BE0971F54439}" type="slidenum">
              <a:t>3</a:t>
            </a:fld>
            <a:endParaRPr lang="en-US"/>
          </a:p>
        </p:txBody>
      </p:sp>
    </p:spTree>
    <p:extLst>
      <p:ext uri="{BB962C8B-B14F-4D97-AF65-F5344CB8AC3E}">
        <p14:creationId xmlns:p14="http://schemas.microsoft.com/office/powerpoint/2010/main" val="884507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PSHE stands for </a:t>
            </a:r>
            <a:r>
              <a:rPr lang="en-GB" b="1" dirty="0"/>
              <a:t>Personal, Social, Health and Economic Education</a:t>
            </a:r>
            <a:r>
              <a:rPr lang="en-GB" dirty="0"/>
              <a:t>. Its purpose is to give children the knowledge, language and practical skills they need to build healthy relationships, look after their wellbeing, stay safe and make informed decisions.</a:t>
            </a:r>
          </a:p>
          <a:p>
            <a:endParaRPr lang="en-GB" dirty="0"/>
          </a:p>
          <a:p>
            <a:r>
              <a:rPr lang="en-GB" dirty="0"/>
              <a:t>Our curriculum is carefully sequenced and appropriate to the children’s age and emotional maturity. We use high-quality and professionally approved resources such as Pol-Ed and Yasmin and Tom. </a:t>
            </a:r>
          </a:p>
          <a:p>
            <a:endParaRPr lang="en-GB" dirty="0"/>
          </a:p>
          <a:p>
            <a:r>
              <a:rPr lang="en-GB" dirty="0"/>
              <a:t>We agree ground rules so that children can contribute safely and respectfully. Children are never expected to share personal experiences. They can also ask questions privately through the Worry Box or Ask-it Basket.</a:t>
            </a:r>
          </a:p>
          <a:p>
            <a:endParaRPr lang="en-GB" dirty="0"/>
          </a:p>
          <a:p>
            <a:r>
              <a:rPr lang="en-GB" dirty="0"/>
              <a:t>We reinforce PSHE through assemblies and wider opportunities across the year, including Picture News and events such as Anti-Bullying Week and Children’s Mental Health Week.</a:t>
            </a:r>
          </a:p>
          <a:p>
            <a:r>
              <a:rPr lang="en-GB" dirty="0"/>
              <a:t>Relationships and Health Education is a statutory part of the primary curriculum. Our PSHE and RSE policies are available on the school website. If you have any questions or concerns about the curriculum, please speak to us.</a:t>
            </a: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A230EF9A-D48C-42EA-90AE-C852B132DDEF}" type="slidenum">
              <a:rPr lang="en-GB" smtClean="0"/>
              <a:t>7</a:t>
            </a:fld>
            <a:endParaRPr lang="en-GB"/>
          </a:p>
        </p:txBody>
      </p:sp>
    </p:spTree>
    <p:extLst>
      <p:ext uri="{BB962C8B-B14F-4D97-AF65-F5344CB8AC3E}">
        <p14:creationId xmlns:p14="http://schemas.microsoft.com/office/powerpoint/2010/main" val="3313500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Share with parents the following: </a:t>
            </a:r>
          </a:p>
          <a:p>
            <a:pPr marL="171450" indent="-171450">
              <a:buFont typeface="Calibri"/>
              <a:buChar char="-"/>
            </a:pPr>
            <a:r>
              <a:rPr lang="en-US" dirty="0" err="1">
                <a:ea typeface="Calibri"/>
                <a:cs typeface="Calibri"/>
              </a:rPr>
              <a:t>Maths</a:t>
            </a:r>
            <a:r>
              <a:rPr lang="en-US" dirty="0">
                <a:ea typeface="Calibri"/>
                <a:cs typeface="Calibri"/>
              </a:rPr>
              <a:t> and English will outline explicit objectives for the half term. In KS2, if you child has a tutor, for example, this could be given to the tutor to let them know what we are focusing on. </a:t>
            </a:r>
          </a:p>
          <a:p>
            <a:pPr marL="171450" indent="-171450">
              <a:buFont typeface="Calibri"/>
              <a:buChar char="-"/>
            </a:pPr>
            <a:r>
              <a:rPr lang="en-US" dirty="0">
                <a:ea typeface="Calibri"/>
                <a:cs typeface="Calibri"/>
              </a:rPr>
              <a:t>Curriculum – what we are learning and the key elements of learning. </a:t>
            </a:r>
          </a:p>
          <a:p>
            <a:pPr marL="171450" indent="-171450">
              <a:buFont typeface="Calibri"/>
              <a:buChar char="-"/>
            </a:pPr>
            <a:r>
              <a:rPr lang="en-US" dirty="0">
                <a:ea typeface="Calibri"/>
                <a:cs typeface="Calibri"/>
              </a:rPr>
              <a:t>Vocabulary – this is specialist vocabulary that we want children to be confident with, it would be very helpful if you could use it or talk about it at home to build confidence. </a:t>
            </a:r>
          </a:p>
        </p:txBody>
      </p:sp>
      <p:sp>
        <p:nvSpPr>
          <p:cNvPr id="4" name="Slide Number Placeholder 3"/>
          <p:cNvSpPr>
            <a:spLocks noGrp="1"/>
          </p:cNvSpPr>
          <p:nvPr>
            <p:ph type="sldNum" sz="quarter" idx="5"/>
          </p:nvPr>
        </p:nvSpPr>
        <p:spPr/>
        <p:txBody>
          <a:bodyPr/>
          <a:lstStyle/>
          <a:p>
            <a:fld id="{ED87F3E6-8494-40DA-A709-BE0971F54439}" type="slidenum">
              <a:rPr lang="en-US"/>
              <a:t>8</a:t>
            </a:fld>
            <a:endParaRPr lang="en-US"/>
          </a:p>
        </p:txBody>
      </p:sp>
    </p:spTree>
    <p:extLst>
      <p:ext uri="{BB962C8B-B14F-4D97-AF65-F5344CB8AC3E}">
        <p14:creationId xmlns:p14="http://schemas.microsoft.com/office/powerpoint/2010/main" val="214907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Teacher to explain to parents that homework shouldn't take children longer that 30 minutes and shouldn't cause upset and distress at home. </a:t>
            </a:r>
          </a:p>
        </p:txBody>
      </p:sp>
      <p:sp>
        <p:nvSpPr>
          <p:cNvPr id="4" name="Slide Number Placeholder 3"/>
          <p:cNvSpPr>
            <a:spLocks noGrp="1"/>
          </p:cNvSpPr>
          <p:nvPr>
            <p:ph type="sldNum" sz="quarter" idx="5"/>
          </p:nvPr>
        </p:nvSpPr>
        <p:spPr/>
        <p:txBody>
          <a:bodyPr/>
          <a:lstStyle/>
          <a:p>
            <a:fld id="{ED87F3E6-8494-40DA-A709-BE0971F54439}" type="slidenum">
              <a:rPr lang="en-US"/>
              <a:t>11</a:t>
            </a:fld>
            <a:endParaRPr lang="en-US"/>
          </a:p>
        </p:txBody>
      </p:sp>
    </p:spTree>
    <p:extLst>
      <p:ext uri="{BB962C8B-B14F-4D97-AF65-F5344CB8AC3E}">
        <p14:creationId xmlns:p14="http://schemas.microsoft.com/office/powerpoint/2010/main" val="1805529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Explain to parents that we say typically on this day because for example with RWI book, we only send them home when we are confident they are fluent – so if takes an extra day of </a:t>
            </a:r>
            <a:r>
              <a:rPr lang="en-US" dirty="0" err="1">
                <a:ea typeface="Calibri"/>
                <a:cs typeface="Calibri"/>
              </a:rPr>
              <a:t>of</a:t>
            </a:r>
            <a:r>
              <a:rPr lang="en-US" dirty="0">
                <a:ea typeface="Calibri"/>
                <a:cs typeface="Calibri"/>
              </a:rPr>
              <a:t> reading, we will delay if necessary.</a:t>
            </a:r>
          </a:p>
        </p:txBody>
      </p:sp>
      <p:sp>
        <p:nvSpPr>
          <p:cNvPr id="4" name="Slide Number Placeholder 3"/>
          <p:cNvSpPr>
            <a:spLocks noGrp="1"/>
          </p:cNvSpPr>
          <p:nvPr>
            <p:ph type="sldNum" sz="quarter" idx="5"/>
          </p:nvPr>
        </p:nvSpPr>
        <p:spPr/>
        <p:txBody>
          <a:bodyPr/>
          <a:lstStyle/>
          <a:p>
            <a:fld id="{ED87F3E6-8494-40DA-A709-BE0971F54439}" type="slidenum">
              <a:rPr lang="en-US"/>
              <a:t>12</a:t>
            </a:fld>
            <a:endParaRPr lang="en-US"/>
          </a:p>
        </p:txBody>
      </p:sp>
    </p:spTree>
    <p:extLst>
      <p:ext uri="{BB962C8B-B14F-4D97-AF65-F5344CB8AC3E}">
        <p14:creationId xmlns:p14="http://schemas.microsoft.com/office/powerpoint/2010/main" val="1303059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63687" y="423860"/>
            <a:ext cx="5302411" cy="3728592"/>
          </a:xfrm>
        </p:spPr>
        <p:txBody>
          <a:bodyPr anchor="t">
            <a:normAutofit/>
          </a:bodyPr>
          <a:lstStyle/>
          <a:p>
            <a:r>
              <a:rPr lang="en-US" sz="5400" dirty="0"/>
              <a:t>Welcome to Class 6! </a:t>
            </a:r>
            <a:br>
              <a:rPr lang="en-US" sz="5400" dirty="0"/>
            </a:br>
            <a:br>
              <a:rPr lang="en-US" sz="5400" dirty="0"/>
            </a:br>
            <a:r>
              <a:rPr lang="en-US" sz="4000" dirty="0"/>
              <a:t>Parent Information Session</a:t>
            </a:r>
            <a:endParaRPr lang="en-US" sz="5400" dirty="0"/>
          </a:p>
        </p:txBody>
      </p:sp>
      <p:grpSp>
        <p:nvGrpSpPr>
          <p:cNvPr id="32" name="Group 3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33" name="Rectangle 3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blue and yellow logo&#10;&#10;AI-generated content may be incorrect.">
            <a:extLst>
              <a:ext uri="{FF2B5EF4-FFF2-40B4-BE49-F238E27FC236}">
                <a16:creationId xmlns:a16="http://schemas.microsoft.com/office/drawing/2014/main" id="{2E7CF4F3-BDD9-F996-16FA-82D8486A57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76121" y="4046540"/>
            <a:ext cx="1749238" cy="1749238"/>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21140B-6000-8570-11DA-7844A9DF9496}"/>
              </a:ext>
            </a:extLst>
          </p:cNvPr>
          <p:cNvPicPr>
            <a:picLocks noChangeAspect="1"/>
          </p:cNvPicPr>
          <p:nvPr/>
        </p:nvPicPr>
        <p:blipFill>
          <a:blip r:embed="rId2"/>
          <a:stretch>
            <a:fillRect/>
          </a:stretch>
        </p:blipFill>
        <p:spPr>
          <a:xfrm>
            <a:off x="186267" y="1136675"/>
            <a:ext cx="11927606" cy="4443031"/>
          </a:xfrm>
          <a:prstGeom prst="rect">
            <a:avLst/>
          </a:prstGeom>
        </p:spPr>
      </p:pic>
    </p:spTree>
    <p:extLst>
      <p:ext uri="{BB962C8B-B14F-4D97-AF65-F5344CB8AC3E}">
        <p14:creationId xmlns:p14="http://schemas.microsoft.com/office/powerpoint/2010/main" val="1004843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51D321-8C3B-A995-D27A-0699D88BFDDB}"/>
              </a:ext>
            </a:extLst>
          </p:cNvPr>
          <p:cNvSpPr>
            <a:spLocks noGrp="1"/>
          </p:cNvSpPr>
          <p:nvPr>
            <p:ph type="title"/>
          </p:nvPr>
        </p:nvSpPr>
        <p:spPr>
          <a:xfrm>
            <a:off x="1171074" y="1396686"/>
            <a:ext cx="3240506" cy="4064628"/>
          </a:xfrm>
        </p:spPr>
        <p:txBody>
          <a:bodyPr>
            <a:normAutofit/>
          </a:bodyPr>
          <a:lstStyle/>
          <a:p>
            <a:r>
              <a:rPr lang="en-US" dirty="0">
                <a:solidFill>
                  <a:srgbClr val="FFFFFF"/>
                </a:solidFill>
              </a:rPr>
              <a:t>Homework (KS2)</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DF3188D-2DB7-7765-0516-0210D14EA377}"/>
              </a:ext>
            </a:extLst>
          </p:cNvPr>
          <p:cNvSpPr>
            <a:spLocks noGrp="1"/>
          </p:cNvSpPr>
          <p:nvPr>
            <p:ph idx="1"/>
          </p:nvPr>
        </p:nvSpPr>
        <p:spPr>
          <a:xfrm>
            <a:off x="5370153" y="1526033"/>
            <a:ext cx="5536397" cy="3935281"/>
          </a:xfrm>
        </p:spPr>
        <p:txBody>
          <a:bodyPr vert="horz" lIns="91440" tIns="45720" rIns="91440" bIns="45720" rtlCol="0">
            <a:normAutofit/>
          </a:bodyPr>
          <a:lstStyle/>
          <a:p>
            <a:r>
              <a:rPr lang="en-US" sz="2000"/>
              <a:t>Homework is given out on a Thursday and returned on a Tuesday.</a:t>
            </a:r>
          </a:p>
          <a:p>
            <a:r>
              <a:rPr lang="en-US" sz="2000"/>
              <a:t>Any homework given will be to revise previous learning (for example year previous refresher) or consolidate recent learning.</a:t>
            </a:r>
          </a:p>
          <a:p>
            <a:r>
              <a:rPr lang="en-US" sz="2000"/>
              <a:t>We would encourage children to complete homework independently.</a:t>
            </a:r>
          </a:p>
          <a:p>
            <a:r>
              <a:rPr lang="en-US" sz="2000"/>
              <a:t>Homework presentation should be given the same care as it would be schoolwork. </a:t>
            </a:r>
          </a:p>
          <a:p>
            <a:r>
              <a:rPr lang="en-US" sz="2000"/>
              <a:t>If a child is stuck, encourage them to come and ask for help on either a Friday or a Monday. </a:t>
            </a:r>
          </a:p>
          <a:p>
            <a:endParaRPr lang="en-US" sz="2000"/>
          </a:p>
        </p:txBody>
      </p:sp>
    </p:spTree>
    <p:extLst>
      <p:ext uri="{BB962C8B-B14F-4D97-AF65-F5344CB8AC3E}">
        <p14:creationId xmlns:p14="http://schemas.microsoft.com/office/powerpoint/2010/main" val="4120726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6C327D-EA4F-4BAC-1186-C8A53FC94DB8}"/>
              </a:ext>
            </a:extLst>
          </p:cNvPr>
          <p:cNvSpPr>
            <a:spLocks noGrp="1"/>
          </p:cNvSpPr>
          <p:nvPr>
            <p:ph type="title"/>
          </p:nvPr>
        </p:nvSpPr>
        <p:spPr>
          <a:xfrm>
            <a:off x="686834" y="1153572"/>
            <a:ext cx="3200400" cy="4461163"/>
          </a:xfrm>
        </p:spPr>
        <p:txBody>
          <a:bodyPr>
            <a:normAutofit/>
          </a:bodyPr>
          <a:lstStyle/>
          <a:p>
            <a:r>
              <a:rPr lang="en-US">
                <a:solidFill>
                  <a:srgbClr val="FFFFFF"/>
                </a:solidFill>
              </a:rPr>
              <a:t>Reading Books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E04910B-F546-FED1-B1AA-3872FF0F3F78}"/>
              </a:ext>
            </a:extLst>
          </p:cNvPr>
          <p:cNvSpPr>
            <a:spLocks noGrp="1"/>
          </p:cNvSpPr>
          <p:nvPr>
            <p:ph idx="1"/>
          </p:nvPr>
        </p:nvSpPr>
        <p:spPr>
          <a:xfrm>
            <a:off x="4447308" y="319088"/>
            <a:ext cx="6906491" cy="6219824"/>
          </a:xfrm>
        </p:spPr>
        <p:txBody>
          <a:bodyPr vert="horz" lIns="91440" tIns="45720" rIns="91440" bIns="45720" rtlCol="0" anchor="ctr">
            <a:normAutofit lnSpcReduction="10000"/>
          </a:bodyPr>
          <a:lstStyle/>
          <a:p>
            <a:pPr marL="0" indent="0" algn="ctr">
              <a:buNone/>
            </a:pPr>
            <a:r>
              <a:rPr lang="en-US" dirty="0"/>
              <a:t>Two types of reading books coming home: </a:t>
            </a:r>
          </a:p>
          <a:p>
            <a:pPr>
              <a:buFont typeface="Calibri" panose="020B0604020202020204" pitchFamily="34" charset="0"/>
              <a:buChar char="-"/>
            </a:pPr>
            <a:endParaRPr lang="en-US" sz="2000" dirty="0"/>
          </a:p>
          <a:p>
            <a:pPr marL="0" indent="0">
              <a:buNone/>
            </a:pPr>
            <a:r>
              <a:rPr lang="en-US" sz="2000" b="1" dirty="0"/>
              <a:t>Scheme Books: Learning to Read </a:t>
            </a:r>
          </a:p>
          <a:p>
            <a:pPr marL="0" indent="0">
              <a:buNone/>
            </a:pPr>
            <a:r>
              <a:rPr lang="en-US" sz="2000" dirty="0"/>
              <a:t>Levelled books targeted at current reading level. </a:t>
            </a:r>
          </a:p>
          <a:p>
            <a:pPr>
              <a:buFont typeface="Calibri" panose="020B0604020202020204" pitchFamily="34" charset="0"/>
              <a:buChar char="-"/>
            </a:pPr>
            <a:r>
              <a:rPr lang="en-US" sz="2000" dirty="0"/>
              <a:t>Please listen to your child read to you and support. </a:t>
            </a:r>
          </a:p>
          <a:p>
            <a:pPr>
              <a:buFont typeface="Calibri" panose="020B0604020202020204" pitchFamily="34" charset="0"/>
              <a:buChar char="-"/>
            </a:pPr>
            <a:r>
              <a:rPr lang="en-US" sz="2000" dirty="0"/>
              <a:t>Ideally, read the same book more than once to build fluency.</a:t>
            </a:r>
          </a:p>
          <a:p>
            <a:pPr>
              <a:buFont typeface="Calibri" panose="020B0604020202020204" pitchFamily="34" charset="0"/>
              <a:buChar char="-"/>
            </a:pPr>
            <a:r>
              <a:rPr lang="en-US" sz="2000" dirty="0"/>
              <a:t>Keep in bag daily for regular return.</a:t>
            </a:r>
          </a:p>
          <a:p>
            <a:pPr>
              <a:buFont typeface="Calibri" panose="020B0604020202020204" pitchFamily="34" charset="0"/>
              <a:buChar char="-"/>
            </a:pPr>
            <a:r>
              <a:rPr lang="en-US" sz="2000" dirty="0"/>
              <a:t>Children should be reading daily and recording this in their planners (due to arrive soon).</a:t>
            </a:r>
          </a:p>
          <a:p>
            <a:pPr>
              <a:buFont typeface="Calibri" panose="020B0604020202020204" pitchFamily="34" charset="0"/>
              <a:buChar char="-"/>
            </a:pPr>
            <a:r>
              <a:rPr lang="en-US" sz="2000" dirty="0">
                <a:solidFill>
                  <a:srgbClr val="002060"/>
                </a:solidFill>
              </a:rPr>
              <a:t>If your child is a ‘free reader’, they can either choose a book from the reading corner or bring one from home. </a:t>
            </a:r>
          </a:p>
          <a:p>
            <a:pPr marL="0" indent="0">
              <a:buNone/>
            </a:pPr>
            <a:endParaRPr lang="en-US" sz="2000" dirty="0"/>
          </a:p>
          <a:p>
            <a:pPr marL="0" indent="0">
              <a:buNone/>
            </a:pPr>
            <a:r>
              <a:rPr lang="en-US" sz="2000" b="1" dirty="0"/>
              <a:t>Joy Books: Learning to LOVE reading </a:t>
            </a:r>
          </a:p>
          <a:p>
            <a:pPr>
              <a:buFont typeface="Calibri" panose="020B0604020202020204" pitchFamily="34" charset="0"/>
              <a:buChar char="-"/>
            </a:pPr>
            <a:r>
              <a:rPr lang="en-US" sz="2000" dirty="0"/>
              <a:t>Free choice from the reading corner every Friday (or home if children prefer). </a:t>
            </a:r>
          </a:p>
          <a:p>
            <a:pPr>
              <a:buFont typeface="Calibri" panose="020B0604020202020204" pitchFamily="34" charset="0"/>
              <a:buChar char="-"/>
            </a:pPr>
            <a:r>
              <a:rPr lang="en-US" sz="2000" dirty="0"/>
              <a:t>Might be trickier to read, may need help or could read together. </a:t>
            </a:r>
          </a:p>
        </p:txBody>
      </p:sp>
    </p:spTree>
    <p:extLst>
      <p:ext uri="{BB962C8B-B14F-4D97-AF65-F5344CB8AC3E}">
        <p14:creationId xmlns:p14="http://schemas.microsoft.com/office/powerpoint/2010/main" val="3342420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B004-C4B3-1E5C-3D91-3C06A0D3D721}"/>
              </a:ext>
            </a:extLst>
          </p:cNvPr>
          <p:cNvSpPr>
            <a:spLocks noGrp="1"/>
          </p:cNvSpPr>
          <p:nvPr>
            <p:ph type="title"/>
          </p:nvPr>
        </p:nvSpPr>
        <p:spPr/>
        <p:txBody>
          <a:bodyPr/>
          <a:lstStyle/>
          <a:p>
            <a:r>
              <a:rPr lang="en-US" dirty="0"/>
              <a:t>Dates for your Diary</a:t>
            </a:r>
            <a:endParaRPr lang="en-US" dirty="0">
              <a:solidFill>
                <a:srgbClr val="EE0000"/>
              </a:solidFill>
            </a:endParaRPr>
          </a:p>
        </p:txBody>
      </p:sp>
      <p:graphicFrame>
        <p:nvGraphicFramePr>
          <p:cNvPr id="5" name="Content Placeholder 2">
            <a:extLst>
              <a:ext uri="{FF2B5EF4-FFF2-40B4-BE49-F238E27FC236}">
                <a16:creationId xmlns:a16="http://schemas.microsoft.com/office/drawing/2014/main" id="{263740AD-3E2A-D740-FF00-5B9CE9854E32}"/>
              </a:ext>
            </a:extLst>
          </p:cNvPr>
          <p:cNvGraphicFramePr>
            <a:graphicFrameLocks noGrp="1"/>
          </p:cNvGraphicFramePr>
          <p:nvPr>
            <p:ph idx="1"/>
            <p:extLst>
              <p:ext uri="{D42A27DB-BD31-4B8C-83A1-F6EECF244321}">
                <p14:modId xmlns:p14="http://schemas.microsoft.com/office/powerpoint/2010/main" val="30088625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9645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5544D7-1995-1EB3-A615-8BD1FFA431E5}"/>
              </a:ext>
            </a:extLst>
          </p:cNvPr>
          <p:cNvSpPr>
            <a:spLocks noGrp="1"/>
          </p:cNvSpPr>
          <p:nvPr>
            <p:ph type="title"/>
          </p:nvPr>
        </p:nvSpPr>
        <p:spPr>
          <a:xfrm>
            <a:off x="838200" y="163542"/>
            <a:ext cx="10515600" cy="1325563"/>
          </a:xfrm>
        </p:spPr>
        <p:txBody>
          <a:bodyPr vert="horz" lIns="91440" tIns="45720" rIns="91440" bIns="45720" rtlCol="0" anchor="ctr">
            <a:normAutofit/>
          </a:bodyPr>
          <a:lstStyle/>
          <a:p>
            <a:r>
              <a:rPr lang="en-US" kern="1200" dirty="0">
                <a:solidFill>
                  <a:srgbClr val="FFFFFF"/>
                </a:solidFill>
                <a:latin typeface="+mj-lt"/>
                <a:ea typeface="+mj-ea"/>
                <a:cs typeface="+mj-cs"/>
              </a:rPr>
              <a:t>SATs </a:t>
            </a:r>
          </a:p>
        </p:txBody>
      </p:sp>
      <p:cxnSp>
        <p:nvCxnSpPr>
          <p:cNvPr id="11" name="Straight Connector 10">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2A75D00-ED31-F2FE-80B0-4C4237937C30}"/>
              </a:ext>
            </a:extLst>
          </p:cNvPr>
          <p:cNvSpPr>
            <a:spLocks noGrp="1"/>
          </p:cNvSpPr>
          <p:nvPr>
            <p:ph idx="1"/>
          </p:nvPr>
        </p:nvSpPr>
        <p:spPr>
          <a:xfrm>
            <a:off x="189613" y="1774232"/>
            <a:ext cx="5828411" cy="4839219"/>
          </a:xfrm>
        </p:spPr>
        <p:style>
          <a:lnRef idx="3">
            <a:schemeClr val="lt1"/>
          </a:lnRef>
          <a:fillRef idx="1">
            <a:schemeClr val="accent3"/>
          </a:fillRef>
          <a:effectRef idx="1">
            <a:schemeClr val="accent3"/>
          </a:effectRef>
          <a:fontRef idx="minor">
            <a:schemeClr val="lt1"/>
          </a:fontRef>
        </p:style>
        <p:txBody>
          <a:bodyPr vert="horz" lIns="91440" tIns="45720" rIns="91440" bIns="45720" rtlCol="0">
            <a:normAutofit/>
          </a:bodyPr>
          <a:lstStyle/>
          <a:p>
            <a:r>
              <a:rPr lang="en-US" sz="1600" dirty="0">
                <a:solidFill>
                  <a:srgbClr val="FFFFFF"/>
                </a:solidFill>
              </a:rPr>
              <a:t>In May, children will complete national tests in:</a:t>
            </a:r>
          </a:p>
          <a:p>
            <a:pPr lvl="1"/>
            <a:r>
              <a:rPr lang="en-US" sz="1600" b="1" dirty="0">
                <a:solidFill>
                  <a:srgbClr val="FFFFFF"/>
                </a:solidFill>
              </a:rPr>
              <a:t>English reading</a:t>
            </a:r>
            <a:endParaRPr lang="en-US" sz="1600" dirty="0">
              <a:solidFill>
                <a:srgbClr val="FFFFFF"/>
              </a:solidFill>
            </a:endParaRPr>
          </a:p>
          <a:p>
            <a:pPr lvl="1"/>
            <a:r>
              <a:rPr lang="en-US" sz="1600" b="1" dirty="0">
                <a:solidFill>
                  <a:srgbClr val="FFFFFF"/>
                </a:solidFill>
              </a:rPr>
              <a:t>English grammar, punctuation and spelling</a:t>
            </a:r>
            <a:endParaRPr lang="en-US" sz="1600" dirty="0">
              <a:solidFill>
                <a:srgbClr val="FFFFFF"/>
              </a:solidFill>
            </a:endParaRPr>
          </a:p>
          <a:p>
            <a:pPr lvl="1"/>
            <a:r>
              <a:rPr lang="en-US" sz="1600" b="1" dirty="0">
                <a:solidFill>
                  <a:srgbClr val="FFFFFF"/>
                </a:solidFill>
              </a:rPr>
              <a:t>Mathematics:</a:t>
            </a:r>
            <a:r>
              <a:rPr lang="en-US" sz="1600" dirty="0">
                <a:solidFill>
                  <a:srgbClr val="FFFFFF"/>
                </a:solidFill>
              </a:rPr>
              <a:t> one arithmetic paper and two reasoning papers</a:t>
            </a:r>
          </a:p>
          <a:p>
            <a:pPr lvl="1"/>
            <a:r>
              <a:rPr lang="en-US" sz="1600" dirty="0">
                <a:solidFill>
                  <a:srgbClr val="FFFFFF"/>
                </a:solidFill>
              </a:rPr>
              <a:t>Writing is assessed by teachers using children’s work from across the year.</a:t>
            </a:r>
          </a:p>
          <a:p>
            <a:pPr marL="0"/>
            <a:r>
              <a:rPr lang="en-US" sz="1600" b="1" dirty="0">
                <a:solidFill>
                  <a:srgbClr val="FFFFFF"/>
                </a:solidFill>
              </a:rPr>
              <a:t>Our approach:</a:t>
            </a:r>
          </a:p>
          <a:p>
            <a:r>
              <a:rPr lang="en-US" sz="1600" dirty="0">
                <a:solidFill>
                  <a:srgbClr val="FFFFFF"/>
                </a:solidFill>
              </a:rPr>
              <a:t>Later in the year, we will introduce some focused revision and opportunities to become familiar with the test format.</a:t>
            </a:r>
          </a:p>
          <a:p>
            <a:r>
              <a:rPr lang="en-US" sz="1600" dirty="0">
                <a:solidFill>
                  <a:srgbClr val="FFFFFF"/>
                </a:solidFill>
              </a:rPr>
              <a:t>We want every child to </a:t>
            </a:r>
            <a:r>
              <a:rPr lang="en-US" sz="1600" b="1" dirty="0">
                <a:solidFill>
                  <a:srgbClr val="FFFFFF"/>
                </a:solidFill>
              </a:rPr>
              <a:t>try their best and feel proud of what they achieve</a:t>
            </a:r>
            <a:r>
              <a:rPr lang="en-US" sz="1600" dirty="0">
                <a:solidFill>
                  <a:srgbClr val="FFFFFF"/>
                </a:solidFill>
              </a:rPr>
              <a:t>. SATs are an opportunity for children to demonstrate their learning, but they are only one part of their education.</a:t>
            </a:r>
          </a:p>
          <a:p>
            <a:r>
              <a:rPr lang="en-US" sz="1600" dirty="0">
                <a:solidFill>
                  <a:srgbClr val="FFFFFF"/>
                </a:solidFill>
              </a:rPr>
              <a:t>We will prepare children carefully while continuing to </a:t>
            </a:r>
            <a:r>
              <a:rPr lang="en-US" sz="1600" dirty="0" err="1">
                <a:solidFill>
                  <a:srgbClr val="FFFFFF"/>
                </a:solidFill>
              </a:rPr>
              <a:t>prioritise</a:t>
            </a:r>
            <a:r>
              <a:rPr lang="en-US" sz="1600" dirty="0">
                <a:solidFill>
                  <a:srgbClr val="FFFFFF"/>
                </a:solidFill>
              </a:rPr>
              <a:t> their </a:t>
            </a:r>
            <a:r>
              <a:rPr lang="en-US" sz="1600" b="1" dirty="0">
                <a:solidFill>
                  <a:srgbClr val="FFFFFF"/>
                </a:solidFill>
              </a:rPr>
              <a:t>confidence, happiness and wellbeing</a:t>
            </a:r>
            <a:r>
              <a:rPr lang="en-US" sz="1600" dirty="0">
                <a:solidFill>
                  <a:srgbClr val="FFFFFF"/>
                </a:solidFill>
              </a:rPr>
              <a:t>.</a:t>
            </a:r>
          </a:p>
          <a:p>
            <a:r>
              <a:rPr lang="en-US" sz="1600" b="1" dirty="0">
                <a:solidFill>
                  <a:srgbClr val="FFFFFF"/>
                </a:solidFill>
              </a:rPr>
              <a:t>We want children to do well; not to feel under pressure.</a:t>
            </a:r>
            <a:endParaRPr lang="en-US" sz="1600" dirty="0">
              <a:solidFill>
                <a:srgbClr val="FFFFFF"/>
              </a:solidFill>
            </a:endParaRPr>
          </a:p>
          <a:p>
            <a:endParaRPr lang="en-US" sz="1300" dirty="0">
              <a:solidFill>
                <a:srgbClr val="FFFFFF"/>
              </a:solidFill>
            </a:endParaRPr>
          </a:p>
        </p:txBody>
      </p:sp>
      <p:sp>
        <p:nvSpPr>
          <p:cNvPr id="4" name="TextBox 3">
            <a:extLst>
              <a:ext uri="{FF2B5EF4-FFF2-40B4-BE49-F238E27FC236}">
                <a16:creationId xmlns:a16="http://schemas.microsoft.com/office/drawing/2014/main" id="{3E6B80B1-660D-150B-0B4F-00AB826B5533}"/>
              </a:ext>
            </a:extLst>
          </p:cNvPr>
          <p:cNvSpPr txBox="1"/>
          <p:nvPr/>
        </p:nvSpPr>
        <p:spPr>
          <a:xfrm>
            <a:off x="6207637" y="1774231"/>
            <a:ext cx="5703826" cy="4839219"/>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ormAutofit fontScale="92500" lnSpcReduction="10000"/>
          </a:bodyPr>
          <a:lstStyle/>
          <a:p>
            <a:pPr indent="-228600">
              <a:lnSpc>
                <a:spcPct val="90000"/>
              </a:lnSpc>
              <a:spcAft>
                <a:spcPts val="600"/>
              </a:spcAft>
              <a:buFont typeface="Arial" panose="020B0604020202020204" pitchFamily="34" charset="0"/>
              <a:buChar char="•"/>
            </a:pPr>
            <a:r>
              <a:rPr lang="en-US" b="1" dirty="0">
                <a:solidFill>
                  <a:srgbClr val="FFFFFF"/>
                </a:solidFill>
              </a:rPr>
              <a:t>How You Can Help at Home</a:t>
            </a:r>
          </a:p>
          <a:p>
            <a:pPr indent="-228600">
              <a:lnSpc>
                <a:spcPct val="90000"/>
              </a:lnSpc>
              <a:spcAft>
                <a:spcPts val="600"/>
              </a:spcAft>
              <a:buFont typeface="Arial" panose="020B0604020202020204" pitchFamily="34" charset="0"/>
              <a:buChar char="•"/>
            </a:pPr>
            <a:r>
              <a:rPr lang="en-US" dirty="0">
                <a:solidFill>
                  <a:srgbClr val="FFFFFF"/>
                </a:solidFill>
              </a:rPr>
              <a:t>Support at home does not need to involve hours of additional work. Small, regular habits make the greatest difference:</a:t>
            </a:r>
          </a:p>
          <a:p>
            <a:pPr lvl="0" indent="-228600">
              <a:lnSpc>
                <a:spcPct val="90000"/>
              </a:lnSpc>
              <a:spcAft>
                <a:spcPts val="600"/>
              </a:spcAft>
              <a:buFont typeface="Arial" panose="020B0604020202020204" pitchFamily="34" charset="0"/>
              <a:buChar char="•"/>
            </a:pPr>
            <a:r>
              <a:rPr lang="en-US" dirty="0">
                <a:solidFill>
                  <a:srgbClr val="FFFFFF"/>
                </a:solidFill>
              </a:rPr>
              <a:t>Help your child to stay on top of </a:t>
            </a:r>
            <a:r>
              <a:rPr lang="en-US" b="1" dirty="0">
                <a:solidFill>
                  <a:srgbClr val="FFFFFF"/>
                </a:solidFill>
              </a:rPr>
              <a:t>homework</a:t>
            </a:r>
            <a:r>
              <a:rPr lang="en-US" dirty="0">
                <a:solidFill>
                  <a:srgbClr val="FFFFFF"/>
                </a:solidFill>
              </a:rPr>
              <a:t> and complete it carefully.</a:t>
            </a:r>
          </a:p>
          <a:p>
            <a:pPr lvl="0" indent="-228600">
              <a:lnSpc>
                <a:spcPct val="90000"/>
              </a:lnSpc>
              <a:spcAft>
                <a:spcPts val="600"/>
              </a:spcAft>
              <a:buFont typeface="Arial" panose="020B0604020202020204" pitchFamily="34" charset="0"/>
              <a:buChar char="•"/>
            </a:pPr>
            <a:r>
              <a:rPr lang="en-US" dirty="0" err="1">
                <a:solidFill>
                  <a:srgbClr val="FFFFFF"/>
                </a:solidFill>
              </a:rPr>
              <a:t>Practise</a:t>
            </a:r>
            <a:r>
              <a:rPr lang="en-US" dirty="0">
                <a:solidFill>
                  <a:srgbClr val="FFFFFF"/>
                </a:solidFill>
              </a:rPr>
              <a:t> key basics, particularly </a:t>
            </a:r>
            <a:r>
              <a:rPr lang="en-US" b="1" dirty="0">
                <a:solidFill>
                  <a:srgbClr val="FFFFFF"/>
                </a:solidFill>
              </a:rPr>
              <a:t>times tables, mental arithmetic and spelling</a:t>
            </a:r>
            <a:r>
              <a:rPr lang="en-US" dirty="0">
                <a:solidFill>
                  <a:srgbClr val="FFFFFF"/>
                </a:solidFill>
              </a:rPr>
              <a:t>.</a:t>
            </a:r>
          </a:p>
          <a:p>
            <a:pPr lvl="0" indent="-228600">
              <a:lnSpc>
                <a:spcPct val="90000"/>
              </a:lnSpc>
              <a:spcAft>
                <a:spcPts val="600"/>
              </a:spcAft>
              <a:buFont typeface="Arial" panose="020B0604020202020204" pitchFamily="34" charset="0"/>
              <a:buChar char="•"/>
            </a:pPr>
            <a:r>
              <a:rPr lang="en-US" dirty="0">
                <a:solidFill>
                  <a:srgbClr val="FFFFFF"/>
                </a:solidFill>
              </a:rPr>
              <a:t>Encourage regular </a:t>
            </a:r>
            <a:r>
              <a:rPr lang="en-US" b="1" dirty="0">
                <a:solidFill>
                  <a:srgbClr val="FFFFFF"/>
                </a:solidFill>
              </a:rPr>
              <a:t>reading</a:t>
            </a:r>
            <a:r>
              <a:rPr lang="en-US" dirty="0">
                <a:solidFill>
                  <a:srgbClr val="FFFFFF"/>
                </a:solidFill>
              </a:rPr>
              <a:t> and talk about the book together.</a:t>
            </a:r>
          </a:p>
          <a:p>
            <a:pPr lvl="0" indent="-228600">
              <a:lnSpc>
                <a:spcPct val="90000"/>
              </a:lnSpc>
              <a:spcAft>
                <a:spcPts val="600"/>
              </a:spcAft>
              <a:buFont typeface="Arial" panose="020B0604020202020204" pitchFamily="34" charset="0"/>
              <a:buChar char="•"/>
            </a:pPr>
            <a:r>
              <a:rPr lang="en-US" dirty="0">
                <a:solidFill>
                  <a:srgbClr val="FFFFFF"/>
                </a:solidFill>
              </a:rPr>
              <a:t>Ask your child to explain how they worked something out—this helps to deepen their understanding.</a:t>
            </a:r>
          </a:p>
          <a:p>
            <a:pPr lvl="0" indent="-228600">
              <a:lnSpc>
                <a:spcPct val="90000"/>
              </a:lnSpc>
              <a:spcAft>
                <a:spcPts val="600"/>
              </a:spcAft>
              <a:buFont typeface="Arial" panose="020B0604020202020204" pitchFamily="34" charset="0"/>
              <a:buChar char="•"/>
            </a:pPr>
            <a:r>
              <a:rPr lang="en-US" dirty="0">
                <a:solidFill>
                  <a:srgbClr val="FFFFFF"/>
                </a:solidFill>
              </a:rPr>
              <a:t>Support good routines, including </a:t>
            </a:r>
            <a:r>
              <a:rPr lang="en-US" b="1" dirty="0">
                <a:solidFill>
                  <a:srgbClr val="FFFFFF"/>
                </a:solidFill>
              </a:rPr>
              <a:t>sleep, attendance and arriving at school on time</a:t>
            </a:r>
            <a:r>
              <a:rPr lang="en-US" dirty="0">
                <a:solidFill>
                  <a:srgbClr val="FFFFFF"/>
                </a:solidFill>
              </a:rPr>
              <a:t>.</a:t>
            </a:r>
          </a:p>
          <a:p>
            <a:pPr lvl="0" indent="-228600">
              <a:lnSpc>
                <a:spcPct val="90000"/>
              </a:lnSpc>
              <a:spcAft>
                <a:spcPts val="600"/>
              </a:spcAft>
              <a:buFont typeface="Arial" panose="020B0604020202020204" pitchFamily="34" charset="0"/>
              <a:buChar char="•"/>
            </a:pPr>
            <a:r>
              <a:rPr lang="en-US" dirty="0">
                <a:solidFill>
                  <a:srgbClr val="FFFFFF"/>
                </a:solidFill>
              </a:rPr>
              <a:t>Praise </a:t>
            </a:r>
            <a:r>
              <a:rPr lang="en-US" b="1" dirty="0">
                <a:solidFill>
                  <a:srgbClr val="FFFFFF"/>
                </a:solidFill>
              </a:rPr>
              <a:t>effort, perseverance and progress</a:t>
            </a:r>
            <a:r>
              <a:rPr lang="en-US" dirty="0">
                <a:solidFill>
                  <a:srgbClr val="FFFFFF"/>
                </a:solidFill>
              </a:rPr>
              <a:t>, rather than focusing only on scores.</a:t>
            </a:r>
          </a:p>
          <a:p>
            <a:pPr indent="-228600">
              <a:lnSpc>
                <a:spcPct val="90000"/>
              </a:lnSpc>
              <a:spcAft>
                <a:spcPts val="600"/>
              </a:spcAft>
              <a:buFont typeface="Arial" panose="020B0604020202020204" pitchFamily="34" charset="0"/>
              <a:buChar char="•"/>
            </a:pPr>
            <a:r>
              <a:rPr lang="en-US" b="1" dirty="0">
                <a:solidFill>
                  <a:srgbClr val="FFFFFF"/>
                </a:solidFill>
              </a:rPr>
              <a:t>Most importantly, remain positive and reassuring. We will let you know if there are particular areas your child should </a:t>
            </a:r>
            <a:r>
              <a:rPr lang="en-US" b="1" dirty="0" err="1">
                <a:solidFill>
                  <a:srgbClr val="FFFFFF"/>
                </a:solidFill>
              </a:rPr>
              <a:t>practise</a:t>
            </a:r>
            <a:r>
              <a:rPr lang="en-US" b="1" dirty="0">
                <a:solidFill>
                  <a:srgbClr val="FFFFFF"/>
                </a:solidFill>
              </a:rPr>
              <a:t>.</a:t>
            </a:r>
            <a:endParaRPr lang="en-US" dirty="0">
              <a:solidFill>
                <a:srgbClr val="FFFFFF"/>
              </a:solidFill>
            </a:endParaRPr>
          </a:p>
          <a:p>
            <a:pPr indent="-228600">
              <a:lnSpc>
                <a:spcPct val="90000"/>
              </a:lnSpc>
              <a:spcAft>
                <a:spcPts val="600"/>
              </a:spcAft>
              <a:buFont typeface="Arial" panose="020B0604020202020204" pitchFamily="34" charset="0"/>
              <a:buChar char="•"/>
            </a:pPr>
            <a:endParaRPr lang="en-US" sz="1300" dirty="0">
              <a:solidFill>
                <a:srgbClr val="FFFFFF"/>
              </a:solidFill>
            </a:endParaRPr>
          </a:p>
        </p:txBody>
      </p:sp>
    </p:spTree>
    <p:extLst>
      <p:ext uri="{BB962C8B-B14F-4D97-AF65-F5344CB8AC3E}">
        <p14:creationId xmlns:p14="http://schemas.microsoft.com/office/powerpoint/2010/main" val="294654229"/>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DC8E37-4BA7-DFDE-7127-9547B9CD9B45}"/>
              </a:ext>
            </a:extLst>
          </p:cNvPr>
          <p:cNvSpPr>
            <a:spLocks noGrp="1"/>
          </p:cNvSpPr>
          <p:nvPr>
            <p:ph type="title"/>
          </p:nvPr>
        </p:nvSpPr>
        <p:spPr>
          <a:xfrm>
            <a:off x="971368" y="371719"/>
            <a:ext cx="6125964" cy="1906863"/>
          </a:xfrm>
        </p:spPr>
        <p:txBody>
          <a:bodyPr anchor="b">
            <a:normAutofit/>
          </a:bodyPr>
          <a:lstStyle/>
          <a:p>
            <a:r>
              <a:rPr lang="en-US" dirty="0"/>
              <a:t>Residential 2027: </a:t>
            </a:r>
            <a:r>
              <a:rPr lang="en-US" dirty="0">
                <a:latin typeface="Aptos"/>
              </a:rPr>
              <a:t>Willersley Castle </a:t>
            </a:r>
            <a:r>
              <a:rPr lang="en-US" dirty="0"/>
              <a:t> </a:t>
            </a:r>
          </a:p>
        </p:txBody>
      </p:sp>
      <p:sp>
        <p:nvSpPr>
          <p:cNvPr id="3" name="Content Placeholder 2">
            <a:extLst>
              <a:ext uri="{FF2B5EF4-FFF2-40B4-BE49-F238E27FC236}">
                <a16:creationId xmlns:a16="http://schemas.microsoft.com/office/drawing/2014/main" id="{374246D0-27BD-B3BF-26B0-98E1933CF246}"/>
              </a:ext>
            </a:extLst>
          </p:cNvPr>
          <p:cNvSpPr>
            <a:spLocks noGrp="1"/>
          </p:cNvSpPr>
          <p:nvPr>
            <p:ph idx="1"/>
          </p:nvPr>
        </p:nvSpPr>
        <p:spPr>
          <a:xfrm>
            <a:off x="971368" y="2711395"/>
            <a:ext cx="4114801" cy="3465568"/>
          </a:xfrm>
        </p:spPr>
        <p:txBody>
          <a:bodyPr vert="horz" lIns="91440" tIns="45720" rIns="91440" bIns="45720" rtlCol="0" anchor="t">
            <a:normAutofit fontScale="92500" lnSpcReduction="10000"/>
          </a:bodyPr>
          <a:lstStyle/>
          <a:p>
            <a:r>
              <a:rPr lang="en-US" sz="1800" dirty="0"/>
              <a:t>Wednesday 17th March – Friday 19th March 2027</a:t>
            </a:r>
          </a:p>
          <a:p>
            <a:r>
              <a:rPr lang="en-US" sz="1800" dirty="0"/>
              <a:t>Inclusive venue – we can look at support to ensure all children join us! </a:t>
            </a:r>
          </a:p>
          <a:p>
            <a:r>
              <a:rPr lang="en-US" sz="1800" dirty="0"/>
              <a:t>Pricing 	TBC includes: </a:t>
            </a:r>
          </a:p>
          <a:p>
            <a:pPr lvl="1">
              <a:buFont typeface="Courier New" panose="020B0604020202020204" pitchFamily="34" charset="0"/>
              <a:buChar char="o"/>
            </a:pPr>
            <a:r>
              <a:rPr lang="en-US" sz="1800" dirty="0"/>
              <a:t>Two nights accommodation within Willersley Castle</a:t>
            </a:r>
          </a:p>
          <a:p>
            <a:pPr lvl="1">
              <a:buFont typeface="Courier New" panose="020B0604020202020204" pitchFamily="34" charset="0"/>
              <a:buChar char="o"/>
            </a:pPr>
            <a:r>
              <a:rPr lang="en-US" sz="1800" dirty="0"/>
              <a:t>9 adventure activities </a:t>
            </a:r>
          </a:p>
          <a:p>
            <a:pPr lvl="1">
              <a:buFont typeface="Courier New" panose="020B0604020202020204" pitchFamily="34" charset="0"/>
              <a:buChar char="o"/>
            </a:pPr>
            <a:r>
              <a:rPr lang="en-US" sz="1800" dirty="0"/>
              <a:t>meals  </a:t>
            </a:r>
          </a:p>
          <a:p>
            <a:pPr lvl="1">
              <a:buFont typeface="Courier New" panose="020B0604020202020204" pitchFamily="34" charset="0"/>
              <a:buChar char="o"/>
            </a:pPr>
            <a:r>
              <a:rPr lang="en-US" sz="1800" dirty="0"/>
              <a:t>Coach transport </a:t>
            </a:r>
          </a:p>
          <a:p>
            <a:r>
              <a:rPr lang="en-US" sz="1800" dirty="0"/>
              <a:t>Payment plan available if needed. </a:t>
            </a:r>
          </a:p>
          <a:p>
            <a:r>
              <a:rPr lang="en-US" sz="1800" dirty="0"/>
              <a:t>Parent information talk in the new year! </a:t>
            </a:r>
          </a:p>
        </p:txBody>
      </p:sp>
      <p:pic>
        <p:nvPicPr>
          <p:cNvPr id="5" name="Picture 4" descr="A group of kids standing in a field&#10;&#10;AI-generated content may be incorrect.">
            <a:extLst>
              <a:ext uri="{FF2B5EF4-FFF2-40B4-BE49-F238E27FC236}">
                <a16:creationId xmlns:a16="http://schemas.microsoft.com/office/drawing/2014/main" id="{501993A2-CC37-C757-5311-9623627B2F1B}"/>
              </a:ext>
            </a:extLst>
          </p:cNvPr>
          <p:cNvPicPr>
            <a:picLocks noChangeAspect="1"/>
          </p:cNvPicPr>
          <p:nvPr/>
        </p:nvPicPr>
        <p:blipFill>
          <a:blip r:embed="rId2"/>
          <a:srcRect l="23223" r="13947" b="-2"/>
          <a:stretch>
            <a:fillRect/>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4" name="Picture 3" descr="Two boys lighting a fire&#10;&#10;AI-generated content may be incorrect.">
            <a:extLst>
              <a:ext uri="{FF2B5EF4-FFF2-40B4-BE49-F238E27FC236}">
                <a16:creationId xmlns:a16="http://schemas.microsoft.com/office/drawing/2014/main" id="{AE26F6E5-342A-A12A-F5BB-19CD76AEE234}"/>
              </a:ext>
            </a:extLst>
          </p:cNvPr>
          <p:cNvPicPr>
            <a:picLocks noChangeAspect="1"/>
          </p:cNvPicPr>
          <p:nvPr/>
        </p:nvPicPr>
        <p:blipFill>
          <a:blip r:embed="rId3"/>
          <a:srcRect r="-4" b="5258"/>
          <a:stretch>
            <a:fillRect/>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6" name="Picture 5" descr="Willersley Castle Outdoor Pursuits ...">
            <a:extLst>
              <a:ext uri="{FF2B5EF4-FFF2-40B4-BE49-F238E27FC236}">
                <a16:creationId xmlns:a16="http://schemas.microsoft.com/office/drawing/2014/main" id="{046C5613-7A3E-E273-25B5-ADA49116D89B}"/>
              </a:ext>
            </a:extLst>
          </p:cNvPr>
          <p:cNvPicPr>
            <a:picLocks noChangeAspect="1"/>
          </p:cNvPicPr>
          <p:nvPr/>
        </p:nvPicPr>
        <p:blipFill>
          <a:blip r:embed="rId4"/>
          <a:srcRect l="20135" r="11551" b="-2"/>
          <a:stretch>
            <a:fillRect/>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1731779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7B105-336D-8EE8-31E7-6DCD476B206B}"/>
              </a:ext>
            </a:extLst>
          </p:cNvPr>
          <p:cNvSpPr>
            <a:spLocks noGrp="1"/>
          </p:cNvSpPr>
          <p:nvPr>
            <p:ph type="title"/>
          </p:nvPr>
        </p:nvSpPr>
        <p:spPr/>
        <p:txBody>
          <a:bodyPr/>
          <a:lstStyle/>
          <a:p>
            <a:r>
              <a:rPr lang="en-GB" dirty="0"/>
              <a:t>High School and Transition</a:t>
            </a:r>
          </a:p>
        </p:txBody>
      </p:sp>
      <p:sp>
        <p:nvSpPr>
          <p:cNvPr id="3" name="Content Placeholder 2">
            <a:extLst>
              <a:ext uri="{FF2B5EF4-FFF2-40B4-BE49-F238E27FC236}">
                <a16:creationId xmlns:a16="http://schemas.microsoft.com/office/drawing/2014/main" id="{FE175B78-943A-D9FC-806D-EC04A2A2B4D4}"/>
              </a:ext>
            </a:extLst>
          </p:cNvPr>
          <p:cNvSpPr>
            <a:spLocks noGrp="1"/>
          </p:cNvSpPr>
          <p:nvPr>
            <p:ph idx="1"/>
          </p:nvPr>
        </p:nvSpPr>
        <p:spPr>
          <a:xfrm>
            <a:off x="244151" y="1527044"/>
            <a:ext cx="7005735" cy="4808441"/>
          </a:xfrm>
        </p:spPr>
        <p:txBody>
          <a:bodyPr>
            <a:normAutofit fontScale="70000" lnSpcReduction="20000"/>
          </a:bodyPr>
          <a:lstStyle/>
          <a:p>
            <a:pPr marL="0" indent="0">
              <a:buNone/>
            </a:pPr>
            <a:r>
              <a:rPr lang="en-GB" b="1" dirty="0"/>
              <a:t>Choosing a secondary school</a:t>
            </a:r>
          </a:p>
          <a:p>
            <a:pPr marL="0" indent="0">
              <a:buNone/>
            </a:pPr>
            <a:r>
              <a:rPr lang="en-GB" dirty="0"/>
              <a:t>We have produced a guide containing helpful questions and points to consider when visiting and comparing secondary schools. We encourage families to attend open evenings and choose the school that best meets their child’s individual needs.</a:t>
            </a:r>
          </a:p>
          <a:p>
            <a:pPr marL="0" indent="0">
              <a:buNone/>
            </a:pPr>
            <a:r>
              <a:rPr lang="en-GB" b="1" dirty="0"/>
              <a:t>Supporting a smooth transition</a:t>
            </a:r>
          </a:p>
          <a:p>
            <a:pPr marL="0" indent="0">
              <a:buNone/>
            </a:pPr>
            <a:r>
              <a:rPr lang="en-GB" dirty="0"/>
              <a:t>Once secondary school places are confirmed in the spring, we work closely with each child’s new school. This may include:</a:t>
            </a:r>
          </a:p>
          <a:p>
            <a:pPr lvl="1"/>
            <a:r>
              <a:rPr lang="en-GB" dirty="0"/>
              <a:t>sharing relevant information;</a:t>
            </a:r>
          </a:p>
          <a:p>
            <a:pPr lvl="1"/>
            <a:r>
              <a:rPr lang="en-GB" dirty="0"/>
              <a:t>meetings with secondary transition teams;</a:t>
            </a:r>
          </a:p>
          <a:p>
            <a:pPr lvl="1"/>
            <a:r>
              <a:rPr lang="en-GB" dirty="0"/>
              <a:t>transition days and visits;</a:t>
            </a:r>
          </a:p>
          <a:p>
            <a:pPr lvl="1"/>
            <a:r>
              <a:rPr lang="en-GB" dirty="0"/>
              <a:t>additional support for children who may find transition more challenging;</a:t>
            </a:r>
          </a:p>
          <a:p>
            <a:pPr lvl="1"/>
            <a:r>
              <a:rPr lang="en-GB" dirty="0"/>
              <a:t>opportunities to discuss questions or concerns.</a:t>
            </a:r>
          </a:p>
          <a:p>
            <a:pPr marL="0" indent="0">
              <a:buNone/>
            </a:pPr>
            <a:endParaRPr lang="en-GB" b="1" dirty="0"/>
          </a:p>
          <a:p>
            <a:pPr marL="0" indent="0">
              <a:buNone/>
            </a:pPr>
            <a:r>
              <a:rPr lang="en-GB" b="1" dirty="0"/>
              <a:t>Our aim is for every child to feel informed, confident and positive about their move to secondary school.</a:t>
            </a:r>
            <a:endParaRPr lang="en-GB" dirty="0"/>
          </a:p>
          <a:p>
            <a:endParaRPr lang="en-GB" dirty="0"/>
          </a:p>
        </p:txBody>
      </p:sp>
      <p:pic>
        <p:nvPicPr>
          <p:cNvPr id="5" name="Picture 4">
            <a:extLst>
              <a:ext uri="{FF2B5EF4-FFF2-40B4-BE49-F238E27FC236}">
                <a16:creationId xmlns:a16="http://schemas.microsoft.com/office/drawing/2014/main" id="{A2A19A50-50BC-BD03-8A73-3708BC61A361}"/>
              </a:ext>
            </a:extLst>
          </p:cNvPr>
          <p:cNvPicPr>
            <a:picLocks noChangeAspect="1"/>
          </p:cNvPicPr>
          <p:nvPr/>
        </p:nvPicPr>
        <p:blipFill>
          <a:blip r:embed="rId2"/>
          <a:stretch>
            <a:fillRect/>
          </a:stretch>
        </p:blipFill>
        <p:spPr>
          <a:xfrm>
            <a:off x="7143499" y="0"/>
            <a:ext cx="5048501" cy="6858000"/>
          </a:xfrm>
          <a:prstGeom prst="rect">
            <a:avLst/>
          </a:prstGeom>
        </p:spPr>
      </p:pic>
    </p:spTree>
    <p:extLst>
      <p:ext uri="{BB962C8B-B14F-4D97-AF65-F5344CB8AC3E}">
        <p14:creationId xmlns:p14="http://schemas.microsoft.com/office/powerpoint/2010/main" val="663148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37FFBA-5DF7-712C-85C0-19914F9DD94D}"/>
              </a:ext>
            </a:extLst>
          </p:cNvPr>
          <p:cNvSpPr>
            <a:spLocks noGrp="1"/>
          </p:cNvSpPr>
          <p:nvPr>
            <p:ph type="title"/>
          </p:nvPr>
        </p:nvSpPr>
        <p:spPr>
          <a:xfrm>
            <a:off x="928253" y="473829"/>
            <a:ext cx="4008586" cy="1312204"/>
          </a:xfrm>
        </p:spPr>
        <p:txBody>
          <a:bodyPr anchor="ctr">
            <a:normAutofit/>
          </a:bodyPr>
          <a:lstStyle/>
          <a:p>
            <a:r>
              <a:rPr lang="en-US" sz="5200" dirty="0"/>
              <a:t>Life in Year</a:t>
            </a:r>
            <a:r>
              <a:rPr lang="en-US" sz="5200" dirty="0">
                <a:solidFill>
                  <a:srgbClr val="EE0000"/>
                </a:solidFill>
              </a:rPr>
              <a:t> </a:t>
            </a:r>
            <a:r>
              <a:rPr lang="en-US" sz="5200" dirty="0"/>
              <a:t>6</a:t>
            </a:r>
            <a:r>
              <a:rPr lang="en-US" sz="5200" dirty="0">
                <a:solidFill>
                  <a:srgbClr val="EE0000"/>
                </a:solidFill>
              </a:rPr>
              <a:t> </a:t>
            </a:r>
          </a:p>
        </p:txBody>
      </p:sp>
      <p:sp>
        <p:nvSpPr>
          <p:cNvPr id="3" name="Content Placeholder 2">
            <a:extLst>
              <a:ext uri="{FF2B5EF4-FFF2-40B4-BE49-F238E27FC236}">
                <a16:creationId xmlns:a16="http://schemas.microsoft.com/office/drawing/2014/main" id="{E5710B3C-A410-0F4E-F9AA-C7F161A53EE0}"/>
              </a:ext>
            </a:extLst>
          </p:cNvPr>
          <p:cNvSpPr>
            <a:spLocks noGrp="1"/>
          </p:cNvSpPr>
          <p:nvPr>
            <p:ph idx="1"/>
          </p:nvPr>
        </p:nvSpPr>
        <p:spPr>
          <a:xfrm>
            <a:off x="913703" y="1943971"/>
            <a:ext cx="10350044" cy="4643093"/>
          </a:xfrm>
        </p:spPr>
        <p:txBody>
          <a:bodyPr vert="horz" lIns="91440" tIns="45720" rIns="91440" bIns="45720" rtlCol="0" anchor="ctr">
            <a:normAutofit fontScale="92500"/>
          </a:bodyPr>
          <a:lstStyle/>
          <a:p>
            <a:r>
              <a:rPr lang="en-US" sz="2400" dirty="0"/>
              <a:t>WW2 Topic, including Evacuee Day and Yorkshire Air Museum trip, as well as a visitor coming in to tell us about the Dambusters mission!</a:t>
            </a:r>
          </a:p>
          <a:p>
            <a:r>
              <a:rPr lang="en-US" sz="2400" dirty="0"/>
              <a:t>Global Economy Day, including designing their own products based on a budget </a:t>
            </a:r>
          </a:p>
          <a:p>
            <a:r>
              <a:rPr lang="en-US" sz="2400" dirty="0"/>
              <a:t>Make £5 Grow project</a:t>
            </a:r>
          </a:p>
          <a:p>
            <a:r>
              <a:rPr lang="en-US" sz="2400" dirty="0"/>
              <a:t>Residential</a:t>
            </a:r>
          </a:p>
          <a:p>
            <a:r>
              <a:rPr lang="en-US" sz="2400" dirty="0"/>
              <a:t>Buddies</a:t>
            </a:r>
          </a:p>
          <a:p>
            <a:r>
              <a:rPr lang="en-US" sz="2400" dirty="0"/>
              <a:t>SATs booster sessions</a:t>
            </a:r>
          </a:p>
          <a:p>
            <a:r>
              <a:rPr lang="en-US" sz="2400" dirty="0"/>
              <a:t>SATs week</a:t>
            </a:r>
          </a:p>
          <a:p>
            <a:r>
              <a:rPr lang="en-US" sz="2400" dirty="0"/>
              <a:t>Production</a:t>
            </a:r>
          </a:p>
          <a:p>
            <a:r>
              <a:rPr lang="en-US" sz="2400" dirty="0"/>
              <a:t>High School Transition</a:t>
            </a:r>
          </a:p>
          <a:p>
            <a:r>
              <a:rPr lang="en-US" sz="2400" dirty="0"/>
              <a:t>Leavers Assembly</a:t>
            </a:r>
          </a:p>
          <a:p>
            <a:endParaRPr lang="en-US" sz="2000" dirty="0"/>
          </a:p>
          <a:p>
            <a:endParaRPr lang="en-US" sz="2000" dirty="0"/>
          </a:p>
        </p:txBody>
      </p:sp>
    </p:spTree>
    <p:extLst>
      <p:ext uri="{BB962C8B-B14F-4D97-AF65-F5344CB8AC3E}">
        <p14:creationId xmlns:p14="http://schemas.microsoft.com/office/powerpoint/2010/main" val="1086179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C4FDBE2-32F7-4AC4-A40C-C51C65B1D4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Arc 33">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E933C1-9380-EC7A-87B3-11E53E8B0ACC}"/>
              </a:ext>
            </a:extLst>
          </p:cNvPr>
          <p:cNvSpPr>
            <a:spLocks noGrp="1"/>
          </p:cNvSpPr>
          <p:nvPr>
            <p:ph type="title"/>
          </p:nvPr>
        </p:nvSpPr>
        <p:spPr>
          <a:xfrm>
            <a:off x="892817" y="1370171"/>
            <a:ext cx="4425551" cy="2387600"/>
          </a:xfrm>
        </p:spPr>
        <p:txBody>
          <a:bodyPr vert="horz" lIns="91440" tIns="45720" rIns="91440" bIns="45720" rtlCol="0" anchor="b">
            <a:normAutofit/>
          </a:bodyPr>
          <a:lstStyle/>
          <a:p>
            <a:r>
              <a:rPr lang="en-US" sz="5100">
                <a:solidFill>
                  <a:srgbClr val="FFFFFF"/>
                </a:solidFill>
              </a:rPr>
              <a:t>Thank you! </a:t>
            </a:r>
            <a:br>
              <a:rPr lang="en-US" sz="5100">
                <a:solidFill>
                  <a:srgbClr val="FFFFFF"/>
                </a:solidFill>
              </a:rPr>
            </a:br>
            <a:r>
              <a:rPr lang="en-US" sz="5100">
                <a:solidFill>
                  <a:srgbClr val="FFFFFF"/>
                </a:solidFill>
              </a:rPr>
              <a:t>Any questions?</a:t>
            </a:r>
          </a:p>
        </p:txBody>
      </p:sp>
      <p:sp>
        <p:nvSpPr>
          <p:cNvPr id="36" name="Oval 35">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5976" y="2130090"/>
            <a:ext cx="457824" cy="44540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1156773-3FB3-46D9-9F87-821287404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3872" y="3116072"/>
            <a:ext cx="4378128" cy="3741928"/>
          </a:xfrm>
          <a:custGeom>
            <a:avLst/>
            <a:gdLst>
              <a:gd name="connsiteX0" fmla="*/ 2605183 w 4378128"/>
              <a:gd name="connsiteY0" fmla="*/ 0 h 3741928"/>
              <a:gd name="connsiteX1" fmla="*/ 4262321 w 4378128"/>
              <a:gd name="connsiteY1" fmla="*/ 594897 h 3741928"/>
              <a:gd name="connsiteX2" fmla="*/ 4378128 w 4378128"/>
              <a:gd name="connsiteY2" fmla="*/ 700149 h 3741928"/>
              <a:gd name="connsiteX3" fmla="*/ 4378128 w 4378128"/>
              <a:gd name="connsiteY3" fmla="*/ 3741928 h 3741928"/>
              <a:gd name="connsiteX4" fmla="*/ 263831 w 4378128"/>
              <a:gd name="connsiteY4" fmla="*/ 3741928 h 3741928"/>
              <a:gd name="connsiteX5" fmla="*/ 204729 w 4378128"/>
              <a:gd name="connsiteY5" fmla="*/ 3619238 h 3741928"/>
              <a:gd name="connsiteX6" fmla="*/ 0 w 4378128"/>
              <a:gd name="connsiteY6" fmla="*/ 2605183 h 3741928"/>
              <a:gd name="connsiteX7" fmla="*/ 2605183 w 4378128"/>
              <a:gd name="connsiteY7" fmla="*/ 0 h 374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8128" h="3741928">
                <a:moveTo>
                  <a:pt x="2605183" y="0"/>
                </a:moveTo>
                <a:cubicBezTo>
                  <a:pt x="3234659" y="0"/>
                  <a:pt x="3811992" y="223253"/>
                  <a:pt x="4262321" y="594897"/>
                </a:cubicBezTo>
                <a:lnTo>
                  <a:pt x="4378128" y="700149"/>
                </a:lnTo>
                <a:lnTo>
                  <a:pt x="4378128" y="3741928"/>
                </a:lnTo>
                <a:lnTo>
                  <a:pt x="263831" y="3741928"/>
                </a:lnTo>
                <a:lnTo>
                  <a:pt x="204729" y="3619238"/>
                </a:lnTo>
                <a:cubicBezTo>
                  <a:pt x="72899" y="3307558"/>
                  <a:pt x="0" y="2964884"/>
                  <a:pt x="0" y="2605183"/>
                </a:cubicBezTo>
                <a:cubicBezTo>
                  <a:pt x="0" y="1166380"/>
                  <a:pt x="1166380" y="0"/>
                  <a:pt x="260518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E8EA24D0-C854-4AA8-B8FD-D252660D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99731" y="1"/>
            <a:ext cx="4208478" cy="3678281"/>
          </a:xfrm>
          <a:custGeom>
            <a:avLst/>
            <a:gdLst>
              <a:gd name="connsiteX0" fmla="*/ 711074 w 4208478"/>
              <a:gd name="connsiteY0" fmla="*/ 0 h 3678281"/>
              <a:gd name="connsiteX1" fmla="*/ 3497404 w 4208478"/>
              <a:gd name="connsiteY1" fmla="*/ 0 h 3678281"/>
              <a:gd name="connsiteX2" fmla="*/ 3592161 w 4208478"/>
              <a:gd name="connsiteY2" fmla="*/ 86120 h 3678281"/>
              <a:gd name="connsiteX3" fmla="*/ 4208478 w 4208478"/>
              <a:gd name="connsiteY3" fmla="*/ 1574042 h 3678281"/>
              <a:gd name="connsiteX4" fmla="*/ 2104239 w 4208478"/>
              <a:gd name="connsiteY4" fmla="*/ 3678281 h 3678281"/>
              <a:gd name="connsiteX5" fmla="*/ 0 w 4208478"/>
              <a:gd name="connsiteY5" fmla="*/ 1574042 h 3678281"/>
              <a:gd name="connsiteX6" fmla="*/ 616318 w 4208478"/>
              <a:gd name="connsiteY6" fmla="*/ 86120 h 367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8478" h="3678281">
                <a:moveTo>
                  <a:pt x="711074" y="0"/>
                </a:moveTo>
                <a:lnTo>
                  <a:pt x="3497404" y="0"/>
                </a:lnTo>
                <a:lnTo>
                  <a:pt x="3592161" y="86120"/>
                </a:lnTo>
                <a:cubicBezTo>
                  <a:pt x="3972953" y="466913"/>
                  <a:pt x="4208478" y="992973"/>
                  <a:pt x="4208478" y="1574042"/>
                </a:cubicBezTo>
                <a:cubicBezTo>
                  <a:pt x="4208478" y="2736181"/>
                  <a:pt x="3266378" y="3678281"/>
                  <a:pt x="2104239" y="3678281"/>
                </a:cubicBezTo>
                <a:cubicBezTo>
                  <a:pt x="942100" y="3678281"/>
                  <a:pt x="0" y="2736181"/>
                  <a:pt x="0" y="1574042"/>
                </a:cubicBezTo>
                <a:cubicBezTo>
                  <a:pt x="0" y="992973"/>
                  <a:pt x="235525" y="466913"/>
                  <a:pt x="616318" y="861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Help">
            <a:extLst>
              <a:ext uri="{FF2B5EF4-FFF2-40B4-BE49-F238E27FC236}">
                <a16:creationId xmlns:a16="http://schemas.microsoft.com/office/drawing/2014/main" id="{1D001D2A-07BC-89D8-B370-4D1B99015A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249286" y="270180"/>
            <a:ext cx="2709367" cy="2709367"/>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pic>
        <p:nvPicPr>
          <p:cNvPr id="5" name="Picture 4" descr="A blue and yellow logo&#10;&#10;AI-generated content may be incorrect.">
            <a:extLst>
              <a:ext uri="{FF2B5EF4-FFF2-40B4-BE49-F238E27FC236}">
                <a16:creationId xmlns:a16="http://schemas.microsoft.com/office/drawing/2014/main" id="{4450B042-E8B1-28E4-B9C8-036FB14B1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285" y="3884066"/>
            <a:ext cx="2567230" cy="2567230"/>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1837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78012B-09A8-3CD6-D578-E52686691D21}"/>
              </a:ext>
            </a:extLst>
          </p:cNvPr>
          <p:cNvSpPr>
            <a:spLocks noGrp="1"/>
          </p:cNvSpPr>
          <p:nvPr>
            <p:ph type="title"/>
          </p:nvPr>
        </p:nvSpPr>
        <p:spPr>
          <a:xfrm>
            <a:off x="1043631" y="809898"/>
            <a:ext cx="9942716" cy="1554480"/>
          </a:xfrm>
        </p:spPr>
        <p:txBody>
          <a:bodyPr anchor="ctr">
            <a:normAutofit/>
          </a:bodyPr>
          <a:lstStyle/>
          <a:p>
            <a:r>
              <a:rPr lang="en-US" sz="4800" dirty="0"/>
              <a:t>Everyday Information </a:t>
            </a:r>
          </a:p>
        </p:txBody>
      </p:sp>
      <p:sp>
        <p:nvSpPr>
          <p:cNvPr id="3" name="Content Placeholder 2">
            <a:extLst>
              <a:ext uri="{FF2B5EF4-FFF2-40B4-BE49-F238E27FC236}">
                <a16:creationId xmlns:a16="http://schemas.microsoft.com/office/drawing/2014/main" id="{A521E49C-28F3-492B-82FC-64F3CB2FEF13}"/>
              </a:ext>
            </a:extLst>
          </p:cNvPr>
          <p:cNvSpPr>
            <a:spLocks noGrp="1"/>
          </p:cNvSpPr>
          <p:nvPr>
            <p:ph idx="1"/>
          </p:nvPr>
        </p:nvSpPr>
        <p:spPr>
          <a:xfrm>
            <a:off x="1045028" y="3017521"/>
            <a:ext cx="9941319" cy="3566151"/>
          </a:xfrm>
        </p:spPr>
        <p:txBody>
          <a:bodyPr vert="horz" lIns="91440" tIns="45720" rIns="91440" bIns="45720" rtlCol="0" anchor="ctr">
            <a:normAutofit fontScale="85000" lnSpcReduction="20000"/>
          </a:bodyPr>
          <a:lstStyle/>
          <a:p>
            <a:r>
              <a:rPr lang="en-US" sz="3200" dirty="0"/>
              <a:t>Doors open at 8:50am and will close at 9:00am.</a:t>
            </a:r>
          </a:p>
          <a:p>
            <a:r>
              <a:rPr lang="en-US" sz="3200" dirty="0"/>
              <a:t>Messages to the teacher – reading journal, staff welcoming children in the morning, email or phone call to the office.  </a:t>
            </a:r>
          </a:p>
          <a:p>
            <a:r>
              <a:rPr lang="en-US" sz="3200" dirty="0"/>
              <a:t>Water bottles – named and appropriate size. </a:t>
            </a:r>
          </a:p>
          <a:p>
            <a:pPr lvl="1">
              <a:buFont typeface="Courier New" panose="020B0604020202020204" pitchFamily="34" charset="0"/>
              <a:buChar char="o"/>
            </a:pPr>
            <a:r>
              <a:rPr lang="en-US" sz="3200" dirty="0"/>
              <a:t>Taken home each day and returned.</a:t>
            </a:r>
          </a:p>
          <a:p>
            <a:r>
              <a:rPr lang="en-US" sz="3200" dirty="0"/>
              <a:t>Snacks </a:t>
            </a:r>
          </a:p>
          <a:p>
            <a:pPr lvl="1">
              <a:buFont typeface="Courier New" panose="020B0604020202020204" pitchFamily="34" charset="0"/>
              <a:buChar char="o"/>
            </a:pPr>
            <a:r>
              <a:rPr lang="en-US" sz="3200" dirty="0"/>
              <a:t>All children can bring in a piece of fresh fruit or vegetable as a snack for morning break. </a:t>
            </a:r>
          </a:p>
          <a:p>
            <a:r>
              <a:rPr lang="en-US" sz="3200" dirty="0"/>
              <a:t>School finishes at 3:25pm</a:t>
            </a:r>
          </a:p>
          <a:p>
            <a:pPr lvl="1">
              <a:buFont typeface="Courier New" panose="020B0604020202020204" pitchFamily="34" charset="0"/>
              <a:buChar char="o"/>
            </a:pPr>
            <a:endParaRPr lang="en-US" sz="1700" dirty="0"/>
          </a:p>
          <a:p>
            <a:endParaRPr lang="en-US" sz="1700" dirty="0"/>
          </a:p>
          <a:p>
            <a:pPr marL="0" indent="0">
              <a:buNone/>
            </a:pPr>
            <a:endParaRPr lang="en-US" sz="17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0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2E11F4-6DEA-6723-B140-0C5FAAF0DE44}"/>
              </a:ext>
            </a:extLst>
          </p:cNvPr>
          <p:cNvSpPr>
            <a:spLocks noGrp="1"/>
          </p:cNvSpPr>
          <p:nvPr>
            <p:ph type="title"/>
          </p:nvPr>
        </p:nvSpPr>
        <p:spPr>
          <a:xfrm>
            <a:off x="1043631" y="809898"/>
            <a:ext cx="9942716" cy="1554480"/>
          </a:xfrm>
        </p:spPr>
        <p:txBody>
          <a:bodyPr anchor="ctr">
            <a:normAutofit/>
          </a:bodyPr>
          <a:lstStyle/>
          <a:p>
            <a:r>
              <a:rPr lang="en-US" sz="4800" dirty="0"/>
              <a:t>Everyday Information:  Walking Home</a:t>
            </a:r>
          </a:p>
        </p:txBody>
      </p:sp>
      <p:sp>
        <p:nvSpPr>
          <p:cNvPr id="35" name="Content Placeholder 2">
            <a:extLst>
              <a:ext uri="{FF2B5EF4-FFF2-40B4-BE49-F238E27FC236}">
                <a16:creationId xmlns:a16="http://schemas.microsoft.com/office/drawing/2014/main" id="{376D0997-149C-1AE5-1B0F-B46A6C4FC564}"/>
              </a:ext>
            </a:extLst>
          </p:cNvPr>
          <p:cNvSpPr>
            <a:spLocks noGrp="1"/>
          </p:cNvSpPr>
          <p:nvPr>
            <p:ph idx="1"/>
          </p:nvPr>
        </p:nvSpPr>
        <p:spPr>
          <a:xfrm>
            <a:off x="1123162" y="2242224"/>
            <a:ext cx="9941319" cy="3124658"/>
          </a:xfrm>
        </p:spPr>
        <p:txBody>
          <a:bodyPr vert="horz" lIns="91440" tIns="45720" rIns="91440" bIns="45720" rtlCol="0" anchor="ctr">
            <a:normAutofit/>
          </a:bodyPr>
          <a:lstStyle/>
          <a:p>
            <a:r>
              <a:rPr lang="en-US" sz="2400" dirty="0"/>
              <a:t>Consent forms </a:t>
            </a:r>
          </a:p>
          <a:p>
            <a:r>
              <a:rPr lang="en-US" sz="2400" dirty="0"/>
              <a:t>Mobile phones – safe in classroom cupboard </a:t>
            </a:r>
          </a:p>
          <a:p>
            <a:r>
              <a:rPr lang="en-US" sz="2400" dirty="0"/>
              <a:t>Children are representing the school, and we would ask you to remind them of this if you are giving that responsibility. </a:t>
            </a:r>
          </a:p>
        </p:txBody>
      </p:sp>
      <p:cxnSp>
        <p:nvCxnSpPr>
          <p:cNvPr id="31" name="Straight Connector 3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7369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430EC9-B5C1-942D-2C57-F0CEAA02E101}"/>
              </a:ext>
            </a:extLst>
          </p:cNvPr>
          <p:cNvSpPr>
            <a:spLocks noGrp="1"/>
          </p:cNvSpPr>
          <p:nvPr>
            <p:ph type="title"/>
          </p:nvPr>
        </p:nvSpPr>
        <p:spPr>
          <a:xfrm>
            <a:off x="853120" y="-426752"/>
            <a:ext cx="9849751" cy="1349671"/>
          </a:xfrm>
        </p:spPr>
        <p:txBody>
          <a:bodyPr anchor="b">
            <a:normAutofit/>
          </a:bodyPr>
          <a:lstStyle/>
          <a:p>
            <a:r>
              <a:rPr lang="en-US" sz="5400"/>
              <a:t>A typical week in our class </a:t>
            </a:r>
            <a:endParaRPr lang="en-US" sz="5400" dirty="0"/>
          </a:p>
        </p:txBody>
      </p:sp>
      <p:pic>
        <p:nvPicPr>
          <p:cNvPr id="5" name="Picture 4">
            <a:extLst>
              <a:ext uri="{FF2B5EF4-FFF2-40B4-BE49-F238E27FC236}">
                <a16:creationId xmlns:a16="http://schemas.microsoft.com/office/drawing/2014/main" id="{601B3C14-5AF3-47FA-EB64-8E69F22CB662}"/>
              </a:ext>
            </a:extLst>
          </p:cNvPr>
          <p:cNvPicPr>
            <a:picLocks noChangeAspect="1"/>
          </p:cNvPicPr>
          <p:nvPr/>
        </p:nvPicPr>
        <p:blipFill>
          <a:blip r:embed="rId2"/>
          <a:stretch>
            <a:fillRect/>
          </a:stretch>
        </p:blipFill>
        <p:spPr>
          <a:xfrm>
            <a:off x="717628" y="1248988"/>
            <a:ext cx="10842931" cy="4218751"/>
          </a:xfrm>
          <a:prstGeom prst="rect">
            <a:avLst/>
          </a:prstGeom>
        </p:spPr>
      </p:pic>
    </p:spTree>
    <p:extLst>
      <p:ext uri="{BB962C8B-B14F-4D97-AF65-F5344CB8AC3E}">
        <p14:creationId xmlns:p14="http://schemas.microsoft.com/office/powerpoint/2010/main" val="287197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A126C-11C6-1A05-078C-463F3010E7B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330679B-CD84-973B-0151-A80F4B3686CC}"/>
              </a:ext>
            </a:extLst>
          </p:cNvPr>
          <p:cNvSpPr>
            <a:spLocks noGrp="1"/>
          </p:cNvSpPr>
          <p:nvPr>
            <p:ph idx="1"/>
          </p:nvPr>
        </p:nvSpPr>
        <p:spPr/>
        <p:txBody>
          <a:bodyPr/>
          <a:lstStyle/>
          <a:p>
            <a:endParaRPr lang="en-GB" dirty="0"/>
          </a:p>
        </p:txBody>
      </p:sp>
      <p:pic>
        <p:nvPicPr>
          <p:cNvPr id="4" name="Content Placeholder 4">
            <a:extLst>
              <a:ext uri="{FF2B5EF4-FFF2-40B4-BE49-F238E27FC236}">
                <a16:creationId xmlns:a16="http://schemas.microsoft.com/office/drawing/2014/main" id="{322285D9-E70E-8727-13A6-422C0104EEC2}"/>
              </a:ext>
            </a:extLst>
          </p:cNvPr>
          <p:cNvPicPr>
            <a:picLocks noChangeAspect="1"/>
          </p:cNvPicPr>
          <p:nvPr/>
        </p:nvPicPr>
        <p:blipFill>
          <a:blip r:embed="rId2"/>
          <a:stretch>
            <a:fillRect/>
          </a:stretch>
        </p:blipFill>
        <p:spPr>
          <a:xfrm>
            <a:off x="6528268" y="264838"/>
            <a:ext cx="4461466" cy="6328322"/>
          </a:xfrm>
          <a:prstGeom prst="rect">
            <a:avLst/>
          </a:prstGeom>
          <a:ln>
            <a:noFill/>
          </a:ln>
        </p:spPr>
      </p:pic>
      <p:pic>
        <p:nvPicPr>
          <p:cNvPr id="5" name="Content Placeholder 6">
            <a:extLst>
              <a:ext uri="{FF2B5EF4-FFF2-40B4-BE49-F238E27FC236}">
                <a16:creationId xmlns:a16="http://schemas.microsoft.com/office/drawing/2014/main" id="{27EC49F8-9201-048D-140E-59E56DE09246}"/>
              </a:ext>
            </a:extLst>
          </p:cNvPr>
          <p:cNvPicPr>
            <a:picLocks noChangeAspect="1"/>
          </p:cNvPicPr>
          <p:nvPr/>
        </p:nvPicPr>
        <p:blipFill>
          <a:blip r:embed="rId3"/>
          <a:stretch>
            <a:fillRect/>
          </a:stretch>
        </p:blipFill>
        <p:spPr>
          <a:xfrm>
            <a:off x="838200" y="287201"/>
            <a:ext cx="4461466" cy="6305959"/>
          </a:xfrm>
          <a:prstGeom prst="rect">
            <a:avLst/>
          </a:prstGeom>
          <a:ln>
            <a:noFill/>
          </a:ln>
        </p:spPr>
      </p:pic>
    </p:spTree>
    <p:extLst>
      <p:ext uri="{BB962C8B-B14F-4D97-AF65-F5344CB8AC3E}">
        <p14:creationId xmlns:p14="http://schemas.microsoft.com/office/powerpoint/2010/main" val="2741250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31EF5-2B4A-7748-CA91-04C25B7AAAF0}"/>
              </a:ext>
            </a:extLst>
          </p:cNvPr>
          <p:cNvSpPr>
            <a:spLocks noGrp="1"/>
          </p:cNvSpPr>
          <p:nvPr>
            <p:ph type="title"/>
          </p:nvPr>
        </p:nvSpPr>
        <p:spPr>
          <a:xfrm>
            <a:off x="808638" y="386930"/>
            <a:ext cx="9236700" cy="1188950"/>
          </a:xfrm>
        </p:spPr>
        <p:txBody>
          <a:bodyPr anchor="b">
            <a:normAutofit/>
          </a:bodyPr>
          <a:lstStyle/>
          <a:p>
            <a:r>
              <a:rPr lang="en-US" sz="5400"/>
              <a:t>PE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020071-4D8B-990F-254F-BA855B579BA3}"/>
              </a:ext>
            </a:extLst>
          </p:cNvPr>
          <p:cNvSpPr>
            <a:spLocks noGrp="1"/>
          </p:cNvSpPr>
          <p:nvPr>
            <p:ph idx="1"/>
          </p:nvPr>
        </p:nvSpPr>
        <p:spPr>
          <a:xfrm>
            <a:off x="737407" y="2358888"/>
            <a:ext cx="10143668" cy="3755665"/>
          </a:xfrm>
        </p:spPr>
        <p:txBody>
          <a:bodyPr vert="horz" lIns="91440" tIns="45720" rIns="91440" bIns="45720" rtlCol="0" anchor="ctr">
            <a:normAutofit/>
          </a:bodyPr>
          <a:lstStyle/>
          <a:p>
            <a:r>
              <a:rPr lang="en-US" sz="2400" dirty="0"/>
              <a:t>Our PE day is on </a:t>
            </a:r>
            <a:r>
              <a:rPr lang="en-US" sz="2400" dirty="0">
                <a:solidFill>
                  <a:srgbClr val="EE0000"/>
                </a:solidFill>
              </a:rPr>
              <a:t>Friday.</a:t>
            </a:r>
          </a:p>
          <a:p>
            <a:r>
              <a:rPr lang="en-US" sz="2400" dirty="0"/>
              <a:t>On PE day, children are to wear PE kit all day. </a:t>
            </a:r>
          </a:p>
          <a:p>
            <a:r>
              <a:rPr lang="en-US" sz="2400" dirty="0"/>
              <a:t>Just a reminder our school PE kit is:</a:t>
            </a:r>
          </a:p>
          <a:p>
            <a:pPr lvl="1">
              <a:buFont typeface="Courier New" panose="020B0604020202020204" pitchFamily="34" charset="0"/>
              <a:buChar char="o"/>
            </a:pPr>
            <a:r>
              <a:rPr lang="en-US" dirty="0"/>
              <a:t>House-</a:t>
            </a:r>
            <a:r>
              <a:rPr lang="en-US" dirty="0" err="1"/>
              <a:t>colour</a:t>
            </a:r>
            <a:r>
              <a:rPr lang="en-US" dirty="0"/>
              <a:t> plain t-shirt (no logos) - these can be purchased via the school office.</a:t>
            </a:r>
          </a:p>
          <a:p>
            <a:pPr lvl="1">
              <a:buFont typeface="Courier New" panose="020B0604020202020204" pitchFamily="34" charset="0"/>
              <a:buChar char="o"/>
            </a:pPr>
            <a:r>
              <a:rPr lang="en-US" dirty="0"/>
              <a:t>Black or navy shorts or tracksuit bottoms. </a:t>
            </a:r>
          </a:p>
          <a:p>
            <a:pPr lvl="1">
              <a:buFont typeface="Courier New" panose="020B0604020202020204" pitchFamily="34" charset="0"/>
              <a:buChar char="o"/>
            </a:pPr>
            <a:r>
              <a:rPr lang="en-US" dirty="0"/>
              <a:t>Trainers </a:t>
            </a:r>
          </a:p>
          <a:p>
            <a:pPr lvl="1">
              <a:buFont typeface="Courier New" panose="020B0604020202020204" pitchFamily="34" charset="0"/>
              <a:buChar char="o"/>
            </a:pPr>
            <a:r>
              <a:rPr lang="en-US" dirty="0"/>
              <a:t>Dark-</a:t>
            </a:r>
            <a:r>
              <a:rPr lang="en-US" dirty="0" err="1"/>
              <a:t>coloured</a:t>
            </a:r>
            <a:r>
              <a:rPr lang="en-US" dirty="0"/>
              <a:t> (navy or black) fleece, jumper or jacket. </a:t>
            </a:r>
          </a:p>
          <a:p>
            <a:endParaRPr lang="en-US" sz="2400" dirty="0"/>
          </a:p>
        </p:txBody>
      </p:sp>
    </p:spTree>
    <p:extLst>
      <p:ext uri="{BB962C8B-B14F-4D97-AF65-F5344CB8AC3E}">
        <p14:creationId xmlns:p14="http://schemas.microsoft.com/office/powerpoint/2010/main" val="224872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0E80-6937-3662-DB84-6F9558DB4214}"/>
              </a:ext>
            </a:extLst>
          </p:cNvPr>
          <p:cNvSpPr>
            <a:spLocks noGrp="1"/>
          </p:cNvSpPr>
          <p:nvPr>
            <p:ph type="title"/>
          </p:nvPr>
        </p:nvSpPr>
        <p:spPr>
          <a:xfrm>
            <a:off x="-83308" y="-181235"/>
            <a:ext cx="6836927" cy="1322888"/>
          </a:xfrm>
        </p:spPr>
        <p:txBody>
          <a:bodyPr>
            <a:normAutofit/>
          </a:bodyPr>
          <a:lstStyle/>
          <a:p>
            <a:r>
              <a:rPr lang="en-GB" dirty="0"/>
              <a:t>Our PSHE Curriculum</a:t>
            </a:r>
          </a:p>
        </p:txBody>
      </p:sp>
      <p:sp>
        <p:nvSpPr>
          <p:cNvPr id="3" name="Content Placeholder 2">
            <a:extLst>
              <a:ext uri="{FF2B5EF4-FFF2-40B4-BE49-F238E27FC236}">
                <a16:creationId xmlns:a16="http://schemas.microsoft.com/office/drawing/2014/main" id="{80040648-A0BA-C774-619B-CB06FEE62242}"/>
              </a:ext>
            </a:extLst>
          </p:cNvPr>
          <p:cNvSpPr>
            <a:spLocks noGrp="1"/>
          </p:cNvSpPr>
          <p:nvPr>
            <p:ph idx="1"/>
          </p:nvPr>
        </p:nvSpPr>
        <p:spPr>
          <a:xfrm>
            <a:off x="0" y="922809"/>
            <a:ext cx="7743463" cy="5038154"/>
          </a:xfrm>
        </p:spPr>
        <p:txBody>
          <a:bodyPr>
            <a:normAutofit fontScale="92500" lnSpcReduction="10000"/>
          </a:bodyPr>
          <a:lstStyle/>
          <a:p>
            <a:r>
              <a:rPr lang="en-GB" sz="2200" dirty="0"/>
              <a:t>Through PSHE, we help children develop the knowledge and skills they need to be </a:t>
            </a:r>
            <a:r>
              <a:rPr lang="en-GB" sz="2200" b="1" dirty="0"/>
              <a:t>happy, healthy, safe and prepared for life</a:t>
            </a:r>
            <a:r>
              <a:rPr lang="en-GB" sz="2200" dirty="0"/>
              <a:t>.</a:t>
            </a:r>
          </a:p>
          <a:p>
            <a:pPr lvl="0"/>
            <a:r>
              <a:rPr lang="en-GB" sz="2200" dirty="0"/>
              <a:t>Learning includes </a:t>
            </a:r>
            <a:r>
              <a:rPr lang="en-GB" sz="2200" b="1" dirty="0"/>
              <a:t>relationships, physical and mental wellbeing, personal safety, online safety, diversity, life changes and financial education</a:t>
            </a:r>
            <a:r>
              <a:rPr lang="en-GB" sz="2200" dirty="0"/>
              <a:t>. </a:t>
            </a:r>
          </a:p>
          <a:p>
            <a:pPr lvl="0"/>
            <a:r>
              <a:rPr lang="en-GB" sz="2200" dirty="0"/>
              <a:t>Lessons are age-appropriate and interactive, with clear ground rules and plenty of discussion. </a:t>
            </a:r>
          </a:p>
          <a:p>
            <a:pPr lvl="0"/>
            <a:r>
              <a:rPr lang="en-GB" sz="2200" dirty="0"/>
              <a:t>Children can ask questions safely through a </a:t>
            </a:r>
            <a:r>
              <a:rPr lang="en-GB" sz="2200" b="1" dirty="0"/>
              <a:t>Worry Box/Ask-it Basket</a:t>
            </a:r>
            <a:r>
              <a:rPr lang="en-GB" sz="2200" dirty="0"/>
              <a:t>. </a:t>
            </a:r>
          </a:p>
          <a:p>
            <a:pPr lvl="0"/>
            <a:r>
              <a:rPr lang="en-GB" sz="2200" dirty="0"/>
              <a:t>Learning is enriched through assemblies and events such as </a:t>
            </a:r>
            <a:r>
              <a:rPr lang="en-GB" sz="2200" b="1" dirty="0"/>
              <a:t>Picture News, Anti-Bullying Week and Children’s Mental Health Week</a:t>
            </a:r>
            <a:r>
              <a:rPr lang="en-GB" sz="2200" dirty="0"/>
              <a:t>. </a:t>
            </a:r>
          </a:p>
          <a:p>
            <a:pPr lvl="0"/>
            <a:r>
              <a:rPr lang="en-GB" sz="2200" dirty="0"/>
              <a:t>Relationships and Health Education is statutory. In Year 6, some additional non-statutory sex education is taught, and information is shared with parents beforehand. </a:t>
            </a:r>
          </a:p>
          <a:p>
            <a:r>
              <a:rPr lang="en-GB" sz="2200" b="1" dirty="0"/>
              <a:t>Our PSHE and RSE policies are available on the school website. Please speak to us if you have any questions or concerns.</a:t>
            </a:r>
            <a:endParaRPr lang="en-GB" sz="2200" dirty="0"/>
          </a:p>
          <a:p>
            <a:pPr marL="0" indent="0">
              <a:buNone/>
            </a:pPr>
            <a:endParaRPr lang="en-GB" sz="1400" dirty="0"/>
          </a:p>
        </p:txBody>
      </p:sp>
      <p:pic>
        <p:nvPicPr>
          <p:cNvPr id="7" name="Picture 6">
            <a:extLst>
              <a:ext uri="{FF2B5EF4-FFF2-40B4-BE49-F238E27FC236}">
                <a16:creationId xmlns:a16="http://schemas.microsoft.com/office/drawing/2014/main" id="{12ECB359-BF0F-97CD-E090-BB020C84DE78}"/>
              </a:ext>
            </a:extLst>
          </p:cNvPr>
          <p:cNvPicPr>
            <a:picLocks noChangeAspect="1"/>
          </p:cNvPicPr>
          <p:nvPr/>
        </p:nvPicPr>
        <p:blipFill rotWithShape="1">
          <a:blip r:embed="rId3"/>
          <a:srcRect t="18868"/>
          <a:stretch/>
        </p:blipFill>
        <p:spPr>
          <a:xfrm>
            <a:off x="9467099" y="826780"/>
            <a:ext cx="1633469" cy="1527685"/>
          </a:xfrm>
          <a:prstGeom prst="rect">
            <a:avLst/>
          </a:prstGeom>
        </p:spPr>
      </p:pic>
      <p:pic>
        <p:nvPicPr>
          <p:cNvPr id="8" name="Picture 7">
            <a:extLst>
              <a:ext uri="{FF2B5EF4-FFF2-40B4-BE49-F238E27FC236}">
                <a16:creationId xmlns:a16="http://schemas.microsoft.com/office/drawing/2014/main" id="{60F88122-BF68-D570-CB5B-2FD4EAEFEEDE}"/>
              </a:ext>
            </a:extLst>
          </p:cNvPr>
          <p:cNvPicPr>
            <a:picLocks noChangeAspect="1"/>
          </p:cNvPicPr>
          <p:nvPr/>
        </p:nvPicPr>
        <p:blipFill>
          <a:blip r:embed="rId4"/>
          <a:stretch>
            <a:fillRect/>
          </a:stretch>
        </p:blipFill>
        <p:spPr>
          <a:xfrm>
            <a:off x="9301400" y="2669970"/>
            <a:ext cx="1964868" cy="1527685"/>
          </a:xfrm>
          <a:prstGeom prst="rect">
            <a:avLst/>
          </a:prstGeom>
        </p:spPr>
      </p:pic>
      <p:pic>
        <p:nvPicPr>
          <p:cNvPr id="6" name="Picture 5" descr="Image result for you me pshe">
            <a:extLst>
              <a:ext uri="{FF2B5EF4-FFF2-40B4-BE49-F238E27FC236}">
                <a16:creationId xmlns:a16="http://schemas.microsoft.com/office/drawing/2014/main" id="{6F13D58A-E9D1-4215-A61C-260AE09FAE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75103" y="4513160"/>
            <a:ext cx="2417461" cy="13537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42B3DBE-33D5-48FE-A7E4-FF3834ECC889}"/>
              </a:ext>
            </a:extLst>
          </p:cNvPr>
          <p:cNvPicPr>
            <a:picLocks noChangeAspect="1"/>
          </p:cNvPicPr>
          <p:nvPr/>
        </p:nvPicPr>
        <p:blipFill>
          <a:blip r:embed="rId6"/>
          <a:stretch>
            <a:fillRect/>
          </a:stretch>
        </p:blipFill>
        <p:spPr>
          <a:xfrm>
            <a:off x="9841742" y="70634"/>
            <a:ext cx="2266950" cy="819150"/>
          </a:xfrm>
          <a:prstGeom prst="rect">
            <a:avLst/>
          </a:prstGeom>
        </p:spPr>
      </p:pic>
      <p:pic>
        <p:nvPicPr>
          <p:cNvPr id="5" name="Picture 4">
            <a:extLst>
              <a:ext uri="{FF2B5EF4-FFF2-40B4-BE49-F238E27FC236}">
                <a16:creationId xmlns:a16="http://schemas.microsoft.com/office/drawing/2014/main" id="{F77931D9-28D5-4039-9C93-548BA1E3918B}"/>
              </a:ext>
            </a:extLst>
          </p:cNvPr>
          <p:cNvPicPr>
            <a:picLocks noChangeAspect="1"/>
          </p:cNvPicPr>
          <p:nvPr/>
        </p:nvPicPr>
        <p:blipFill>
          <a:blip r:embed="rId7"/>
          <a:stretch>
            <a:fillRect/>
          </a:stretch>
        </p:blipFill>
        <p:spPr>
          <a:xfrm>
            <a:off x="9841742" y="5784518"/>
            <a:ext cx="2085975" cy="866775"/>
          </a:xfrm>
          <a:prstGeom prst="rect">
            <a:avLst/>
          </a:prstGeom>
        </p:spPr>
      </p:pic>
      <p:sp>
        <p:nvSpPr>
          <p:cNvPr id="9" name="TextBox 8">
            <a:extLst>
              <a:ext uri="{FF2B5EF4-FFF2-40B4-BE49-F238E27FC236}">
                <a16:creationId xmlns:a16="http://schemas.microsoft.com/office/drawing/2014/main" id="{AEF54E8B-F002-FECC-E42D-7E31497D6D37}"/>
              </a:ext>
            </a:extLst>
          </p:cNvPr>
          <p:cNvSpPr txBox="1"/>
          <p:nvPr/>
        </p:nvSpPr>
        <p:spPr>
          <a:xfrm>
            <a:off x="231494" y="5960963"/>
            <a:ext cx="8599990" cy="64633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r>
              <a:rPr lang="en-GB" dirty="0"/>
              <a:t>YEAR 5/6 Relationship, Health, Sex Education Virtual Meeting on</a:t>
            </a:r>
            <a:br>
              <a:rPr lang="en-GB" dirty="0"/>
            </a:br>
            <a:r>
              <a:rPr lang="en-GB" b="1" dirty="0"/>
              <a:t> Wednesday 4</a:t>
            </a:r>
            <a:r>
              <a:rPr lang="en-GB" b="1" baseline="30000" dirty="0"/>
              <a:t>th</a:t>
            </a:r>
            <a:r>
              <a:rPr lang="en-GB" b="1" dirty="0"/>
              <a:t> November.</a:t>
            </a:r>
          </a:p>
        </p:txBody>
      </p:sp>
    </p:spTree>
    <p:extLst>
      <p:ext uri="{BB962C8B-B14F-4D97-AF65-F5344CB8AC3E}">
        <p14:creationId xmlns:p14="http://schemas.microsoft.com/office/powerpoint/2010/main" val="1871049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FB9FA-0942-5605-BE42-160F9D84886C}"/>
              </a:ext>
            </a:extLst>
          </p:cNvPr>
          <p:cNvSpPr>
            <a:spLocks noGrp="1"/>
          </p:cNvSpPr>
          <p:nvPr>
            <p:ph type="title"/>
          </p:nvPr>
        </p:nvSpPr>
        <p:spPr>
          <a:xfrm>
            <a:off x="808638" y="386930"/>
            <a:ext cx="9236700" cy="1188950"/>
          </a:xfrm>
        </p:spPr>
        <p:txBody>
          <a:bodyPr anchor="b">
            <a:normAutofit/>
          </a:bodyPr>
          <a:lstStyle/>
          <a:p>
            <a:r>
              <a:rPr lang="en-US" sz="5400"/>
              <a:t>Curriculum Newsletter </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103F6F9-DA6E-E143-FA47-8B93CC346D85}"/>
              </a:ext>
            </a:extLst>
          </p:cNvPr>
          <p:cNvPicPr>
            <a:picLocks noChangeAspect="1"/>
          </p:cNvPicPr>
          <p:nvPr/>
        </p:nvPicPr>
        <p:blipFill>
          <a:blip r:embed="rId3"/>
          <a:stretch>
            <a:fillRect/>
          </a:stretch>
        </p:blipFill>
        <p:spPr>
          <a:xfrm>
            <a:off x="496919" y="1752121"/>
            <a:ext cx="10756180" cy="4841399"/>
          </a:xfrm>
          <a:prstGeom prst="rect">
            <a:avLst/>
          </a:prstGeom>
        </p:spPr>
      </p:pic>
    </p:spTree>
    <p:extLst>
      <p:ext uri="{BB962C8B-B14F-4D97-AF65-F5344CB8AC3E}">
        <p14:creationId xmlns:p14="http://schemas.microsoft.com/office/powerpoint/2010/main" val="39667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4BC4AF-2138-871F-11F4-C944617BE096}"/>
              </a:ext>
            </a:extLst>
          </p:cNvPr>
          <p:cNvPicPr>
            <a:picLocks noChangeAspect="1"/>
          </p:cNvPicPr>
          <p:nvPr/>
        </p:nvPicPr>
        <p:blipFill>
          <a:blip r:embed="rId2"/>
          <a:stretch>
            <a:fillRect/>
          </a:stretch>
        </p:blipFill>
        <p:spPr>
          <a:xfrm>
            <a:off x="228931" y="494921"/>
            <a:ext cx="5210815" cy="5608686"/>
          </a:xfrm>
          <a:prstGeom prst="rect">
            <a:avLst/>
          </a:prstGeom>
        </p:spPr>
      </p:pic>
      <p:pic>
        <p:nvPicPr>
          <p:cNvPr id="6" name="Picture 5">
            <a:extLst>
              <a:ext uri="{FF2B5EF4-FFF2-40B4-BE49-F238E27FC236}">
                <a16:creationId xmlns:a16="http://schemas.microsoft.com/office/drawing/2014/main" id="{73464FAB-6D73-3CF0-717E-E68C09A0311B}"/>
              </a:ext>
            </a:extLst>
          </p:cNvPr>
          <p:cNvPicPr>
            <a:picLocks noChangeAspect="1"/>
          </p:cNvPicPr>
          <p:nvPr/>
        </p:nvPicPr>
        <p:blipFill>
          <a:blip r:embed="rId3"/>
          <a:stretch>
            <a:fillRect/>
          </a:stretch>
        </p:blipFill>
        <p:spPr>
          <a:xfrm>
            <a:off x="5834743" y="494920"/>
            <a:ext cx="6166455" cy="5608685"/>
          </a:xfrm>
          <a:prstGeom prst="rect">
            <a:avLst/>
          </a:prstGeom>
        </p:spPr>
      </p:pic>
    </p:spTree>
    <p:extLst>
      <p:ext uri="{BB962C8B-B14F-4D97-AF65-F5344CB8AC3E}">
        <p14:creationId xmlns:p14="http://schemas.microsoft.com/office/powerpoint/2010/main" val="1004505751"/>
      </p:ext>
    </p:extLst>
  </p:cSld>
  <p:clrMapOvr>
    <a:masterClrMapping/>
  </p:clrMapOvr>
</p:sld>
</file>

<file path=ppt/theme/theme1.xml><?xml version="1.0" encoding="utf-8"?>
<a:theme xmlns:a="http://schemas.openxmlformats.org/drawingml/2006/main" name="office theme">
  <a:themeElements>
    <a:clrScheme name="Bramham Primary">
      <a:dk1>
        <a:sysClr val="windowText" lastClr="000000"/>
      </a:dk1>
      <a:lt1>
        <a:sysClr val="window" lastClr="FFFFFF"/>
      </a:lt1>
      <a:dk2>
        <a:srgbClr val="0E2841"/>
      </a:dk2>
      <a:lt2>
        <a:srgbClr val="E8E8E8"/>
      </a:lt2>
      <a:accent1>
        <a:srgbClr val="1F3161"/>
      </a:accent1>
      <a:accent2>
        <a:srgbClr val="1F3161"/>
      </a:accent2>
      <a:accent3>
        <a:srgbClr val="1F3161"/>
      </a:accent3>
      <a:accent4>
        <a:srgbClr val="1F3161"/>
      </a:accent4>
      <a:accent5>
        <a:srgbClr val="1F3161"/>
      </a:accent5>
      <a:accent6>
        <a:srgbClr val="FFFFFF"/>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TotalTime>
  <Words>1539</Words>
  <Application>Microsoft Office PowerPoint</Application>
  <PresentationFormat>Widescreen</PresentationFormat>
  <Paragraphs>137</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Aptos Display</vt:lpstr>
      <vt:lpstr>Arial</vt:lpstr>
      <vt:lpstr>Calibri</vt:lpstr>
      <vt:lpstr>Courier New</vt:lpstr>
      <vt:lpstr>office theme</vt:lpstr>
      <vt:lpstr>Welcome to Class 6!   Parent Information Session</vt:lpstr>
      <vt:lpstr>Everyday Information </vt:lpstr>
      <vt:lpstr>Everyday Information:  Walking Home</vt:lpstr>
      <vt:lpstr>A typical week in our class </vt:lpstr>
      <vt:lpstr>PowerPoint Presentation</vt:lpstr>
      <vt:lpstr>PE </vt:lpstr>
      <vt:lpstr>Our PSHE Curriculum</vt:lpstr>
      <vt:lpstr>Curriculum Newsletter </vt:lpstr>
      <vt:lpstr>PowerPoint Presentation</vt:lpstr>
      <vt:lpstr>PowerPoint Presentation</vt:lpstr>
      <vt:lpstr>Homework (KS2)</vt:lpstr>
      <vt:lpstr>Reading Books </vt:lpstr>
      <vt:lpstr>Dates for your Diary</vt:lpstr>
      <vt:lpstr>SATs </vt:lpstr>
      <vt:lpstr>Residential 2027: Willersley Castle  </vt:lpstr>
      <vt:lpstr>High School and Transition</vt:lpstr>
      <vt:lpstr>Life in Year 6 </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Prankard</dc:creator>
  <cp:lastModifiedBy>Emma  Jewell</cp:lastModifiedBy>
  <cp:revision>446</cp:revision>
  <dcterms:created xsi:type="dcterms:W3CDTF">2025-08-26T13:17:03Z</dcterms:created>
  <dcterms:modified xsi:type="dcterms:W3CDTF">2026-09-11T11:10:42Z</dcterms:modified>
</cp:coreProperties>
</file>