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66" r:id="rId3"/>
    <p:sldId id="257" r:id="rId4"/>
    <p:sldId id="279" r:id="rId5"/>
    <p:sldId id="262" r:id="rId6"/>
    <p:sldId id="258" r:id="rId7"/>
    <p:sldId id="274" r:id="rId8"/>
    <p:sldId id="260" r:id="rId9"/>
    <p:sldId id="259" r:id="rId10"/>
    <p:sldId id="277" r:id="rId11"/>
    <p:sldId id="265" r:id="rId12"/>
    <p:sldId id="261" r:id="rId13"/>
    <p:sldId id="27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72" autoAdjust="0"/>
    <p:restoredTop sz="84298" autoAdjust="0"/>
  </p:normalViewPr>
  <p:slideViewPr>
    <p:cSldViewPr snapToGrid="0">
      <p:cViewPr varScale="1">
        <p:scale>
          <a:sx n="83" d="100"/>
          <a:sy n="83" d="100"/>
        </p:scale>
        <p:origin x="72" y="4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ma  Jewell" userId="766cf5f5-c572-488a-9781-c05c2a8688fa" providerId="ADAL" clId="{BE17FC18-79C6-4CD0-B96A-EACE327E55D3}"/>
    <pc:docChg chg="custSel modSld">
      <pc:chgData name="Emma  Jewell" userId="766cf5f5-c572-488a-9781-c05c2a8688fa" providerId="ADAL" clId="{BE17FC18-79C6-4CD0-B96A-EACE327E55D3}" dt="2025-09-23T11:19:52.481" v="8" actId="1076"/>
      <pc:docMkLst>
        <pc:docMk/>
      </pc:docMkLst>
      <pc:sldChg chg="delSp modSp mod">
        <pc:chgData name="Emma  Jewell" userId="766cf5f5-c572-488a-9781-c05c2a8688fa" providerId="ADAL" clId="{BE17FC18-79C6-4CD0-B96A-EACE327E55D3}" dt="2025-09-23T11:19:52.481" v="8" actId="1076"/>
        <pc:sldMkLst>
          <pc:docMk/>
          <pc:sldMk cId="109857222" sldId="256"/>
        </pc:sldMkLst>
        <pc:spChg chg="del">
          <ac:chgData name="Emma  Jewell" userId="766cf5f5-c572-488a-9781-c05c2a8688fa" providerId="ADAL" clId="{BE17FC18-79C6-4CD0-B96A-EACE327E55D3}" dt="2025-09-23T11:18:17.133" v="0" actId="478"/>
          <ac:spMkLst>
            <pc:docMk/>
            <pc:sldMk cId="109857222" sldId="256"/>
            <ac:spMk id="4" creationId="{0EEB8C76-230A-F6B7-0539-2514CD659437}"/>
          </ac:spMkLst>
        </pc:spChg>
        <pc:spChg chg="mod">
          <ac:chgData name="Emma  Jewell" userId="766cf5f5-c572-488a-9781-c05c2a8688fa" providerId="ADAL" clId="{BE17FC18-79C6-4CD0-B96A-EACE327E55D3}" dt="2025-09-23T11:19:52.481" v="8" actId="1076"/>
          <ac:spMkLst>
            <pc:docMk/>
            <pc:sldMk cId="109857222" sldId="256"/>
            <ac:spMk id="5" creationId="{C897A04B-89D4-8A5D-92E3-275C73175CFD}"/>
          </ac:spMkLst>
        </pc:spChg>
        <pc:spChg chg="del">
          <ac:chgData name="Emma  Jewell" userId="766cf5f5-c572-488a-9781-c05c2a8688fa" providerId="ADAL" clId="{BE17FC18-79C6-4CD0-B96A-EACE327E55D3}" dt="2025-09-23T11:18:25.985" v="1" actId="478"/>
          <ac:spMkLst>
            <pc:docMk/>
            <pc:sldMk cId="109857222" sldId="256"/>
            <ac:spMk id="6" creationId="{7F67B4E8-5D9E-681F-9147-579BAEAF93CD}"/>
          </ac:spMkLst>
        </pc:spChg>
        <pc:spChg chg="del mod">
          <ac:chgData name="Emma  Jewell" userId="766cf5f5-c572-488a-9781-c05c2a8688fa" providerId="ADAL" clId="{BE17FC18-79C6-4CD0-B96A-EACE327E55D3}" dt="2025-09-23T11:18:58.834" v="6" actId="478"/>
          <ac:spMkLst>
            <pc:docMk/>
            <pc:sldMk cId="109857222" sldId="256"/>
            <ac:spMk id="7" creationId="{03940FB6-2D22-702F-A289-97F87D5D6837}"/>
          </ac:spMkLst>
        </pc:spChg>
        <pc:spChg chg="del mod">
          <ac:chgData name="Emma  Jewell" userId="766cf5f5-c572-488a-9781-c05c2a8688fa" providerId="ADAL" clId="{BE17FC18-79C6-4CD0-B96A-EACE327E55D3}" dt="2025-09-23T11:18:49.677" v="4" actId="478"/>
          <ac:spMkLst>
            <pc:docMk/>
            <pc:sldMk cId="109857222" sldId="256"/>
            <ac:spMk id="8" creationId="{995166B6-ED1C-08EA-219A-2B6BAE76B7BF}"/>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D74CC4-A474-4BE0-85F5-8A41D420A79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ADBF37DB-6598-40DD-81DE-3006141E8D87}">
      <dgm:prSet/>
      <dgm:spPr/>
      <dgm:t>
        <a:bodyPr/>
        <a:lstStyle/>
        <a:p>
          <a:r>
            <a:rPr lang="en-US" dirty="0"/>
            <a:t>Monday 29</a:t>
          </a:r>
          <a:r>
            <a:rPr lang="en-US" baseline="30000" dirty="0"/>
            <a:t>th</a:t>
          </a:r>
          <a:r>
            <a:rPr lang="en-US" dirty="0"/>
            <a:t> September – Class Photos</a:t>
          </a:r>
        </a:p>
      </dgm:t>
    </dgm:pt>
    <dgm:pt modelId="{B810A24D-9273-4607-AD23-9A2794321DC6}" type="parTrans" cxnId="{423AB236-22E2-4E7F-93D8-B5AC22E4DF67}">
      <dgm:prSet/>
      <dgm:spPr/>
      <dgm:t>
        <a:bodyPr/>
        <a:lstStyle/>
        <a:p>
          <a:endParaRPr lang="en-US"/>
        </a:p>
      </dgm:t>
    </dgm:pt>
    <dgm:pt modelId="{FCFF0A06-2DE2-4DD0-B875-C15D8C627A3A}" type="sibTrans" cxnId="{423AB236-22E2-4E7F-93D8-B5AC22E4DF67}">
      <dgm:prSet/>
      <dgm:spPr/>
      <dgm:t>
        <a:bodyPr/>
        <a:lstStyle/>
        <a:p>
          <a:endParaRPr lang="en-US"/>
        </a:p>
      </dgm:t>
    </dgm:pt>
    <dgm:pt modelId="{D12FB481-C864-4BD0-A63B-DA1BBF552DDF}">
      <dgm:prSet/>
      <dgm:spPr/>
      <dgm:t>
        <a:bodyPr/>
        <a:lstStyle/>
        <a:p>
          <a:r>
            <a:rPr lang="en-US" dirty="0"/>
            <a:t>Tuesday 21</a:t>
          </a:r>
          <a:r>
            <a:rPr lang="en-US" baseline="30000" dirty="0"/>
            <a:t>st</a:t>
          </a:r>
          <a:r>
            <a:rPr lang="en-US" dirty="0"/>
            <a:t> and Thursday 23</a:t>
          </a:r>
          <a:r>
            <a:rPr lang="en-US" baseline="30000" dirty="0"/>
            <a:t>rd</a:t>
          </a:r>
          <a:r>
            <a:rPr lang="en-US" dirty="0"/>
            <a:t> October – Parent consultations </a:t>
          </a:r>
        </a:p>
      </dgm:t>
    </dgm:pt>
    <dgm:pt modelId="{A3D0BC28-E9CD-498C-8E2F-432493DF405B}" type="parTrans" cxnId="{988D2483-0AC7-4AE3-8BE0-C3C0F207A460}">
      <dgm:prSet/>
      <dgm:spPr/>
      <dgm:t>
        <a:bodyPr/>
        <a:lstStyle/>
        <a:p>
          <a:endParaRPr lang="en-US"/>
        </a:p>
      </dgm:t>
    </dgm:pt>
    <dgm:pt modelId="{9F7930A5-0450-4135-851A-033CAEF57D49}" type="sibTrans" cxnId="{988D2483-0AC7-4AE3-8BE0-C3C0F207A460}">
      <dgm:prSet/>
      <dgm:spPr/>
      <dgm:t>
        <a:bodyPr/>
        <a:lstStyle/>
        <a:p>
          <a:endParaRPr lang="en-US"/>
        </a:p>
      </dgm:t>
    </dgm:pt>
    <dgm:pt modelId="{546151F0-AB85-45BF-AF59-80DEEDE83AAD}">
      <dgm:prSet/>
      <dgm:spPr/>
      <dgm:t>
        <a:bodyPr/>
        <a:lstStyle/>
        <a:p>
          <a:r>
            <a:rPr lang="en-US" dirty="0"/>
            <a:t>Wednesday 12</a:t>
          </a:r>
          <a:r>
            <a:rPr lang="en-US" baseline="30000" dirty="0"/>
            <a:t>th</a:t>
          </a:r>
          <a:r>
            <a:rPr lang="en-US" dirty="0"/>
            <a:t> November – Coffee morning drop in with local support services. </a:t>
          </a:r>
        </a:p>
      </dgm:t>
    </dgm:pt>
    <dgm:pt modelId="{B60AB121-A35D-4CC6-841F-B8297E996943}" type="parTrans" cxnId="{33CCD0E6-BE7D-4AB1-A7D0-B0EBA25A7211}">
      <dgm:prSet/>
      <dgm:spPr/>
      <dgm:t>
        <a:bodyPr/>
        <a:lstStyle/>
        <a:p>
          <a:endParaRPr lang="en-US"/>
        </a:p>
      </dgm:t>
    </dgm:pt>
    <dgm:pt modelId="{4B418D07-316A-4B81-A868-B458DDE7F62E}" type="sibTrans" cxnId="{33CCD0E6-BE7D-4AB1-A7D0-B0EBA25A7211}">
      <dgm:prSet/>
      <dgm:spPr/>
      <dgm:t>
        <a:bodyPr/>
        <a:lstStyle/>
        <a:p>
          <a:endParaRPr lang="en-US"/>
        </a:p>
      </dgm:t>
    </dgm:pt>
    <dgm:pt modelId="{5B0D2FD6-19BE-4C05-94F4-57362C71FFB6}">
      <dgm:prSet/>
      <dgm:spPr/>
      <dgm:t>
        <a:bodyPr/>
        <a:lstStyle/>
        <a:p>
          <a:r>
            <a:rPr lang="en-US" dirty="0"/>
            <a:t> Tuesday 25</a:t>
          </a:r>
          <a:r>
            <a:rPr lang="en-US" baseline="30000" dirty="0"/>
            <a:t>th</a:t>
          </a:r>
          <a:r>
            <a:rPr lang="en-US" dirty="0"/>
            <a:t> November (AM) – Y3 Progress Café </a:t>
          </a:r>
        </a:p>
      </dgm:t>
    </dgm:pt>
    <dgm:pt modelId="{EA85324F-46B5-4B3A-8CB3-5205F1EB8B4C}" type="parTrans" cxnId="{BD18DABA-51D8-43E2-809D-4820DBD357F8}">
      <dgm:prSet/>
      <dgm:spPr/>
      <dgm:t>
        <a:bodyPr/>
        <a:lstStyle/>
        <a:p>
          <a:endParaRPr lang="en-US"/>
        </a:p>
      </dgm:t>
    </dgm:pt>
    <dgm:pt modelId="{235BAB15-2F37-457B-929B-08FB76529D3A}" type="sibTrans" cxnId="{BD18DABA-51D8-43E2-809D-4820DBD357F8}">
      <dgm:prSet/>
      <dgm:spPr/>
      <dgm:t>
        <a:bodyPr/>
        <a:lstStyle/>
        <a:p>
          <a:endParaRPr lang="en-US"/>
        </a:p>
      </dgm:t>
    </dgm:pt>
    <dgm:pt modelId="{494CBFB6-DD3D-42B7-9E2A-73D7D2335D52}">
      <dgm:prSet/>
      <dgm:spPr/>
      <dgm:t>
        <a:bodyPr/>
        <a:lstStyle/>
        <a:p>
          <a:r>
            <a:rPr lang="en-US" dirty="0"/>
            <a:t>Friday 28</a:t>
          </a:r>
          <a:r>
            <a:rPr lang="en-US" baseline="30000" dirty="0"/>
            <a:t>th</a:t>
          </a:r>
          <a:r>
            <a:rPr lang="en-US" dirty="0"/>
            <a:t> November – INSET DAY – school closed to children. </a:t>
          </a:r>
        </a:p>
      </dgm:t>
    </dgm:pt>
    <dgm:pt modelId="{D8766BDB-6961-4192-A854-68754326B108}" type="parTrans" cxnId="{27D411A6-8AAA-4026-B12C-D0E6B2DC7D5C}">
      <dgm:prSet/>
      <dgm:spPr/>
      <dgm:t>
        <a:bodyPr/>
        <a:lstStyle/>
        <a:p>
          <a:endParaRPr lang="en-US"/>
        </a:p>
      </dgm:t>
    </dgm:pt>
    <dgm:pt modelId="{4C5DC330-0ADE-4295-9253-53321DFB1CFA}" type="sibTrans" cxnId="{27D411A6-8AAA-4026-B12C-D0E6B2DC7D5C}">
      <dgm:prSet/>
      <dgm:spPr/>
      <dgm:t>
        <a:bodyPr/>
        <a:lstStyle/>
        <a:p>
          <a:endParaRPr lang="en-US"/>
        </a:p>
      </dgm:t>
    </dgm:pt>
    <dgm:pt modelId="{8FF99F94-AB23-485E-806A-70CBB0BCAC37}">
      <dgm:prSet/>
      <dgm:spPr/>
      <dgm:t>
        <a:bodyPr/>
        <a:lstStyle/>
        <a:p>
          <a:r>
            <a:rPr lang="en-US" dirty="0"/>
            <a:t> Thursday 4</a:t>
          </a:r>
          <a:r>
            <a:rPr lang="en-US" baseline="30000" dirty="0"/>
            <a:t>th</a:t>
          </a:r>
          <a:r>
            <a:rPr lang="en-US" dirty="0"/>
            <a:t> December – Class 3 First swimming session. </a:t>
          </a:r>
        </a:p>
      </dgm:t>
    </dgm:pt>
    <dgm:pt modelId="{70D40C9F-68CC-45AD-9942-A1BB231013EB}" type="parTrans" cxnId="{73F4290D-B86C-44FC-B8A0-2C64C316EBEA}">
      <dgm:prSet/>
      <dgm:spPr/>
      <dgm:t>
        <a:bodyPr/>
        <a:lstStyle/>
        <a:p>
          <a:endParaRPr lang="en-US"/>
        </a:p>
      </dgm:t>
    </dgm:pt>
    <dgm:pt modelId="{E317F46A-79BF-47F6-A995-84E1A5B754D0}" type="sibTrans" cxnId="{73F4290D-B86C-44FC-B8A0-2C64C316EBEA}">
      <dgm:prSet/>
      <dgm:spPr/>
      <dgm:t>
        <a:bodyPr/>
        <a:lstStyle/>
        <a:p>
          <a:endParaRPr lang="en-US"/>
        </a:p>
      </dgm:t>
    </dgm:pt>
    <dgm:pt modelId="{FD8A2F42-8320-48B3-9983-D694FA9C3AC9}">
      <dgm:prSet/>
      <dgm:spPr/>
      <dgm:t>
        <a:bodyPr/>
        <a:lstStyle/>
        <a:p>
          <a:r>
            <a:rPr lang="en-US" dirty="0"/>
            <a:t>Friday 19</a:t>
          </a:r>
          <a:r>
            <a:rPr lang="en-US" baseline="30000" dirty="0"/>
            <a:t>th</a:t>
          </a:r>
          <a:r>
            <a:rPr lang="en-US" dirty="0"/>
            <a:t> December – Last day of Autumn Term. </a:t>
          </a:r>
        </a:p>
      </dgm:t>
    </dgm:pt>
    <dgm:pt modelId="{C35D7AF5-B9FF-4C81-ACA2-535CA5F6366F}" type="parTrans" cxnId="{7C4354D7-3E34-4D51-A2E4-92D2FF20233A}">
      <dgm:prSet/>
      <dgm:spPr/>
      <dgm:t>
        <a:bodyPr/>
        <a:lstStyle/>
        <a:p>
          <a:endParaRPr lang="en-US"/>
        </a:p>
      </dgm:t>
    </dgm:pt>
    <dgm:pt modelId="{3555DFE3-1BE8-4349-9D64-DC7D1BC21F72}" type="sibTrans" cxnId="{7C4354D7-3E34-4D51-A2E4-92D2FF20233A}">
      <dgm:prSet/>
      <dgm:spPr/>
      <dgm:t>
        <a:bodyPr/>
        <a:lstStyle/>
        <a:p>
          <a:endParaRPr lang="en-US"/>
        </a:p>
      </dgm:t>
    </dgm:pt>
    <dgm:pt modelId="{55D845C8-4D10-45F8-B1F9-CD96001EA2E1}" type="pres">
      <dgm:prSet presAssocID="{03D74CC4-A474-4BE0-85F5-8A41D420A79E}" presName="vert0" presStyleCnt="0">
        <dgm:presLayoutVars>
          <dgm:dir/>
          <dgm:animOne val="branch"/>
          <dgm:animLvl val="lvl"/>
        </dgm:presLayoutVars>
      </dgm:prSet>
      <dgm:spPr/>
    </dgm:pt>
    <dgm:pt modelId="{AF14875A-2C6A-4E21-9CBC-0B4188B2289E}" type="pres">
      <dgm:prSet presAssocID="{ADBF37DB-6598-40DD-81DE-3006141E8D87}" presName="thickLine" presStyleLbl="alignNode1" presStyleIdx="0" presStyleCnt="7"/>
      <dgm:spPr/>
    </dgm:pt>
    <dgm:pt modelId="{5A40AB1F-2624-4741-86C4-0C38874BC200}" type="pres">
      <dgm:prSet presAssocID="{ADBF37DB-6598-40DD-81DE-3006141E8D87}" presName="horz1" presStyleCnt="0"/>
      <dgm:spPr/>
    </dgm:pt>
    <dgm:pt modelId="{11BEDB96-1430-4909-BD5D-AA1CFE4F9019}" type="pres">
      <dgm:prSet presAssocID="{ADBF37DB-6598-40DD-81DE-3006141E8D87}" presName="tx1" presStyleLbl="revTx" presStyleIdx="0" presStyleCnt="7"/>
      <dgm:spPr/>
    </dgm:pt>
    <dgm:pt modelId="{99EF0AA0-CF94-40DE-B8BC-9CBC822C5EE7}" type="pres">
      <dgm:prSet presAssocID="{ADBF37DB-6598-40DD-81DE-3006141E8D87}" presName="vert1" presStyleCnt="0"/>
      <dgm:spPr/>
    </dgm:pt>
    <dgm:pt modelId="{3D065391-3778-4943-9833-360615E5C4AD}" type="pres">
      <dgm:prSet presAssocID="{D12FB481-C864-4BD0-A63B-DA1BBF552DDF}" presName="thickLine" presStyleLbl="alignNode1" presStyleIdx="1" presStyleCnt="7"/>
      <dgm:spPr/>
    </dgm:pt>
    <dgm:pt modelId="{6E11AC9F-AF51-4DC1-A506-AB46E1402A68}" type="pres">
      <dgm:prSet presAssocID="{D12FB481-C864-4BD0-A63B-DA1BBF552DDF}" presName="horz1" presStyleCnt="0"/>
      <dgm:spPr/>
    </dgm:pt>
    <dgm:pt modelId="{CFD5B40B-D42C-403C-8CBD-2726FBFC10B9}" type="pres">
      <dgm:prSet presAssocID="{D12FB481-C864-4BD0-A63B-DA1BBF552DDF}" presName="tx1" presStyleLbl="revTx" presStyleIdx="1" presStyleCnt="7"/>
      <dgm:spPr/>
    </dgm:pt>
    <dgm:pt modelId="{8F938798-96A9-439A-A86A-69EFDF053150}" type="pres">
      <dgm:prSet presAssocID="{D12FB481-C864-4BD0-A63B-DA1BBF552DDF}" presName="vert1" presStyleCnt="0"/>
      <dgm:spPr/>
    </dgm:pt>
    <dgm:pt modelId="{67FC410C-A611-4824-8B0F-F2A07BD2DF0C}" type="pres">
      <dgm:prSet presAssocID="{546151F0-AB85-45BF-AF59-80DEEDE83AAD}" presName="thickLine" presStyleLbl="alignNode1" presStyleIdx="2" presStyleCnt="7"/>
      <dgm:spPr/>
    </dgm:pt>
    <dgm:pt modelId="{3A0385B1-F25D-41B6-9C59-80EBE8B81B9D}" type="pres">
      <dgm:prSet presAssocID="{546151F0-AB85-45BF-AF59-80DEEDE83AAD}" presName="horz1" presStyleCnt="0"/>
      <dgm:spPr/>
    </dgm:pt>
    <dgm:pt modelId="{01204E4C-06F3-45FB-ABB8-1484A217FEA7}" type="pres">
      <dgm:prSet presAssocID="{546151F0-AB85-45BF-AF59-80DEEDE83AAD}" presName="tx1" presStyleLbl="revTx" presStyleIdx="2" presStyleCnt="7"/>
      <dgm:spPr/>
    </dgm:pt>
    <dgm:pt modelId="{47903286-DAE8-43B8-B83C-CFDF204E7C08}" type="pres">
      <dgm:prSet presAssocID="{546151F0-AB85-45BF-AF59-80DEEDE83AAD}" presName="vert1" presStyleCnt="0"/>
      <dgm:spPr/>
    </dgm:pt>
    <dgm:pt modelId="{57D3CA04-D310-4E7D-BF76-2F9E8E47AF3F}" type="pres">
      <dgm:prSet presAssocID="{5B0D2FD6-19BE-4C05-94F4-57362C71FFB6}" presName="thickLine" presStyleLbl="alignNode1" presStyleIdx="3" presStyleCnt="7"/>
      <dgm:spPr/>
    </dgm:pt>
    <dgm:pt modelId="{B715A9C4-1AAF-4692-A25E-2F8EE018C919}" type="pres">
      <dgm:prSet presAssocID="{5B0D2FD6-19BE-4C05-94F4-57362C71FFB6}" presName="horz1" presStyleCnt="0"/>
      <dgm:spPr/>
    </dgm:pt>
    <dgm:pt modelId="{19136298-E150-42A5-A3BD-0FCCF949AEC7}" type="pres">
      <dgm:prSet presAssocID="{5B0D2FD6-19BE-4C05-94F4-57362C71FFB6}" presName="tx1" presStyleLbl="revTx" presStyleIdx="3" presStyleCnt="7"/>
      <dgm:spPr/>
    </dgm:pt>
    <dgm:pt modelId="{4E027969-7E61-4E2D-A698-4BD99AF332DA}" type="pres">
      <dgm:prSet presAssocID="{5B0D2FD6-19BE-4C05-94F4-57362C71FFB6}" presName="vert1" presStyleCnt="0"/>
      <dgm:spPr/>
    </dgm:pt>
    <dgm:pt modelId="{A32BAAC2-522E-47FB-AFC1-89C8F57AF435}" type="pres">
      <dgm:prSet presAssocID="{494CBFB6-DD3D-42B7-9E2A-73D7D2335D52}" presName="thickLine" presStyleLbl="alignNode1" presStyleIdx="4" presStyleCnt="7"/>
      <dgm:spPr/>
    </dgm:pt>
    <dgm:pt modelId="{9E08BE97-33F5-468D-93D3-82D660D66205}" type="pres">
      <dgm:prSet presAssocID="{494CBFB6-DD3D-42B7-9E2A-73D7D2335D52}" presName="horz1" presStyleCnt="0"/>
      <dgm:spPr/>
    </dgm:pt>
    <dgm:pt modelId="{4798E4AC-1D3C-46CC-96C0-0936B994ABD7}" type="pres">
      <dgm:prSet presAssocID="{494CBFB6-DD3D-42B7-9E2A-73D7D2335D52}" presName="tx1" presStyleLbl="revTx" presStyleIdx="4" presStyleCnt="7"/>
      <dgm:spPr/>
    </dgm:pt>
    <dgm:pt modelId="{D4EAB4D3-0DCC-42FE-99D3-2E3BC3AD2FB0}" type="pres">
      <dgm:prSet presAssocID="{494CBFB6-DD3D-42B7-9E2A-73D7D2335D52}" presName="vert1" presStyleCnt="0"/>
      <dgm:spPr/>
    </dgm:pt>
    <dgm:pt modelId="{FFCC5C91-E5D2-43DE-8436-5B41B2B89C49}" type="pres">
      <dgm:prSet presAssocID="{8FF99F94-AB23-485E-806A-70CBB0BCAC37}" presName="thickLine" presStyleLbl="alignNode1" presStyleIdx="5" presStyleCnt="7"/>
      <dgm:spPr/>
    </dgm:pt>
    <dgm:pt modelId="{680515B9-3B13-4775-A324-7167C1A7575A}" type="pres">
      <dgm:prSet presAssocID="{8FF99F94-AB23-485E-806A-70CBB0BCAC37}" presName="horz1" presStyleCnt="0"/>
      <dgm:spPr/>
    </dgm:pt>
    <dgm:pt modelId="{D29B3426-D881-4CEB-A663-E5D6BFA48AE0}" type="pres">
      <dgm:prSet presAssocID="{8FF99F94-AB23-485E-806A-70CBB0BCAC37}" presName="tx1" presStyleLbl="revTx" presStyleIdx="5" presStyleCnt="7"/>
      <dgm:spPr/>
    </dgm:pt>
    <dgm:pt modelId="{7E003F48-6071-4B92-A332-39018902A0D0}" type="pres">
      <dgm:prSet presAssocID="{8FF99F94-AB23-485E-806A-70CBB0BCAC37}" presName="vert1" presStyleCnt="0"/>
      <dgm:spPr/>
    </dgm:pt>
    <dgm:pt modelId="{EEE3F162-118A-4AE3-8186-0D956655ED23}" type="pres">
      <dgm:prSet presAssocID="{FD8A2F42-8320-48B3-9983-D694FA9C3AC9}" presName="thickLine" presStyleLbl="alignNode1" presStyleIdx="6" presStyleCnt="7"/>
      <dgm:spPr/>
    </dgm:pt>
    <dgm:pt modelId="{5DE93D36-9A32-4878-80ED-9C58EA520BF5}" type="pres">
      <dgm:prSet presAssocID="{FD8A2F42-8320-48B3-9983-D694FA9C3AC9}" presName="horz1" presStyleCnt="0"/>
      <dgm:spPr/>
    </dgm:pt>
    <dgm:pt modelId="{F58D3D07-391E-4E13-883C-B7CC6637E102}" type="pres">
      <dgm:prSet presAssocID="{FD8A2F42-8320-48B3-9983-D694FA9C3AC9}" presName="tx1" presStyleLbl="revTx" presStyleIdx="6" presStyleCnt="7"/>
      <dgm:spPr/>
    </dgm:pt>
    <dgm:pt modelId="{E8851DA4-9357-4824-8737-450D65ACC810}" type="pres">
      <dgm:prSet presAssocID="{FD8A2F42-8320-48B3-9983-D694FA9C3AC9}" presName="vert1" presStyleCnt="0"/>
      <dgm:spPr/>
    </dgm:pt>
  </dgm:ptLst>
  <dgm:cxnLst>
    <dgm:cxn modelId="{73F4290D-B86C-44FC-B8A0-2C64C316EBEA}" srcId="{03D74CC4-A474-4BE0-85F5-8A41D420A79E}" destId="{8FF99F94-AB23-485E-806A-70CBB0BCAC37}" srcOrd="5" destOrd="0" parTransId="{70D40C9F-68CC-45AD-9942-A1BB231013EB}" sibTransId="{E317F46A-79BF-47F6-A995-84E1A5B754D0}"/>
    <dgm:cxn modelId="{1BBAAC25-59A9-4968-B16A-A4D3983570AA}" type="presOf" srcId="{546151F0-AB85-45BF-AF59-80DEEDE83AAD}" destId="{01204E4C-06F3-45FB-ABB8-1484A217FEA7}" srcOrd="0" destOrd="0" presId="urn:microsoft.com/office/officeart/2008/layout/LinedList"/>
    <dgm:cxn modelId="{8CF07731-B984-40EC-855C-8F5271B11D06}" type="presOf" srcId="{8FF99F94-AB23-485E-806A-70CBB0BCAC37}" destId="{D29B3426-D881-4CEB-A663-E5D6BFA48AE0}" srcOrd="0" destOrd="0" presId="urn:microsoft.com/office/officeart/2008/layout/LinedList"/>
    <dgm:cxn modelId="{423AB236-22E2-4E7F-93D8-B5AC22E4DF67}" srcId="{03D74CC4-A474-4BE0-85F5-8A41D420A79E}" destId="{ADBF37DB-6598-40DD-81DE-3006141E8D87}" srcOrd="0" destOrd="0" parTransId="{B810A24D-9273-4607-AD23-9A2794321DC6}" sibTransId="{FCFF0A06-2DE2-4DD0-B875-C15D8C627A3A}"/>
    <dgm:cxn modelId="{630BB23F-7CF2-4DAB-96C1-E28698541334}" type="presOf" srcId="{FD8A2F42-8320-48B3-9983-D694FA9C3AC9}" destId="{F58D3D07-391E-4E13-883C-B7CC6637E102}" srcOrd="0" destOrd="0" presId="urn:microsoft.com/office/officeart/2008/layout/LinedList"/>
    <dgm:cxn modelId="{89E3086E-AD5B-434B-A8E9-2D531CFF86A9}" type="presOf" srcId="{03D74CC4-A474-4BE0-85F5-8A41D420A79E}" destId="{55D845C8-4D10-45F8-B1F9-CD96001EA2E1}" srcOrd="0" destOrd="0" presId="urn:microsoft.com/office/officeart/2008/layout/LinedList"/>
    <dgm:cxn modelId="{D2C82F72-9A28-492F-BA01-DD84A84B1543}" type="presOf" srcId="{5B0D2FD6-19BE-4C05-94F4-57362C71FFB6}" destId="{19136298-E150-42A5-A3BD-0FCCF949AEC7}" srcOrd="0" destOrd="0" presId="urn:microsoft.com/office/officeart/2008/layout/LinedList"/>
    <dgm:cxn modelId="{988D2483-0AC7-4AE3-8BE0-C3C0F207A460}" srcId="{03D74CC4-A474-4BE0-85F5-8A41D420A79E}" destId="{D12FB481-C864-4BD0-A63B-DA1BBF552DDF}" srcOrd="1" destOrd="0" parTransId="{A3D0BC28-E9CD-498C-8E2F-432493DF405B}" sibTransId="{9F7930A5-0450-4135-851A-033CAEF57D49}"/>
    <dgm:cxn modelId="{27D411A6-8AAA-4026-B12C-D0E6B2DC7D5C}" srcId="{03D74CC4-A474-4BE0-85F5-8A41D420A79E}" destId="{494CBFB6-DD3D-42B7-9E2A-73D7D2335D52}" srcOrd="4" destOrd="0" parTransId="{D8766BDB-6961-4192-A854-68754326B108}" sibTransId="{4C5DC330-0ADE-4295-9253-53321DFB1CFA}"/>
    <dgm:cxn modelId="{BD18DABA-51D8-43E2-809D-4820DBD357F8}" srcId="{03D74CC4-A474-4BE0-85F5-8A41D420A79E}" destId="{5B0D2FD6-19BE-4C05-94F4-57362C71FFB6}" srcOrd="3" destOrd="0" parTransId="{EA85324F-46B5-4B3A-8CB3-5205F1EB8B4C}" sibTransId="{235BAB15-2F37-457B-929B-08FB76529D3A}"/>
    <dgm:cxn modelId="{7C4354D7-3E34-4D51-A2E4-92D2FF20233A}" srcId="{03D74CC4-A474-4BE0-85F5-8A41D420A79E}" destId="{FD8A2F42-8320-48B3-9983-D694FA9C3AC9}" srcOrd="6" destOrd="0" parTransId="{C35D7AF5-B9FF-4C81-ACA2-535CA5F6366F}" sibTransId="{3555DFE3-1BE8-4349-9D64-DC7D1BC21F72}"/>
    <dgm:cxn modelId="{17B87BDF-775D-44B7-BD3A-26ACD470794F}" type="presOf" srcId="{494CBFB6-DD3D-42B7-9E2A-73D7D2335D52}" destId="{4798E4AC-1D3C-46CC-96C0-0936B994ABD7}" srcOrd="0" destOrd="0" presId="urn:microsoft.com/office/officeart/2008/layout/LinedList"/>
    <dgm:cxn modelId="{33CCD0E6-BE7D-4AB1-A7D0-B0EBA25A7211}" srcId="{03D74CC4-A474-4BE0-85F5-8A41D420A79E}" destId="{546151F0-AB85-45BF-AF59-80DEEDE83AAD}" srcOrd="2" destOrd="0" parTransId="{B60AB121-A35D-4CC6-841F-B8297E996943}" sibTransId="{4B418D07-316A-4B81-A868-B458DDE7F62E}"/>
    <dgm:cxn modelId="{5A765EE9-66EC-4E80-B2E7-1F43D51FDE28}" type="presOf" srcId="{D12FB481-C864-4BD0-A63B-DA1BBF552DDF}" destId="{CFD5B40B-D42C-403C-8CBD-2726FBFC10B9}" srcOrd="0" destOrd="0" presId="urn:microsoft.com/office/officeart/2008/layout/LinedList"/>
    <dgm:cxn modelId="{FCD471EF-7124-4210-9B4E-3B2651FDDA8A}" type="presOf" srcId="{ADBF37DB-6598-40DD-81DE-3006141E8D87}" destId="{11BEDB96-1430-4909-BD5D-AA1CFE4F9019}" srcOrd="0" destOrd="0" presId="urn:microsoft.com/office/officeart/2008/layout/LinedList"/>
    <dgm:cxn modelId="{299B62EA-E950-4676-852E-A2CC995D58BF}" type="presParOf" srcId="{55D845C8-4D10-45F8-B1F9-CD96001EA2E1}" destId="{AF14875A-2C6A-4E21-9CBC-0B4188B2289E}" srcOrd="0" destOrd="0" presId="urn:microsoft.com/office/officeart/2008/layout/LinedList"/>
    <dgm:cxn modelId="{F7E358A3-0482-4318-8B5F-EA6FE4619FBB}" type="presParOf" srcId="{55D845C8-4D10-45F8-B1F9-CD96001EA2E1}" destId="{5A40AB1F-2624-4741-86C4-0C38874BC200}" srcOrd="1" destOrd="0" presId="urn:microsoft.com/office/officeart/2008/layout/LinedList"/>
    <dgm:cxn modelId="{99D500B5-3398-4A12-BF35-6ED4EB6CFFB8}" type="presParOf" srcId="{5A40AB1F-2624-4741-86C4-0C38874BC200}" destId="{11BEDB96-1430-4909-BD5D-AA1CFE4F9019}" srcOrd="0" destOrd="0" presId="urn:microsoft.com/office/officeart/2008/layout/LinedList"/>
    <dgm:cxn modelId="{1CAD3E0B-5F64-4989-827B-792B6BDE7B21}" type="presParOf" srcId="{5A40AB1F-2624-4741-86C4-0C38874BC200}" destId="{99EF0AA0-CF94-40DE-B8BC-9CBC822C5EE7}" srcOrd="1" destOrd="0" presId="urn:microsoft.com/office/officeart/2008/layout/LinedList"/>
    <dgm:cxn modelId="{17D718D8-69AB-4F54-8C04-CFCBB8334984}" type="presParOf" srcId="{55D845C8-4D10-45F8-B1F9-CD96001EA2E1}" destId="{3D065391-3778-4943-9833-360615E5C4AD}" srcOrd="2" destOrd="0" presId="urn:microsoft.com/office/officeart/2008/layout/LinedList"/>
    <dgm:cxn modelId="{D1DFA5CB-8E7E-4074-B3C7-9D1C8C09E163}" type="presParOf" srcId="{55D845C8-4D10-45F8-B1F9-CD96001EA2E1}" destId="{6E11AC9F-AF51-4DC1-A506-AB46E1402A68}" srcOrd="3" destOrd="0" presId="urn:microsoft.com/office/officeart/2008/layout/LinedList"/>
    <dgm:cxn modelId="{33125673-83BC-41E2-84F0-67486D1A0E12}" type="presParOf" srcId="{6E11AC9F-AF51-4DC1-A506-AB46E1402A68}" destId="{CFD5B40B-D42C-403C-8CBD-2726FBFC10B9}" srcOrd="0" destOrd="0" presId="urn:microsoft.com/office/officeart/2008/layout/LinedList"/>
    <dgm:cxn modelId="{CCAA90A8-9F61-4B80-BDB2-F2388DD1CC9A}" type="presParOf" srcId="{6E11AC9F-AF51-4DC1-A506-AB46E1402A68}" destId="{8F938798-96A9-439A-A86A-69EFDF053150}" srcOrd="1" destOrd="0" presId="urn:microsoft.com/office/officeart/2008/layout/LinedList"/>
    <dgm:cxn modelId="{FAB3D09E-8766-4A49-8DE7-E0744998D5DF}" type="presParOf" srcId="{55D845C8-4D10-45F8-B1F9-CD96001EA2E1}" destId="{67FC410C-A611-4824-8B0F-F2A07BD2DF0C}" srcOrd="4" destOrd="0" presId="urn:microsoft.com/office/officeart/2008/layout/LinedList"/>
    <dgm:cxn modelId="{AD3A139D-C885-49E2-A7DA-1FA58F426C35}" type="presParOf" srcId="{55D845C8-4D10-45F8-B1F9-CD96001EA2E1}" destId="{3A0385B1-F25D-41B6-9C59-80EBE8B81B9D}" srcOrd="5" destOrd="0" presId="urn:microsoft.com/office/officeart/2008/layout/LinedList"/>
    <dgm:cxn modelId="{BB1C26A0-CA4C-46A5-A15B-11590E7B558C}" type="presParOf" srcId="{3A0385B1-F25D-41B6-9C59-80EBE8B81B9D}" destId="{01204E4C-06F3-45FB-ABB8-1484A217FEA7}" srcOrd="0" destOrd="0" presId="urn:microsoft.com/office/officeart/2008/layout/LinedList"/>
    <dgm:cxn modelId="{499F5AD8-1A92-4768-9045-ACBEB80C26D4}" type="presParOf" srcId="{3A0385B1-F25D-41B6-9C59-80EBE8B81B9D}" destId="{47903286-DAE8-43B8-B83C-CFDF204E7C08}" srcOrd="1" destOrd="0" presId="urn:microsoft.com/office/officeart/2008/layout/LinedList"/>
    <dgm:cxn modelId="{EE795A24-93B5-49EE-BE90-41C7400DFEFC}" type="presParOf" srcId="{55D845C8-4D10-45F8-B1F9-CD96001EA2E1}" destId="{57D3CA04-D310-4E7D-BF76-2F9E8E47AF3F}" srcOrd="6" destOrd="0" presId="urn:microsoft.com/office/officeart/2008/layout/LinedList"/>
    <dgm:cxn modelId="{E097367B-C3A8-4C4E-8063-1458AF2D4FAE}" type="presParOf" srcId="{55D845C8-4D10-45F8-B1F9-CD96001EA2E1}" destId="{B715A9C4-1AAF-4692-A25E-2F8EE018C919}" srcOrd="7" destOrd="0" presId="urn:microsoft.com/office/officeart/2008/layout/LinedList"/>
    <dgm:cxn modelId="{27897A4A-9D2C-4CBE-9D0E-B111EBF0BD2C}" type="presParOf" srcId="{B715A9C4-1AAF-4692-A25E-2F8EE018C919}" destId="{19136298-E150-42A5-A3BD-0FCCF949AEC7}" srcOrd="0" destOrd="0" presId="urn:microsoft.com/office/officeart/2008/layout/LinedList"/>
    <dgm:cxn modelId="{5A7F4BF5-4301-4113-AB66-00C817146B1B}" type="presParOf" srcId="{B715A9C4-1AAF-4692-A25E-2F8EE018C919}" destId="{4E027969-7E61-4E2D-A698-4BD99AF332DA}" srcOrd="1" destOrd="0" presId="urn:microsoft.com/office/officeart/2008/layout/LinedList"/>
    <dgm:cxn modelId="{3C3BC4C7-2192-4857-804A-1E0A3C7A0E9D}" type="presParOf" srcId="{55D845C8-4D10-45F8-B1F9-CD96001EA2E1}" destId="{A32BAAC2-522E-47FB-AFC1-89C8F57AF435}" srcOrd="8" destOrd="0" presId="urn:microsoft.com/office/officeart/2008/layout/LinedList"/>
    <dgm:cxn modelId="{3842FDCD-C14E-407C-9B74-D8EDA6E68D00}" type="presParOf" srcId="{55D845C8-4D10-45F8-B1F9-CD96001EA2E1}" destId="{9E08BE97-33F5-468D-93D3-82D660D66205}" srcOrd="9" destOrd="0" presId="urn:microsoft.com/office/officeart/2008/layout/LinedList"/>
    <dgm:cxn modelId="{90217353-A90A-44CE-8F82-3AF2DC6DDF59}" type="presParOf" srcId="{9E08BE97-33F5-468D-93D3-82D660D66205}" destId="{4798E4AC-1D3C-46CC-96C0-0936B994ABD7}" srcOrd="0" destOrd="0" presId="urn:microsoft.com/office/officeart/2008/layout/LinedList"/>
    <dgm:cxn modelId="{3E8E6E50-F3A1-43A6-81B4-7F0211C396C2}" type="presParOf" srcId="{9E08BE97-33F5-468D-93D3-82D660D66205}" destId="{D4EAB4D3-0DCC-42FE-99D3-2E3BC3AD2FB0}" srcOrd="1" destOrd="0" presId="urn:microsoft.com/office/officeart/2008/layout/LinedList"/>
    <dgm:cxn modelId="{2A990335-1C57-4593-B348-C80EE2BDB770}" type="presParOf" srcId="{55D845C8-4D10-45F8-B1F9-CD96001EA2E1}" destId="{FFCC5C91-E5D2-43DE-8436-5B41B2B89C49}" srcOrd="10" destOrd="0" presId="urn:microsoft.com/office/officeart/2008/layout/LinedList"/>
    <dgm:cxn modelId="{FA5383B9-5176-4321-B5D3-9EA8DC9DB7DC}" type="presParOf" srcId="{55D845C8-4D10-45F8-B1F9-CD96001EA2E1}" destId="{680515B9-3B13-4775-A324-7167C1A7575A}" srcOrd="11" destOrd="0" presId="urn:microsoft.com/office/officeart/2008/layout/LinedList"/>
    <dgm:cxn modelId="{82FBA7DF-4234-41A8-872B-B0333B2B2209}" type="presParOf" srcId="{680515B9-3B13-4775-A324-7167C1A7575A}" destId="{D29B3426-D881-4CEB-A663-E5D6BFA48AE0}" srcOrd="0" destOrd="0" presId="urn:microsoft.com/office/officeart/2008/layout/LinedList"/>
    <dgm:cxn modelId="{00C0F79A-93A1-4AB9-808C-0712BB272FEE}" type="presParOf" srcId="{680515B9-3B13-4775-A324-7167C1A7575A}" destId="{7E003F48-6071-4B92-A332-39018902A0D0}" srcOrd="1" destOrd="0" presId="urn:microsoft.com/office/officeart/2008/layout/LinedList"/>
    <dgm:cxn modelId="{38C2398D-E5D2-4952-A701-61943C2C0E7C}" type="presParOf" srcId="{55D845C8-4D10-45F8-B1F9-CD96001EA2E1}" destId="{EEE3F162-118A-4AE3-8186-0D956655ED23}" srcOrd="12" destOrd="0" presId="urn:microsoft.com/office/officeart/2008/layout/LinedList"/>
    <dgm:cxn modelId="{42BE2DC4-A31F-42D8-A04D-BF082A8707D8}" type="presParOf" srcId="{55D845C8-4D10-45F8-B1F9-CD96001EA2E1}" destId="{5DE93D36-9A32-4878-80ED-9C58EA520BF5}" srcOrd="13" destOrd="0" presId="urn:microsoft.com/office/officeart/2008/layout/LinedList"/>
    <dgm:cxn modelId="{28F27966-1874-4495-852F-50419311EB08}" type="presParOf" srcId="{5DE93D36-9A32-4878-80ED-9C58EA520BF5}" destId="{F58D3D07-391E-4E13-883C-B7CC6637E102}" srcOrd="0" destOrd="0" presId="urn:microsoft.com/office/officeart/2008/layout/LinedList"/>
    <dgm:cxn modelId="{5F206F38-12C0-41AF-A906-AEE9EC44172A}" type="presParOf" srcId="{5DE93D36-9A32-4878-80ED-9C58EA520BF5}" destId="{E8851DA4-9357-4824-8737-450D65ACC81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14875A-2C6A-4E21-9CBC-0B4188B2289E}">
      <dsp:nvSpPr>
        <dsp:cNvPr id="0" name=""/>
        <dsp:cNvSpPr/>
      </dsp:nvSpPr>
      <dsp:spPr>
        <a:xfrm>
          <a:off x="0" y="531"/>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BEDB96-1430-4909-BD5D-AA1CFE4F9019}">
      <dsp:nvSpPr>
        <dsp:cNvPr id="0" name=""/>
        <dsp:cNvSpPr/>
      </dsp:nvSpPr>
      <dsp:spPr>
        <a:xfrm>
          <a:off x="0" y="531"/>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Monday 29</a:t>
          </a:r>
          <a:r>
            <a:rPr lang="en-US" sz="2300" kern="1200" baseline="30000" dirty="0"/>
            <a:t>th</a:t>
          </a:r>
          <a:r>
            <a:rPr lang="en-US" sz="2300" kern="1200" dirty="0"/>
            <a:t> September – Class Photos</a:t>
          </a:r>
        </a:p>
      </dsp:txBody>
      <dsp:txXfrm>
        <a:off x="0" y="531"/>
        <a:ext cx="10515600" cy="621467"/>
      </dsp:txXfrm>
    </dsp:sp>
    <dsp:sp modelId="{3D065391-3778-4943-9833-360615E5C4AD}">
      <dsp:nvSpPr>
        <dsp:cNvPr id="0" name=""/>
        <dsp:cNvSpPr/>
      </dsp:nvSpPr>
      <dsp:spPr>
        <a:xfrm>
          <a:off x="0" y="621999"/>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D5B40B-D42C-403C-8CBD-2726FBFC10B9}">
      <dsp:nvSpPr>
        <dsp:cNvPr id="0" name=""/>
        <dsp:cNvSpPr/>
      </dsp:nvSpPr>
      <dsp:spPr>
        <a:xfrm>
          <a:off x="0" y="621999"/>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Tuesday 21</a:t>
          </a:r>
          <a:r>
            <a:rPr lang="en-US" sz="2300" kern="1200" baseline="30000" dirty="0"/>
            <a:t>st</a:t>
          </a:r>
          <a:r>
            <a:rPr lang="en-US" sz="2300" kern="1200" dirty="0"/>
            <a:t> and Thursday 23</a:t>
          </a:r>
          <a:r>
            <a:rPr lang="en-US" sz="2300" kern="1200" baseline="30000" dirty="0"/>
            <a:t>rd</a:t>
          </a:r>
          <a:r>
            <a:rPr lang="en-US" sz="2300" kern="1200" dirty="0"/>
            <a:t> October – Parent consultations </a:t>
          </a:r>
        </a:p>
      </dsp:txBody>
      <dsp:txXfrm>
        <a:off x="0" y="621999"/>
        <a:ext cx="10515600" cy="621467"/>
      </dsp:txXfrm>
    </dsp:sp>
    <dsp:sp modelId="{67FC410C-A611-4824-8B0F-F2A07BD2DF0C}">
      <dsp:nvSpPr>
        <dsp:cNvPr id="0" name=""/>
        <dsp:cNvSpPr/>
      </dsp:nvSpPr>
      <dsp:spPr>
        <a:xfrm>
          <a:off x="0" y="1243467"/>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204E4C-06F3-45FB-ABB8-1484A217FEA7}">
      <dsp:nvSpPr>
        <dsp:cNvPr id="0" name=""/>
        <dsp:cNvSpPr/>
      </dsp:nvSpPr>
      <dsp:spPr>
        <a:xfrm>
          <a:off x="0" y="1243467"/>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Wednesday 12</a:t>
          </a:r>
          <a:r>
            <a:rPr lang="en-US" sz="2300" kern="1200" baseline="30000" dirty="0"/>
            <a:t>th</a:t>
          </a:r>
          <a:r>
            <a:rPr lang="en-US" sz="2300" kern="1200" dirty="0"/>
            <a:t> November – Coffee morning drop in with local support services. </a:t>
          </a:r>
        </a:p>
      </dsp:txBody>
      <dsp:txXfrm>
        <a:off x="0" y="1243467"/>
        <a:ext cx="10515600" cy="621467"/>
      </dsp:txXfrm>
    </dsp:sp>
    <dsp:sp modelId="{57D3CA04-D310-4E7D-BF76-2F9E8E47AF3F}">
      <dsp:nvSpPr>
        <dsp:cNvPr id="0" name=""/>
        <dsp:cNvSpPr/>
      </dsp:nvSpPr>
      <dsp:spPr>
        <a:xfrm>
          <a:off x="0" y="1864935"/>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136298-E150-42A5-A3BD-0FCCF949AEC7}">
      <dsp:nvSpPr>
        <dsp:cNvPr id="0" name=""/>
        <dsp:cNvSpPr/>
      </dsp:nvSpPr>
      <dsp:spPr>
        <a:xfrm>
          <a:off x="0" y="1864935"/>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 Tuesday 25</a:t>
          </a:r>
          <a:r>
            <a:rPr lang="en-US" sz="2300" kern="1200" baseline="30000" dirty="0"/>
            <a:t>th</a:t>
          </a:r>
          <a:r>
            <a:rPr lang="en-US" sz="2300" kern="1200" dirty="0"/>
            <a:t> November (AM) – Y3 Progress Café </a:t>
          </a:r>
        </a:p>
      </dsp:txBody>
      <dsp:txXfrm>
        <a:off x="0" y="1864935"/>
        <a:ext cx="10515600" cy="621467"/>
      </dsp:txXfrm>
    </dsp:sp>
    <dsp:sp modelId="{A32BAAC2-522E-47FB-AFC1-89C8F57AF435}">
      <dsp:nvSpPr>
        <dsp:cNvPr id="0" name=""/>
        <dsp:cNvSpPr/>
      </dsp:nvSpPr>
      <dsp:spPr>
        <a:xfrm>
          <a:off x="0" y="2486402"/>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98E4AC-1D3C-46CC-96C0-0936B994ABD7}">
      <dsp:nvSpPr>
        <dsp:cNvPr id="0" name=""/>
        <dsp:cNvSpPr/>
      </dsp:nvSpPr>
      <dsp:spPr>
        <a:xfrm>
          <a:off x="0" y="2486402"/>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Friday 28</a:t>
          </a:r>
          <a:r>
            <a:rPr lang="en-US" sz="2300" kern="1200" baseline="30000" dirty="0"/>
            <a:t>th</a:t>
          </a:r>
          <a:r>
            <a:rPr lang="en-US" sz="2300" kern="1200" dirty="0"/>
            <a:t> November – INSET DAY – school closed to children. </a:t>
          </a:r>
        </a:p>
      </dsp:txBody>
      <dsp:txXfrm>
        <a:off x="0" y="2486402"/>
        <a:ext cx="10515600" cy="621467"/>
      </dsp:txXfrm>
    </dsp:sp>
    <dsp:sp modelId="{FFCC5C91-E5D2-43DE-8436-5B41B2B89C49}">
      <dsp:nvSpPr>
        <dsp:cNvPr id="0" name=""/>
        <dsp:cNvSpPr/>
      </dsp:nvSpPr>
      <dsp:spPr>
        <a:xfrm>
          <a:off x="0" y="3107870"/>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9B3426-D881-4CEB-A663-E5D6BFA48AE0}">
      <dsp:nvSpPr>
        <dsp:cNvPr id="0" name=""/>
        <dsp:cNvSpPr/>
      </dsp:nvSpPr>
      <dsp:spPr>
        <a:xfrm>
          <a:off x="0" y="3107870"/>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 Thursday 4</a:t>
          </a:r>
          <a:r>
            <a:rPr lang="en-US" sz="2300" kern="1200" baseline="30000" dirty="0"/>
            <a:t>th</a:t>
          </a:r>
          <a:r>
            <a:rPr lang="en-US" sz="2300" kern="1200" dirty="0"/>
            <a:t> December – Class 3 First swimming session. </a:t>
          </a:r>
        </a:p>
      </dsp:txBody>
      <dsp:txXfrm>
        <a:off x="0" y="3107870"/>
        <a:ext cx="10515600" cy="621467"/>
      </dsp:txXfrm>
    </dsp:sp>
    <dsp:sp modelId="{EEE3F162-118A-4AE3-8186-0D956655ED23}">
      <dsp:nvSpPr>
        <dsp:cNvPr id="0" name=""/>
        <dsp:cNvSpPr/>
      </dsp:nvSpPr>
      <dsp:spPr>
        <a:xfrm>
          <a:off x="0" y="3729338"/>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8D3D07-391E-4E13-883C-B7CC6637E102}">
      <dsp:nvSpPr>
        <dsp:cNvPr id="0" name=""/>
        <dsp:cNvSpPr/>
      </dsp:nvSpPr>
      <dsp:spPr>
        <a:xfrm>
          <a:off x="0" y="3729338"/>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Friday 19</a:t>
          </a:r>
          <a:r>
            <a:rPr lang="en-US" sz="2300" kern="1200" baseline="30000" dirty="0"/>
            <a:t>th</a:t>
          </a:r>
          <a:r>
            <a:rPr lang="en-US" sz="2300" kern="1200" dirty="0"/>
            <a:t> December – Last day of Autumn Term. </a:t>
          </a:r>
        </a:p>
      </dsp:txBody>
      <dsp:txXfrm>
        <a:off x="0" y="3729338"/>
        <a:ext cx="10515600" cy="62146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50ECA4-F794-4D39-AB9E-CD0760EE01EA}" type="datetimeFigureOut">
              <a:t>9/23/2025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87F3E6-8494-40DA-A709-BE0971F54439}" type="slidenum">
              <a:t>‹#›</a:t>
            </a:fld>
            <a:endParaRPr lang="en-US"/>
          </a:p>
        </p:txBody>
      </p:sp>
    </p:spTree>
    <p:extLst>
      <p:ext uri="{BB962C8B-B14F-4D97-AF65-F5344CB8AC3E}">
        <p14:creationId xmlns:p14="http://schemas.microsoft.com/office/powerpoint/2010/main" val="2459610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D87F3E6-8494-40DA-A709-BE0971F54439}" type="slidenum">
              <a:rPr lang="en-GB" smtClean="0"/>
              <a:t>1</a:t>
            </a:fld>
            <a:endParaRPr lang="en-GB"/>
          </a:p>
        </p:txBody>
      </p:sp>
    </p:spTree>
    <p:extLst>
      <p:ext uri="{BB962C8B-B14F-4D97-AF65-F5344CB8AC3E}">
        <p14:creationId xmlns:p14="http://schemas.microsoft.com/office/powerpoint/2010/main" val="3112319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Remind parents that you may not get back to them immediately, but they will get back to you in a reasonable amount of time. </a:t>
            </a:r>
          </a:p>
        </p:txBody>
      </p:sp>
      <p:sp>
        <p:nvSpPr>
          <p:cNvPr id="4" name="Slide Number Placeholder 3"/>
          <p:cNvSpPr>
            <a:spLocks noGrp="1"/>
          </p:cNvSpPr>
          <p:nvPr>
            <p:ph type="sldNum" sz="quarter" idx="5"/>
          </p:nvPr>
        </p:nvSpPr>
        <p:spPr/>
        <p:txBody>
          <a:bodyPr/>
          <a:lstStyle/>
          <a:p>
            <a:fld id="{ED87F3E6-8494-40DA-A709-BE0971F54439}" type="slidenum">
              <a:rPr lang="en-US"/>
              <a:t>2</a:t>
            </a:fld>
            <a:endParaRPr lang="en-US"/>
          </a:p>
        </p:txBody>
      </p:sp>
    </p:spTree>
    <p:extLst>
      <p:ext uri="{BB962C8B-B14F-4D97-AF65-F5344CB8AC3E}">
        <p14:creationId xmlns:p14="http://schemas.microsoft.com/office/powerpoint/2010/main" val="1389457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7CA1A9-C76B-9AE9-FD52-07A2090BA1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E29421-0E41-A67E-BF99-97FC89D267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6AC261-8CD0-D059-76E6-534FD4F97A61}"/>
              </a:ext>
            </a:extLst>
          </p:cNvPr>
          <p:cNvSpPr>
            <a:spLocks noGrp="1"/>
          </p:cNvSpPr>
          <p:nvPr>
            <p:ph type="body" idx="1"/>
          </p:nvPr>
        </p:nvSpPr>
        <p:spPr/>
        <p:txBody>
          <a:bodyPr/>
          <a:lstStyle/>
          <a:p>
            <a:r>
              <a:rPr lang="en-US" dirty="0">
                <a:ea typeface="Calibri"/>
                <a:cs typeface="Calibri"/>
              </a:rPr>
              <a:t>Share with parents the following: </a:t>
            </a:r>
          </a:p>
          <a:p>
            <a:pPr marL="171450" indent="-171450">
              <a:buFont typeface="Calibri"/>
              <a:buChar char="-"/>
            </a:pPr>
            <a:r>
              <a:rPr lang="en-US" dirty="0" err="1">
                <a:ea typeface="Calibri"/>
                <a:cs typeface="Calibri"/>
              </a:rPr>
              <a:t>Maths</a:t>
            </a:r>
            <a:r>
              <a:rPr lang="en-US" dirty="0">
                <a:ea typeface="Calibri"/>
                <a:cs typeface="Calibri"/>
              </a:rPr>
              <a:t> and English will outline explicit objectives for the half term. In KS2, if you child has a tutor, for example, this could be given to the tutor to let them know what we are focusing on. </a:t>
            </a:r>
          </a:p>
          <a:p>
            <a:pPr marL="171450" indent="-171450">
              <a:buFont typeface="Calibri"/>
              <a:buChar char="-"/>
            </a:pPr>
            <a:r>
              <a:rPr lang="en-US" dirty="0">
                <a:ea typeface="Calibri"/>
                <a:cs typeface="Calibri"/>
              </a:rPr>
              <a:t>Curriculum – what we are learning and the key elements of learning. </a:t>
            </a:r>
          </a:p>
          <a:p>
            <a:pPr marL="171450" indent="-171450">
              <a:buFont typeface="Calibri"/>
              <a:buChar char="-"/>
            </a:pPr>
            <a:r>
              <a:rPr lang="en-US" dirty="0">
                <a:ea typeface="Calibri"/>
                <a:cs typeface="Calibri"/>
              </a:rPr>
              <a:t>Vocabulary – this is specialist vocabulary that we want children to be confident with, it would be very helpful if you could use it or talk about it at home to build confidence. </a:t>
            </a:r>
          </a:p>
        </p:txBody>
      </p:sp>
      <p:sp>
        <p:nvSpPr>
          <p:cNvPr id="4" name="Slide Number Placeholder 3">
            <a:extLst>
              <a:ext uri="{FF2B5EF4-FFF2-40B4-BE49-F238E27FC236}">
                <a16:creationId xmlns:a16="http://schemas.microsoft.com/office/drawing/2014/main" id="{EE906376-953F-7C25-CD60-FD2ED9180ED4}"/>
              </a:ext>
            </a:extLst>
          </p:cNvPr>
          <p:cNvSpPr>
            <a:spLocks noGrp="1"/>
          </p:cNvSpPr>
          <p:nvPr>
            <p:ph type="sldNum" sz="quarter" idx="5"/>
          </p:nvPr>
        </p:nvSpPr>
        <p:spPr/>
        <p:txBody>
          <a:bodyPr/>
          <a:lstStyle/>
          <a:p>
            <a:fld id="{ED87F3E6-8494-40DA-A709-BE0971F54439}" type="slidenum">
              <a:rPr lang="en-US"/>
              <a:t>4</a:t>
            </a:fld>
            <a:endParaRPr lang="en-US"/>
          </a:p>
        </p:txBody>
      </p:sp>
    </p:spTree>
    <p:extLst>
      <p:ext uri="{BB962C8B-B14F-4D97-AF65-F5344CB8AC3E}">
        <p14:creationId xmlns:p14="http://schemas.microsoft.com/office/powerpoint/2010/main" val="704475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Share with parents the following: </a:t>
            </a:r>
          </a:p>
          <a:p>
            <a:pPr marL="171450" indent="-171450">
              <a:buFont typeface="Calibri"/>
              <a:buChar char="-"/>
            </a:pPr>
            <a:r>
              <a:rPr lang="en-US" dirty="0" err="1">
                <a:ea typeface="Calibri"/>
                <a:cs typeface="Calibri"/>
              </a:rPr>
              <a:t>Maths</a:t>
            </a:r>
            <a:r>
              <a:rPr lang="en-US" dirty="0">
                <a:ea typeface="Calibri"/>
                <a:cs typeface="Calibri"/>
              </a:rPr>
              <a:t> and English will outline explicit objectives for the half term. In KS2, if you child has a tutor, for example, this could be given to the tutor to let them know what we are focusing on. </a:t>
            </a:r>
          </a:p>
          <a:p>
            <a:pPr marL="171450" indent="-171450">
              <a:buFont typeface="Calibri"/>
              <a:buChar char="-"/>
            </a:pPr>
            <a:r>
              <a:rPr lang="en-US" dirty="0">
                <a:ea typeface="Calibri"/>
                <a:cs typeface="Calibri"/>
              </a:rPr>
              <a:t>Curriculum – what we are learning and the key elements of learning. </a:t>
            </a:r>
          </a:p>
          <a:p>
            <a:pPr marL="171450" indent="-171450">
              <a:buFont typeface="Calibri"/>
              <a:buChar char="-"/>
            </a:pPr>
            <a:r>
              <a:rPr lang="en-US" dirty="0">
                <a:ea typeface="Calibri"/>
                <a:cs typeface="Calibri"/>
              </a:rPr>
              <a:t>Vocabulary – this is specialist vocabulary that we want children to be confident with, it would be very helpful if you could use it or talk about it at home to build confidence. </a:t>
            </a:r>
          </a:p>
        </p:txBody>
      </p:sp>
      <p:sp>
        <p:nvSpPr>
          <p:cNvPr id="4" name="Slide Number Placeholder 3"/>
          <p:cNvSpPr>
            <a:spLocks noGrp="1"/>
          </p:cNvSpPr>
          <p:nvPr>
            <p:ph type="sldNum" sz="quarter" idx="5"/>
          </p:nvPr>
        </p:nvSpPr>
        <p:spPr/>
        <p:txBody>
          <a:bodyPr/>
          <a:lstStyle/>
          <a:p>
            <a:fld id="{ED87F3E6-8494-40DA-A709-BE0971F54439}" type="slidenum">
              <a:rPr lang="en-US"/>
              <a:t>5</a:t>
            </a:fld>
            <a:endParaRPr lang="en-US"/>
          </a:p>
        </p:txBody>
      </p:sp>
    </p:spTree>
    <p:extLst>
      <p:ext uri="{BB962C8B-B14F-4D97-AF65-F5344CB8AC3E}">
        <p14:creationId xmlns:p14="http://schemas.microsoft.com/office/powerpoint/2010/main" val="21490723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Teacher to explain to parents that homework shouldn't take children longer that 30 minutes and shouldn't cause upset and distress at home. </a:t>
            </a:r>
          </a:p>
        </p:txBody>
      </p:sp>
      <p:sp>
        <p:nvSpPr>
          <p:cNvPr id="4" name="Slide Number Placeholder 3"/>
          <p:cNvSpPr>
            <a:spLocks noGrp="1"/>
          </p:cNvSpPr>
          <p:nvPr>
            <p:ph type="sldNum" sz="quarter" idx="5"/>
          </p:nvPr>
        </p:nvSpPr>
        <p:spPr/>
        <p:txBody>
          <a:bodyPr/>
          <a:lstStyle/>
          <a:p>
            <a:fld id="{ED87F3E6-8494-40DA-A709-BE0971F54439}" type="slidenum">
              <a:rPr lang="en-US"/>
              <a:t>8</a:t>
            </a:fld>
            <a:endParaRPr lang="en-US"/>
          </a:p>
        </p:txBody>
      </p:sp>
    </p:spTree>
    <p:extLst>
      <p:ext uri="{BB962C8B-B14F-4D97-AF65-F5344CB8AC3E}">
        <p14:creationId xmlns:p14="http://schemas.microsoft.com/office/powerpoint/2010/main" val="18055295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Explain to parents that we say typically on this day because for example with RWI book, we only send them home when we are confident they are fluent – so if takes an extra day of </a:t>
            </a:r>
            <a:r>
              <a:rPr lang="en-US" dirty="0" err="1">
                <a:ea typeface="Calibri"/>
                <a:cs typeface="Calibri"/>
              </a:rPr>
              <a:t>of</a:t>
            </a:r>
            <a:r>
              <a:rPr lang="en-US" dirty="0">
                <a:ea typeface="Calibri"/>
                <a:cs typeface="Calibri"/>
              </a:rPr>
              <a:t> reading, we will delay if necessary.</a:t>
            </a:r>
          </a:p>
        </p:txBody>
      </p:sp>
      <p:sp>
        <p:nvSpPr>
          <p:cNvPr id="4" name="Slide Number Placeholder 3"/>
          <p:cNvSpPr>
            <a:spLocks noGrp="1"/>
          </p:cNvSpPr>
          <p:nvPr>
            <p:ph type="sldNum" sz="quarter" idx="5"/>
          </p:nvPr>
        </p:nvSpPr>
        <p:spPr/>
        <p:txBody>
          <a:bodyPr/>
          <a:lstStyle/>
          <a:p>
            <a:fld id="{ED87F3E6-8494-40DA-A709-BE0971F54439}" type="slidenum">
              <a:rPr lang="en-US"/>
              <a:t>9</a:t>
            </a:fld>
            <a:endParaRPr lang="en-US"/>
          </a:p>
        </p:txBody>
      </p:sp>
    </p:spTree>
    <p:extLst>
      <p:ext uri="{BB962C8B-B14F-4D97-AF65-F5344CB8AC3E}">
        <p14:creationId xmlns:p14="http://schemas.microsoft.com/office/powerpoint/2010/main" val="1303059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9/23/2025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9/23/2025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9/23/2025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9/23/2025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9/23/2025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9/23/2025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7273" y="524222"/>
            <a:ext cx="5302411" cy="3234592"/>
          </a:xfrm>
        </p:spPr>
        <p:txBody>
          <a:bodyPr anchor="t">
            <a:normAutofit/>
          </a:bodyPr>
          <a:lstStyle/>
          <a:p>
            <a:r>
              <a:rPr lang="en-US" sz="6700" dirty="0"/>
              <a:t>Welcome to Class 3 </a:t>
            </a:r>
            <a:br>
              <a:rPr lang="en-US" sz="5400" dirty="0"/>
            </a:br>
            <a:r>
              <a:rPr lang="en-US" sz="4000" dirty="0"/>
              <a:t>Parent Information Session</a:t>
            </a:r>
            <a:endParaRPr lang="en-US" sz="5400" dirty="0"/>
          </a:p>
        </p:txBody>
      </p:sp>
      <p:grpSp>
        <p:nvGrpSpPr>
          <p:cNvPr id="32" name="Group 31">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33" name="Rectangle 32">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Rectangle 36">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A blue and yellow logo&#10;&#10;AI-generated content may be incorrect.">
            <a:extLst>
              <a:ext uri="{FF2B5EF4-FFF2-40B4-BE49-F238E27FC236}">
                <a16:creationId xmlns:a16="http://schemas.microsoft.com/office/drawing/2014/main" id="{2E7CF4F3-BDD9-F996-16FA-82D8486A57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5105" y="3438425"/>
            <a:ext cx="3186746" cy="3186746"/>
          </a:xfrm>
          <a:prstGeom prst="rect">
            <a:avLst/>
          </a:prstGeom>
        </p:spPr>
      </p:pic>
      <p:pic>
        <p:nvPicPr>
          <p:cNvPr id="3" name="Picture 2">
            <a:extLst>
              <a:ext uri="{FF2B5EF4-FFF2-40B4-BE49-F238E27FC236}">
                <a16:creationId xmlns:a16="http://schemas.microsoft.com/office/drawing/2014/main" id="{DC69D58B-93DB-B18A-AC7B-7D05E8C3649F}"/>
              </a:ext>
            </a:extLst>
          </p:cNvPr>
          <p:cNvPicPr>
            <a:picLocks noChangeAspect="1"/>
          </p:cNvPicPr>
          <p:nvPr/>
        </p:nvPicPr>
        <p:blipFill>
          <a:blip r:embed="rId4"/>
          <a:stretch>
            <a:fillRect/>
          </a:stretch>
        </p:blipFill>
        <p:spPr>
          <a:xfrm>
            <a:off x="5029200" y="1443410"/>
            <a:ext cx="6627134" cy="3864680"/>
          </a:xfrm>
          <a:prstGeom prst="rect">
            <a:avLst/>
          </a:prstGeom>
        </p:spPr>
      </p:pic>
      <p:sp>
        <p:nvSpPr>
          <p:cNvPr id="5" name="Oval 4">
            <a:extLst>
              <a:ext uri="{FF2B5EF4-FFF2-40B4-BE49-F238E27FC236}">
                <a16:creationId xmlns:a16="http://schemas.microsoft.com/office/drawing/2014/main" id="{C897A04B-89D4-8A5D-92E3-275C73175CFD}"/>
              </a:ext>
            </a:extLst>
          </p:cNvPr>
          <p:cNvSpPr/>
          <p:nvPr/>
        </p:nvSpPr>
        <p:spPr>
          <a:xfrm>
            <a:off x="8607366" y="2325191"/>
            <a:ext cx="295564" cy="34174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985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A126C-11C6-1A05-078C-463F3010E7BF}"/>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7330679B-CD84-973B-0151-A80F4B3686CC}"/>
              </a:ext>
            </a:extLst>
          </p:cNvPr>
          <p:cNvSpPr>
            <a:spLocks noGrp="1"/>
          </p:cNvSpPr>
          <p:nvPr>
            <p:ph idx="1"/>
          </p:nvPr>
        </p:nvSpPr>
        <p:spPr/>
        <p:txBody>
          <a:bodyPr/>
          <a:lstStyle/>
          <a:p>
            <a:endParaRPr lang="en-GB" dirty="0"/>
          </a:p>
        </p:txBody>
      </p:sp>
      <p:pic>
        <p:nvPicPr>
          <p:cNvPr id="4" name="Content Placeholder 4">
            <a:extLst>
              <a:ext uri="{FF2B5EF4-FFF2-40B4-BE49-F238E27FC236}">
                <a16:creationId xmlns:a16="http://schemas.microsoft.com/office/drawing/2014/main" id="{322285D9-E70E-8727-13A6-422C0104EEC2}"/>
              </a:ext>
            </a:extLst>
          </p:cNvPr>
          <p:cNvPicPr>
            <a:picLocks noChangeAspect="1"/>
          </p:cNvPicPr>
          <p:nvPr/>
        </p:nvPicPr>
        <p:blipFill>
          <a:blip r:embed="rId2"/>
          <a:stretch>
            <a:fillRect/>
          </a:stretch>
        </p:blipFill>
        <p:spPr>
          <a:xfrm>
            <a:off x="6528268" y="264838"/>
            <a:ext cx="4461466" cy="6328322"/>
          </a:xfrm>
          <a:prstGeom prst="rect">
            <a:avLst/>
          </a:prstGeom>
          <a:ln>
            <a:noFill/>
          </a:ln>
        </p:spPr>
      </p:pic>
      <p:pic>
        <p:nvPicPr>
          <p:cNvPr id="5" name="Content Placeholder 6">
            <a:extLst>
              <a:ext uri="{FF2B5EF4-FFF2-40B4-BE49-F238E27FC236}">
                <a16:creationId xmlns:a16="http://schemas.microsoft.com/office/drawing/2014/main" id="{27EC49F8-9201-048D-140E-59E56DE09246}"/>
              </a:ext>
            </a:extLst>
          </p:cNvPr>
          <p:cNvPicPr>
            <a:picLocks noChangeAspect="1"/>
          </p:cNvPicPr>
          <p:nvPr/>
        </p:nvPicPr>
        <p:blipFill>
          <a:blip r:embed="rId3"/>
          <a:stretch>
            <a:fillRect/>
          </a:stretch>
        </p:blipFill>
        <p:spPr>
          <a:xfrm>
            <a:off x="838200" y="287201"/>
            <a:ext cx="4461466" cy="6305959"/>
          </a:xfrm>
          <a:prstGeom prst="rect">
            <a:avLst/>
          </a:prstGeom>
          <a:ln>
            <a:noFill/>
          </a:ln>
        </p:spPr>
      </p:pic>
    </p:spTree>
    <p:extLst>
      <p:ext uri="{BB962C8B-B14F-4D97-AF65-F5344CB8AC3E}">
        <p14:creationId xmlns:p14="http://schemas.microsoft.com/office/powerpoint/2010/main" val="2741250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B3684CCF-CEBB-4D8E-A366-95E43D4C7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37FFBA-5DF7-712C-85C0-19914F9DD94D}"/>
              </a:ext>
            </a:extLst>
          </p:cNvPr>
          <p:cNvSpPr>
            <a:spLocks noGrp="1"/>
          </p:cNvSpPr>
          <p:nvPr>
            <p:ph type="title"/>
          </p:nvPr>
        </p:nvSpPr>
        <p:spPr>
          <a:xfrm>
            <a:off x="838201" y="345810"/>
            <a:ext cx="4960945" cy="1325563"/>
          </a:xfrm>
        </p:spPr>
        <p:txBody>
          <a:bodyPr>
            <a:normAutofit/>
          </a:bodyPr>
          <a:lstStyle/>
          <a:p>
            <a:r>
              <a:rPr lang="en-US" sz="5400" dirty="0"/>
              <a:t>Life in Year 3 </a:t>
            </a:r>
          </a:p>
        </p:txBody>
      </p:sp>
      <p:sp>
        <p:nvSpPr>
          <p:cNvPr id="3" name="Content Placeholder 2">
            <a:extLst>
              <a:ext uri="{FF2B5EF4-FFF2-40B4-BE49-F238E27FC236}">
                <a16:creationId xmlns:a16="http://schemas.microsoft.com/office/drawing/2014/main" id="{E5710B3C-A410-0F4E-F9AA-C7F161A53EE0}"/>
              </a:ext>
            </a:extLst>
          </p:cNvPr>
          <p:cNvSpPr>
            <a:spLocks noGrp="1"/>
          </p:cNvSpPr>
          <p:nvPr>
            <p:ph idx="1"/>
          </p:nvPr>
        </p:nvSpPr>
        <p:spPr>
          <a:xfrm>
            <a:off x="613458" y="2149551"/>
            <a:ext cx="5272736" cy="3554668"/>
          </a:xfrm>
        </p:spPr>
        <p:txBody>
          <a:bodyPr vert="horz" lIns="91440" tIns="45720" rIns="91440" bIns="45720" rtlCol="0">
            <a:normAutofit/>
          </a:bodyPr>
          <a:lstStyle/>
          <a:p>
            <a:pPr marL="0" indent="0">
              <a:buNone/>
            </a:pPr>
            <a:r>
              <a:rPr lang="en-US" u="sng" dirty="0"/>
              <a:t>Things we are looking forward to:</a:t>
            </a:r>
          </a:p>
          <a:p>
            <a:pPr>
              <a:buFont typeface="Courier New" panose="02070309020205020404" pitchFamily="49" charset="0"/>
              <a:buChar char="o"/>
            </a:pPr>
            <a:r>
              <a:rPr lang="en-US" dirty="0"/>
              <a:t>Our amazing history topics (The Stone Age, The Egyptians, The Romans)</a:t>
            </a:r>
          </a:p>
          <a:p>
            <a:pPr>
              <a:buFont typeface="Courier New" panose="02070309020205020404" pitchFamily="49" charset="0"/>
              <a:buChar char="o"/>
            </a:pPr>
            <a:r>
              <a:rPr lang="en-US" dirty="0"/>
              <a:t>Swimming in Year 3 </a:t>
            </a:r>
          </a:p>
          <a:p>
            <a:pPr>
              <a:buFont typeface="Courier New" panose="02070309020205020404" pitchFamily="49" charset="0"/>
              <a:buChar char="o"/>
            </a:pPr>
            <a:r>
              <a:rPr lang="en-US" dirty="0"/>
              <a:t>Harlow Carr School Trip (Summer Term)</a:t>
            </a:r>
          </a:p>
        </p:txBody>
      </p:sp>
      <p:pic>
        <p:nvPicPr>
          <p:cNvPr id="4" name="Picture 3">
            <a:extLst>
              <a:ext uri="{FF2B5EF4-FFF2-40B4-BE49-F238E27FC236}">
                <a16:creationId xmlns:a16="http://schemas.microsoft.com/office/drawing/2014/main" id="{0D19A1D1-6DD0-16D4-87E3-02591A9A8A9C}"/>
              </a:ext>
            </a:extLst>
          </p:cNvPr>
          <p:cNvPicPr>
            <a:picLocks noChangeAspect="1"/>
          </p:cNvPicPr>
          <p:nvPr/>
        </p:nvPicPr>
        <p:blipFill>
          <a:blip r:embed="rId2"/>
          <a:srcRect t="1448" r="-1" b="33369"/>
          <a:stretch>
            <a:fillRect/>
          </a:stretch>
        </p:blipFill>
        <p:spPr>
          <a:xfrm>
            <a:off x="6863996" y="3154859"/>
            <a:ext cx="4030579" cy="3703141"/>
          </a:xfrm>
          <a:custGeom>
            <a:avLst/>
            <a:gdLst/>
            <a:ahLst/>
            <a:cxnLst/>
            <a:rect l="l" t="t" r="r" b="b"/>
            <a:pathLst>
              <a:path w="4030579" h="3703141">
                <a:moveTo>
                  <a:pt x="2015289" y="0"/>
                </a:moveTo>
                <a:cubicBezTo>
                  <a:pt x="3128303" y="0"/>
                  <a:pt x="4030579" y="902277"/>
                  <a:pt x="4030579" y="2015290"/>
                </a:cubicBezTo>
                <a:cubicBezTo>
                  <a:pt x="4030579" y="2710923"/>
                  <a:pt x="3678127" y="3324237"/>
                  <a:pt x="3142057" y="3686399"/>
                </a:cubicBezTo>
                <a:lnTo>
                  <a:pt x="3114499" y="3703141"/>
                </a:lnTo>
                <a:lnTo>
                  <a:pt x="916080" y="3703141"/>
                </a:lnTo>
                <a:lnTo>
                  <a:pt x="888522" y="3686399"/>
                </a:lnTo>
                <a:cubicBezTo>
                  <a:pt x="352452" y="3324237"/>
                  <a:pt x="0" y="2710923"/>
                  <a:pt x="0" y="2015290"/>
                </a:cubicBezTo>
                <a:cubicBezTo>
                  <a:pt x="0" y="902277"/>
                  <a:pt x="902277" y="0"/>
                  <a:pt x="2015289" y="0"/>
                </a:cubicBezTo>
                <a:close/>
              </a:path>
            </a:pathLst>
          </a:custGeom>
        </p:spPr>
      </p:pic>
      <p:sp>
        <p:nvSpPr>
          <p:cNvPr id="23" name="Arc 22">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10869" y="-729072"/>
            <a:ext cx="4083433" cy="408343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6" name="Picture 5">
            <a:extLst>
              <a:ext uri="{FF2B5EF4-FFF2-40B4-BE49-F238E27FC236}">
                <a16:creationId xmlns:a16="http://schemas.microsoft.com/office/drawing/2014/main" id="{D5F3CE71-9B14-3757-95BB-FFCA231015B5}"/>
              </a:ext>
            </a:extLst>
          </p:cNvPr>
          <p:cNvPicPr>
            <a:picLocks noChangeAspect="1"/>
          </p:cNvPicPr>
          <p:nvPr/>
        </p:nvPicPr>
        <p:blipFill>
          <a:blip r:embed="rId3"/>
          <a:srcRect t="3086" r="1" b="19379"/>
          <a:stretch>
            <a:fillRect/>
          </a:stretch>
        </p:blipFill>
        <p:spPr>
          <a:xfrm>
            <a:off x="63058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pic>
        <p:nvPicPr>
          <p:cNvPr id="7" name="Picture 6">
            <a:extLst>
              <a:ext uri="{FF2B5EF4-FFF2-40B4-BE49-F238E27FC236}">
                <a16:creationId xmlns:a16="http://schemas.microsoft.com/office/drawing/2014/main" id="{54393AA3-5599-7D54-D31E-65ACB4F2A023}"/>
              </a:ext>
            </a:extLst>
          </p:cNvPr>
          <p:cNvPicPr>
            <a:picLocks noChangeAspect="1"/>
          </p:cNvPicPr>
          <p:nvPr/>
        </p:nvPicPr>
        <p:blipFill>
          <a:blip r:embed="rId4"/>
          <a:srcRect l="7623" r="7121" b="1"/>
          <a:stretch>
            <a:fillRect/>
          </a:stretch>
        </p:blipFill>
        <p:spPr>
          <a:xfrm>
            <a:off x="9933462" y="372217"/>
            <a:ext cx="2258539" cy="3554668"/>
          </a:xfrm>
          <a:custGeom>
            <a:avLst/>
            <a:gdLst/>
            <a:ahLst/>
            <a:cxnLst/>
            <a:rect l="l" t="t" r="r" b="b"/>
            <a:pathLst>
              <a:path w="2258539" h="3554668">
                <a:moveTo>
                  <a:pt x="1777334" y="0"/>
                </a:moveTo>
                <a:cubicBezTo>
                  <a:pt x="1900033" y="0"/>
                  <a:pt x="2019829" y="12434"/>
                  <a:pt x="2135529" y="36109"/>
                </a:cubicBezTo>
                <a:lnTo>
                  <a:pt x="2258539" y="67738"/>
                </a:lnTo>
                <a:lnTo>
                  <a:pt x="2258539" y="3486930"/>
                </a:lnTo>
                <a:lnTo>
                  <a:pt x="2135529" y="3518559"/>
                </a:lnTo>
                <a:cubicBezTo>
                  <a:pt x="2019829" y="3542235"/>
                  <a:pt x="1900033" y="3554668"/>
                  <a:pt x="1777334" y="3554668"/>
                </a:cubicBezTo>
                <a:cubicBezTo>
                  <a:pt x="795739" y="3554668"/>
                  <a:pt x="0" y="2758929"/>
                  <a:pt x="0" y="1777334"/>
                </a:cubicBezTo>
                <a:cubicBezTo>
                  <a:pt x="0" y="795740"/>
                  <a:pt x="795739" y="0"/>
                  <a:pt x="1777334" y="0"/>
                </a:cubicBezTo>
                <a:close/>
              </a:path>
            </a:pathLst>
          </a:custGeom>
        </p:spPr>
      </p:pic>
    </p:spTree>
    <p:extLst>
      <p:ext uri="{BB962C8B-B14F-4D97-AF65-F5344CB8AC3E}">
        <p14:creationId xmlns:p14="http://schemas.microsoft.com/office/powerpoint/2010/main" val="10861794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2B004-C4B3-1E5C-3D91-3C06A0D3D721}"/>
              </a:ext>
            </a:extLst>
          </p:cNvPr>
          <p:cNvSpPr>
            <a:spLocks noGrp="1"/>
          </p:cNvSpPr>
          <p:nvPr>
            <p:ph type="title"/>
          </p:nvPr>
        </p:nvSpPr>
        <p:spPr/>
        <p:txBody>
          <a:bodyPr/>
          <a:lstStyle/>
          <a:p>
            <a:r>
              <a:rPr lang="en-US" dirty="0"/>
              <a:t>Dates for your Diary </a:t>
            </a:r>
            <a:endParaRPr lang="en-US" dirty="0">
              <a:solidFill>
                <a:srgbClr val="EE0000"/>
              </a:solidFill>
            </a:endParaRPr>
          </a:p>
        </p:txBody>
      </p:sp>
      <p:graphicFrame>
        <p:nvGraphicFramePr>
          <p:cNvPr id="5" name="Content Placeholder 2">
            <a:extLst>
              <a:ext uri="{FF2B5EF4-FFF2-40B4-BE49-F238E27FC236}">
                <a16:creationId xmlns:a16="http://schemas.microsoft.com/office/drawing/2014/main" id="{263740AD-3E2A-D740-FF00-5B9CE9854E32}"/>
              </a:ext>
            </a:extLst>
          </p:cNvPr>
          <p:cNvGraphicFramePr>
            <a:graphicFrameLocks noGrp="1"/>
          </p:cNvGraphicFramePr>
          <p:nvPr>
            <p:ph idx="1"/>
            <p:extLst>
              <p:ext uri="{D42A27DB-BD31-4B8C-83A1-F6EECF244321}">
                <p14:modId xmlns:p14="http://schemas.microsoft.com/office/powerpoint/2010/main" val="398304371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996452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1C4FDBE2-32F7-4AC4-A40C-C51C65B1D4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Arc 33">
            <a:extLst>
              <a:ext uri="{FF2B5EF4-FFF2-40B4-BE49-F238E27FC236}">
                <a16:creationId xmlns:a16="http://schemas.microsoft.com/office/drawing/2014/main" id="{E2B33195-5BCA-4BB7-A82D-673952268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604789">
            <a:off x="675639" y="775849"/>
            <a:ext cx="2987899" cy="2987899"/>
          </a:xfrm>
          <a:prstGeom prst="arc">
            <a:avLst>
              <a:gd name="adj1" fmla="val 14455503"/>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EE933C1-9380-EC7A-87B3-11E53E8B0ACC}"/>
              </a:ext>
            </a:extLst>
          </p:cNvPr>
          <p:cNvSpPr>
            <a:spLocks noGrp="1"/>
          </p:cNvSpPr>
          <p:nvPr>
            <p:ph type="title"/>
          </p:nvPr>
        </p:nvSpPr>
        <p:spPr>
          <a:xfrm>
            <a:off x="892817" y="1370171"/>
            <a:ext cx="4425551" cy="2387600"/>
          </a:xfrm>
        </p:spPr>
        <p:txBody>
          <a:bodyPr vert="horz" lIns="91440" tIns="45720" rIns="91440" bIns="45720" rtlCol="0" anchor="b">
            <a:normAutofit/>
          </a:bodyPr>
          <a:lstStyle/>
          <a:p>
            <a:r>
              <a:rPr lang="en-US" sz="5100">
                <a:solidFill>
                  <a:srgbClr val="FFFFFF"/>
                </a:solidFill>
              </a:rPr>
              <a:t>Thank you! </a:t>
            </a:r>
            <a:br>
              <a:rPr lang="en-US" sz="5100">
                <a:solidFill>
                  <a:srgbClr val="FFFFFF"/>
                </a:solidFill>
              </a:rPr>
            </a:br>
            <a:r>
              <a:rPr lang="en-US" sz="5100">
                <a:solidFill>
                  <a:srgbClr val="FFFFFF"/>
                </a:solidFill>
              </a:rPr>
              <a:t>Any questions?</a:t>
            </a:r>
          </a:p>
        </p:txBody>
      </p:sp>
      <p:sp>
        <p:nvSpPr>
          <p:cNvPr id="36" name="Oval 35">
            <a:extLst>
              <a:ext uri="{FF2B5EF4-FFF2-40B4-BE49-F238E27FC236}">
                <a16:creationId xmlns:a16="http://schemas.microsoft.com/office/drawing/2014/main" id="{CF8AD9F3-9AF6-494F-83A3-2F67756393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5976" y="2130090"/>
            <a:ext cx="457824" cy="4454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11156773-3FB3-46D9-9F87-8212874048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3872" y="3116072"/>
            <a:ext cx="4378128" cy="3741928"/>
          </a:xfrm>
          <a:custGeom>
            <a:avLst/>
            <a:gdLst>
              <a:gd name="connsiteX0" fmla="*/ 2605183 w 4378128"/>
              <a:gd name="connsiteY0" fmla="*/ 0 h 3741928"/>
              <a:gd name="connsiteX1" fmla="*/ 4262321 w 4378128"/>
              <a:gd name="connsiteY1" fmla="*/ 594897 h 3741928"/>
              <a:gd name="connsiteX2" fmla="*/ 4378128 w 4378128"/>
              <a:gd name="connsiteY2" fmla="*/ 700149 h 3741928"/>
              <a:gd name="connsiteX3" fmla="*/ 4378128 w 4378128"/>
              <a:gd name="connsiteY3" fmla="*/ 3741928 h 3741928"/>
              <a:gd name="connsiteX4" fmla="*/ 263831 w 4378128"/>
              <a:gd name="connsiteY4" fmla="*/ 3741928 h 3741928"/>
              <a:gd name="connsiteX5" fmla="*/ 204729 w 4378128"/>
              <a:gd name="connsiteY5" fmla="*/ 3619238 h 3741928"/>
              <a:gd name="connsiteX6" fmla="*/ 0 w 4378128"/>
              <a:gd name="connsiteY6" fmla="*/ 2605183 h 3741928"/>
              <a:gd name="connsiteX7" fmla="*/ 2605183 w 4378128"/>
              <a:gd name="connsiteY7" fmla="*/ 0 h 3741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8128" h="3741928">
                <a:moveTo>
                  <a:pt x="2605183" y="0"/>
                </a:moveTo>
                <a:cubicBezTo>
                  <a:pt x="3234659" y="0"/>
                  <a:pt x="3811992" y="223253"/>
                  <a:pt x="4262321" y="594897"/>
                </a:cubicBezTo>
                <a:lnTo>
                  <a:pt x="4378128" y="700149"/>
                </a:lnTo>
                <a:lnTo>
                  <a:pt x="4378128" y="3741928"/>
                </a:lnTo>
                <a:lnTo>
                  <a:pt x="263831" y="3741928"/>
                </a:lnTo>
                <a:lnTo>
                  <a:pt x="204729" y="3619238"/>
                </a:lnTo>
                <a:cubicBezTo>
                  <a:pt x="72899" y="3307558"/>
                  <a:pt x="0" y="2964884"/>
                  <a:pt x="0" y="2605183"/>
                </a:cubicBezTo>
                <a:cubicBezTo>
                  <a:pt x="0" y="1166380"/>
                  <a:pt x="1166380" y="0"/>
                  <a:pt x="260518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Freeform: Shape 39">
            <a:extLst>
              <a:ext uri="{FF2B5EF4-FFF2-40B4-BE49-F238E27FC236}">
                <a16:creationId xmlns:a16="http://schemas.microsoft.com/office/drawing/2014/main" id="{E8EA24D0-C854-4AA8-B8FD-D252660D8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99731" y="1"/>
            <a:ext cx="4208478" cy="3678281"/>
          </a:xfrm>
          <a:custGeom>
            <a:avLst/>
            <a:gdLst>
              <a:gd name="connsiteX0" fmla="*/ 711074 w 4208478"/>
              <a:gd name="connsiteY0" fmla="*/ 0 h 3678281"/>
              <a:gd name="connsiteX1" fmla="*/ 3497404 w 4208478"/>
              <a:gd name="connsiteY1" fmla="*/ 0 h 3678281"/>
              <a:gd name="connsiteX2" fmla="*/ 3592161 w 4208478"/>
              <a:gd name="connsiteY2" fmla="*/ 86120 h 3678281"/>
              <a:gd name="connsiteX3" fmla="*/ 4208478 w 4208478"/>
              <a:gd name="connsiteY3" fmla="*/ 1574042 h 3678281"/>
              <a:gd name="connsiteX4" fmla="*/ 2104239 w 4208478"/>
              <a:gd name="connsiteY4" fmla="*/ 3678281 h 3678281"/>
              <a:gd name="connsiteX5" fmla="*/ 0 w 4208478"/>
              <a:gd name="connsiteY5" fmla="*/ 1574042 h 3678281"/>
              <a:gd name="connsiteX6" fmla="*/ 616318 w 4208478"/>
              <a:gd name="connsiteY6" fmla="*/ 86120 h 367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08478" h="3678281">
                <a:moveTo>
                  <a:pt x="711074" y="0"/>
                </a:moveTo>
                <a:lnTo>
                  <a:pt x="3497404" y="0"/>
                </a:lnTo>
                <a:lnTo>
                  <a:pt x="3592161" y="86120"/>
                </a:lnTo>
                <a:cubicBezTo>
                  <a:pt x="3972953" y="466913"/>
                  <a:pt x="4208478" y="992973"/>
                  <a:pt x="4208478" y="1574042"/>
                </a:cubicBezTo>
                <a:cubicBezTo>
                  <a:pt x="4208478" y="2736181"/>
                  <a:pt x="3266378" y="3678281"/>
                  <a:pt x="2104239" y="3678281"/>
                </a:cubicBezTo>
                <a:cubicBezTo>
                  <a:pt x="942100" y="3678281"/>
                  <a:pt x="0" y="2736181"/>
                  <a:pt x="0" y="1574042"/>
                </a:cubicBezTo>
                <a:cubicBezTo>
                  <a:pt x="0" y="992973"/>
                  <a:pt x="235525" y="466913"/>
                  <a:pt x="616318" y="8612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Help">
            <a:extLst>
              <a:ext uri="{FF2B5EF4-FFF2-40B4-BE49-F238E27FC236}">
                <a16:creationId xmlns:a16="http://schemas.microsoft.com/office/drawing/2014/main" id="{1D001D2A-07BC-89D8-B370-4D1B99015AC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49286" y="270180"/>
            <a:ext cx="2709367" cy="2709367"/>
          </a:xfrm>
          <a:custGeom>
            <a:avLst/>
            <a:gdLst/>
            <a:ahLst/>
            <a:cxnLst/>
            <a:rect l="l" t="t" r="r" b="b"/>
            <a:pathLst>
              <a:path w="2833631" h="2677010">
                <a:moveTo>
                  <a:pt x="49418" y="0"/>
                </a:moveTo>
                <a:lnTo>
                  <a:pt x="2784213" y="0"/>
                </a:lnTo>
                <a:cubicBezTo>
                  <a:pt x="2811506" y="0"/>
                  <a:pt x="2833631" y="22125"/>
                  <a:pt x="2833631" y="49418"/>
                </a:cubicBezTo>
                <a:lnTo>
                  <a:pt x="2833631" y="2627592"/>
                </a:lnTo>
                <a:cubicBezTo>
                  <a:pt x="2833631" y="2654885"/>
                  <a:pt x="2811506" y="2677010"/>
                  <a:pt x="2784213" y="2677010"/>
                </a:cubicBezTo>
                <a:lnTo>
                  <a:pt x="49418" y="2677010"/>
                </a:lnTo>
                <a:cubicBezTo>
                  <a:pt x="22125" y="2677010"/>
                  <a:pt x="0" y="2654885"/>
                  <a:pt x="0" y="2627592"/>
                </a:cubicBezTo>
                <a:lnTo>
                  <a:pt x="0" y="49418"/>
                </a:lnTo>
                <a:cubicBezTo>
                  <a:pt x="0" y="22125"/>
                  <a:pt x="22125" y="0"/>
                  <a:pt x="49418" y="0"/>
                </a:cubicBezTo>
                <a:close/>
              </a:path>
            </a:pathLst>
          </a:custGeom>
        </p:spPr>
      </p:pic>
      <p:pic>
        <p:nvPicPr>
          <p:cNvPr id="5" name="Picture 4" descr="A blue and yellow logo&#10;&#10;AI-generated content may be incorrect.">
            <a:extLst>
              <a:ext uri="{FF2B5EF4-FFF2-40B4-BE49-F238E27FC236}">
                <a16:creationId xmlns:a16="http://schemas.microsoft.com/office/drawing/2014/main" id="{4450B042-E8B1-28E4-B9C8-036FB14B1C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48285" y="3884066"/>
            <a:ext cx="2567230" cy="2567230"/>
          </a:xfrm>
          <a:custGeom>
            <a:avLst/>
            <a:gdLst/>
            <a:ahLst/>
            <a:cxnLst/>
            <a:rect l="l" t="t" r="r" b="b"/>
            <a:pathLst>
              <a:path w="2833631" h="2677010">
                <a:moveTo>
                  <a:pt x="49418" y="0"/>
                </a:moveTo>
                <a:lnTo>
                  <a:pt x="2784213" y="0"/>
                </a:lnTo>
                <a:cubicBezTo>
                  <a:pt x="2811506" y="0"/>
                  <a:pt x="2833631" y="22125"/>
                  <a:pt x="2833631" y="49418"/>
                </a:cubicBezTo>
                <a:lnTo>
                  <a:pt x="2833631" y="2627592"/>
                </a:lnTo>
                <a:cubicBezTo>
                  <a:pt x="2833631" y="2654885"/>
                  <a:pt x="2811506" y="2677010"/>
                  <a:pt x="2784213" y="2677010"/>
                </a:cubicBezTo>
                <a:lnTo>
                  <a:pt x="49418" y="2677010"/>
                </a:lnTo>
                <a:cubicBezTo>
                  <a:pt x="22125" y="2677010"/>
                  <a:pt x="0" y="2654885"/>
                  <a:pt x="0" y="2627592"/>
                </a:cubicBezTo>
                <a:lnTo>
                  <a:pt x="0" y="49418"/>
                </a:lnTo>
                <a:cubicBezTo>
                  <a:pt x="0" y="22125"/>
                  <a:pt x="22125" y="0"/>
                  <a:pt x="49418" y="0"/>
                </a:cubicBezTo>
                <a:close/>
              </a:path>
            </a:pathLst>
          </a:custGeom>
        </p:spPr>
      </p:pic>
    </p:spTree>
    <p:extLst>
      <p:ext uri="{BB962C8B-B14F-4D97-AF65-F5344CB8AC3E}">
        <p14:creationId xmlns:p14="http://schemas.microsoft.com/office/powerpoint/2010/main" val="183751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78012B-09A8-3CD6-D578-E52686691D21}"/>
              </a:ext>
            </a:extLst>
          </p:cNvPr>
          <p:cNvSpPr>
            <a:spLocks noGrp="1"/>
          </p:cNvSpPr>
          <p:nvPr>
            <p:ph type="title"/>
          </p:nvPr>
        </p:nvSpPr>
        <p:spPr>
          <a:xfrm>
            <a:off x="1043631" y="809898"/>
            <a:ext cx="9942716" cy="1554480"/>
          </a:xfrm>
        </p:spPr>
        <p:txBody>
          <a:bodyPr anchor="ctr">
            <a:normAutofit/>
          </a:bodyPr>
          <a:lstStyle/>
          <a:p>
            <a:r>
              <a:rPr lang="en-US" sz="4800" dirty="0"/>
              <a:t>Everyday Information </a:t>
            </a:r>
          </a:p>
        </p:txBody>
      </p:sp>
      <p:sp>
        <p:nvSpPr>
          <p:cNvPr id="3" name="Content Placeholder 2">
            <a:extLst>
              <a:ext uri="{FF2B5EF4-FFF2-40B4-BE49-F238E27FC236}">
                <a16:creationId xmlns:a16="http://schemas.microsoft.com/office/drawing/2014/main" id="{A521E49C-28F3-492B-82FC-64F3CB2FEF13}"/>
              </a:ext>
            </a:extLst>
          </p:cNvPr>
          <p:cNvSpPr>
            <a:spLocks noGrp="1"/>
          </p:cNvSpPr>
          <p:nvPr>
            <p:ph idx="1"/>
          </p:nvPr>
        </p:nvSpPr>
        <p:spPr>
          <a:xfrm>
            <a:off x="1045028" y="3017521"/>
            <a:ext cx="9941319" cy="3566151"/>
          </a:xfrm>
        </p:spPr>
        <p:txBody>
          <a:bodyPr vert="horz" lIns="91440" tIns="45720" rIns="91440" bIns="45720" rtlCol="0" anchor="ctr">
            <a:normAutofit fontScale="77500" lnSpcReduction="20000"/>
          </a:bodyPr>
          <a:lstStyle/>
          <a:p>
            <a:r>
              <a:rPr lang="en-US" sz="3200" dirty="0"/>
              <a:t>Doors open at 8:50am and will close at 9:00am.</a:t>
            </a:r>
          </a:p>
          <a:p>
            <a:r>
              <a:rPr lang="en-US" sz="3200" dirty="0"/>
              <a:t>Messages to the teacher – staff welcoming children in the morning, email or phone call to the office.  </a:t>
            </a:r>
          </a:p>
          <a:p>
            <a:r>
              <a:rPr lang="en-US" sz="3200" dirty="0"/>
              <a:t>Water bottled – named and appropriate size. </a:t>
            </a:r>
          </a:p>
          <a:p>
            <a:pPr lvl="1">
              <a:buFont typeface="Courier New" panose="020B0604020202020204" pitchFamily="34" charset="0"/>
              <a:buChar char="o"/>
            </a:pPr>
            <a:r>
              <a:rPr lang="en-US" sz="3200" dirty="0"/>
              <a:t>Taken home each day and returned.</a:t>
            </a:r>
          </a:p>
          <a:p>
            <a:r>
              <a:rPr lang="en-US" sz="3200" dirty="0"/>
              <a:t>Snacks </a:t>
            </a:r>
          </a:p>
          <a:p>
            <a:pPr lvl="1">
              <a:buFont typeface="Courier New" panose="020B0604020202020204" pitchFamily="34" charset="0"/>
              <a:buChar char="o"/>
            </a:pPr>
            <a:r>
              <a:rPr lang="en-US" sz="3200" dirty="0"/>
              <a:t>All children can bring in a piece of fresh fruit or vegetable as a snack for morning break. </a:t>
            </a:r>
          </a:p>
          <a:p>
            <a:r>
              <a:rPr lang="en-US" sz="3200" dirty="0"/>
              <a:t>School finishes at 3:25pm. If there is late collection, children will be sent to the office or to afterschool club. </a:t>
            </a:r>
          </a:p>
          <a:p>
            <a:pPr lvl="1">
              <a:buFont typeface="Courier New" panose="020B0604020202020204" pitchFamily="34" charset="0"/>
              <a:buChar char="o"/>
            </a:pPr>
            <a:endParaRPr lang="en-US" sz="1700" dirty="0"/>
          </a:p>
          <a:p>
            <a:endParaRPr lang="en-US" sz="1700" dirty="0"/>
          </a:p>
          <a:p>
            <a:pPr marL="0" indent="0">
              <a:buNone/>
            </a:pPr>
            <a:endParaRPr lang="en-US" sz="17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70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430EC9-B5C1-942D-2C57-F0CEAA02E101}"/>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A typical week in our class </a:t>
            </a:r>
          </a:p>
        </p:txBody>
      </p:sp>
      <p:pic>
        <p:nvPicPr>
          <p:cNvPr id="5" name="Content Placeholder 4">
            <a:extLst>
              <a:ext uri="{FF2B5EF4-FFF2-40B4-BE49-F238E27FC236}">
                <a16:creationId xmlns:a16="http://schemas.microsoft.com/office/drawing/2014/main" id="{1CFF61BA-0DFA-08B3-1AF6-455C6254AD70}"/>
              </a:ext>
            </a:extLst>
          </p:cNvPr>
          <p:cNvPicPr>
            <a:picLocks noGrp="1" noChangeAspect="1"/>
          </p:cNvPicPr>
          <p:nvPr>
            <p:ph idx="1"/>
          </p:nvPr>
        </p:nvPicPr>
        <p:blipFill>
          <a:blip r:embed="rId2"/>
          <a:stretch>
            <a:fillRect/>
          </a:stretch>
        </p:blipFill>
        <p:spPr>
          <a:xfrm>
            <a:off x="3497922" y="840785"/>
            <a:ext cx="8433295" cy="4806979"/>
          </a:xfrm>
          <a:prstGeom prst="rect">
            <a:avLst/>
          </a:prstGeom>
        </p:spPr>
      </p:pic>
    </p:spTree>
    <p:extLst>
      <p:ext uri="{BB962C8B-B14F-4D97-AF65-F5344CB8AC3E}">
        <p14:creationId xmlns:p14="http://schemas.microsoft.com/office/powerpoint/2010/main" val="2871975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8C5177-539E-ED85-0D69-F5C94EC419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87A19D-E33E-6B07-E820-0977AD604A6F}"/>
              </a:ext>
            </a:extLst>
          </p:cNvPr>
          <p:cNvSpPr>
            <a:spLocks noGrp="1"/>
          </p:cNvSpPr>
          <p:nvPr>
            <p:ph type="title"/>
          </p:nvPr>
        </p:nvSpPr>
        <p:spPr>
          <a:xfrm>
            <a:off x="775623" y="177067"/>
            <a:ext cx="10640754" cy="775845"/>
          </a:xfrm>
        </p:spPr>
        <p:txBody>
          <a:bodyPr vert="horz" lIns="91440" tIns="45720" rIns="91440" bIns="45720" rtlCol="0" anchor="b">
            <a:normAutofit/>
          </a:bodyPr>
          <a:lstStyle/>
          <a:p>
            <a:pPr algn="ctr"/>
            <a:r>
              <a:rPr lang="en-US" sz="4500" u="sng" kern="1200" dirty="0">
                <a:solidFill>
                  <a:schemeClr val="tx2"/>
                </a:solidFill>
                <a:latin typeface="+mj-lt"/>
                <a:ea typeface="+mj-ea"/>
                <a:cs typeface="+mj-cs"/>
              </a:rPr>
              <a:t>Curriculum Newsletter </a:t>
            </a:r>
          </a:p>
        </p:txBody>
      </p:sp>
      <p:pic>
        <p:nvPicPr>
          <p:cNvPr id="6" name="Picture 5">
            <a:extLst>
              <a:ext uri="{FF2B5EF4-FFF2-40B4-BE49-F238E27FC236}">
                <a16:creationId xmlns:a16="http://schemas.microsoft.com/office/drawing/2014/main" id="{B523DBB8-A88B-0465-C86C-7116E9E5431A}"/>
              </a:ext>
            </a:extLst>
          </p:cNvPr>
          <p:cNvPicPr>
            <a:picLocks noChangeAspect="1"/>
          </p:cNvPicPr>
          <p:nvPr/>
        </p:nvPicPr>
        <p:blipFill>
          <a:blip r:embed="rId3"/>
          <a:stretch>
            <a:fillRect/>
          </a:stretch>
        </p:blipFill>
        <p:spPr>
          <a:xfrm>
            <a:off x="0" y="1287448"/>
            <a:ext cx="12192000" cy="3983971"/>
          </a:xfrm>
          <a:prstGeom prst="rect">
            <a:avLst/>
          </a:prstGeom>
        </p:spPr>
      </p:pic>
    </p:spTree>
    <p:extLst>
      <p:ext uri="{BB962C8B-B14F-4D97-AF65-F5344CB8AC3E}">
        <p14:creationId xmlns:p14="http://schemas.microsoft.com/office/powerpoint/2010/main" val="3479038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23D09407-53BC-485E-B4CE-BC5E4FC4B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21DB988-49FC-4608-B0A2-E2F3A40190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EFB9FA-0942-5605-BE42-160F9D84886C}"/>
              </a:ext>
            </a:extLst>
          </p:cNvPr>
          <p:cNvSpPr>
            <a:spLocks noGrp="1"/>
          </p:cNvSpPr>
          <p:nvPr>
            <p:ph type="title"/>
          </p:nvPr>
        </p:nvSpPr>
        <p:spPr>
          <a:xfrm>
            <a:off x="755903" y="3399769"/>
            <a:ext cx="10640754" cy="775845"/>
          </a:xfrm>
        </p:spPr>
        <p:txBody>
          <a:bodyPr vert="horz" lIns="91440" tIns="45720" rIns="91440" bIns="45720" rtlCol="0" anchor="b">
            <a:normAutofit/>
          </a:bodyPr>
          <a:lstStyle/>
          <a:p>
            <a:pPr algn="ctr"/>
            <a:r>
              <a:rPr lang="en-US" sz="4500" u="sng" kern="1200" dirty="0">
                <a:solidFill>
                  <a:schemeClr val="tx2"/>
                </a:solidFill>
                <a:latin typeface="+mj-lt"/>
                <a:ea typeface="+mj-ea"/>
                <a:cs typeface="+mj-cs"/>
              </a:rPr>
              <a:t>Curriculum Newsletter </a:t>
            </a:r>
          </a:p>
        </p:txBody>
      </p:sp>
      <p:grpSp>
        <p:nvGrpSpPr>
          <p:cNvPr id="23" name="Group 22">
            <a:extLst>
              <a:ext uri="{FF2B5EF4-FFF2-40B4-BE49-F238E27FC236}">
                <a16:creationId xmlns:a16="http://schemas.microsoft.com/office/drawing/2014/main" id="{E9B930FD-8671-4C4C-ADCF-73AC1D0CD4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9676747" y="0"/>
            <a:ext cx="2514948" cy="2174333"/>
            <a:chOff x="-305" y="-4155"/>
            <a:chExt cx="2514948" cy="2174333"/>
          </a:xfrm>
        </p:grpSpPr>
        <p:sp>
          <p:nvSpPr>
            <p:cNvPr id="24" name="Freeform: Shape 23">
              <a:extLst>
                <a:ext uri="{FF2B5EF4-FFF2-40B4-BE49-F238E27FC236}">
                  <a16:creationId xmlns:a16="http://schemas.microsoft.com/office/drawing/2014/main" id="{C35B12C1-569C-4E37-AA33-7EF215F201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F23E2660-7810-46F6-8752-187127C830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991DC45-0378-45B3-B325-FB8F98545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7" name="Freeform: Shape 26">
              <a:extLst>
                <a:ext uri="{FF2B5EF4-FFF2-40B4-BE49-F238E27FC236}">
                  <a16:creationId xmlns:a16="http://schemas.microsoft.com/office/drawing/2014/main" id="{E228F5BA-5150-4554-B7EA-93F371F3B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Content Placeholder 4">
            <a:extLst>
              <a:ext uri="{FF2B5EF4-FFF2-40B4-BE49-F238E27FC236}">
                <a16:creationId xmlns:a16="http://schemas.microsoft.com/office/drawing/2014/main" id="{046613FA-AC07-FC41-C085-97E4D6EE0693}"/>
              </a:ext>
            </a:extLst>
          </p:cNvPr>
          <p:cNvPicPr>
            <a:picLocks noGrp="1" noChangeAspect="1"/>
          </p:cNvPicPr>
          <p:nvPr>
            <p:ph idx="1"/>
          </p:nvPr>
        </p:nvPicPr>
        <p:blipFill>
          <a:blip r:embed="rId3"/>
          <a:stretch>
            <a:fillRect/>
          </a:stretch>
        </p:blipFill>
        <p:spPr>
          <a:xfrm>
            <a:off x="334833" y="320231"/>
            <a:ext cx="11460881" cy="2836567"/>
          </a:xfrm>
          <a:prstGeom prst="rect">
            <a:avLst/>
          </a:prstGeom>
        </p:spPr>
      </p:pic>
      <p:grpSp>
        <p:nvGrpSpPr>
          <p:cNvPr id="29" name="Group 28">
            <a:extLst>
              <a:ext uri="{FF2B5EF4-FFF2-40B4-BE49-F238E27FC236}">
                <a16:creationId xmlns:a16="http://schemas.microsoft.com/office/drawing/2014/main" id="{383C2651-AE0C-4AE4-8725-E2F9414FE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305" y="4322879"/>
            <a:ext cx="3378428" cy="2535121"/>
            <a:chOff x="-305" y="-1"/>
            <a:chExt cx="3832880" cy="2876136"/>
          </a:xfrm>
        </p:grpSpPr>
        <p:sp>
          <p:nvSpPr>
            <p:cNvPr id="30" name="Freeform: Shape 29">
              <a:extLst>
                <a:ext uri="{FF2B5EF4-FFF2-40B4-BE49-F238E27FC236}">
                  <a16:creationId xmlns:a16="http://schemas.microsoft.com/office/drawing/2014/main" id="{CCE13265-B5D2-47B4-A199-E05F390D5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3EBD03-D832-462C-9304-7273698ED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0D53D3E2-805E-40D2-964F-352BF6D476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B7A9A916-A926-43E6-800F-432ABC3F2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a:extLst>
              <a:ext uri="{FF2B5EF4-FFF2-40B4-BE49-F238E27FC236}">
                <a16:creationId xmlns:a16="http://schemas.microsoft.com/office/drawing/2014/main" id="{1C73785E-CE4B-5AD3-7BE8-6D060530CDCE}"/>
              </a:ext>
            </a:extLst>
          </p:cNvPr>
          <p:cNvPicPr>
            <a:picLocks noChangeAspect="1"/>
          </p:cNvPicPr>
          <p:nvPr/>
        </p:nvPicPr>
        <p:blipFill>
          <a:blip r:embed="rId4"/>
          <a:stretch>
            <a:fillRect/>
          </a:stretch>
        </p:blipFill>
        <p:spPr>
          <a:xfrm>
            <a:off x="655019" y="4418585"/>
            <a:ext cx="10741638" cy="1947660"/>
          </a:xfrm>
          <a:prstGeom prst="rect">
            <a:avLst/>
          </a:prstGeom>
        </p:spPr>
      </p:pic>
    </p:spTree>
    <p:extLst>
      <p:ext uri="{BB962C8B-B14F-4D97-AF65-F5344CB8AC3E}">
        <p14:creationId xmlns:p14="http://schemas.microsoft.com/office/powerpoint/2010/main" val="3966738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C31EF5-2B4A-7748-CA91-04C25B7AAAF0}"/>
              </a:ext>
            </a:extLst>
          </p:cNvPr>
          <p:cNvSpPr>
            <a:spLocks noGrp="1"/>
          </p:cNvSpPr>
          <p:nvPr>
            <p:ph type="title"/>
          </p:nvPr>
        </p:nvSpPr>
        <p:spPr>
          <a:xfrm>
            <a:off x="808638" y="386930"/>
            <a:ext cx="9236700" cy="1188950"/>
          </a:xfrm>
        </p:spPr>
        <p:txBody>
          <a:bodyPr anchor="b">
            <a:normAutofit fontScale="90000"/>
          </a:bodyPr>
          <a:lstStyle/>
          <a:p>
            <a:r>
              <a:rPr lang="en-US" sz="8000" dirty="0"/>
              <a:t>PE </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3020071-4D8B-990F-254F-BA855B579BA3}"/>
              </a:ext>
            </a:extLst>
          </p:cNvPr>
          <p:cNvSpPr>
            <a:spLocks noGrp="1"/>
          </p:cNvSpPr>
          <p:nvPr>
            <p:ph idx="1"/>
          </p:nvPr>
        </p:nvSpPr>
        <p:spPr>
          <a:xfrm>
            <a:off x="793660" y="2599509"/>
            <a:ext cx="10143668" cy="3435531"/>
          </a:xfrm>
        </p:spPr>
        <p:txBody>
          <a:bodyPr vert="horz" lIns="91440" tIns="45720" rIns="91440" bIns="45720" rtlCol="0" anchor="ctr">
            <a:normAutofit/>
          </a:bodyPr>
          <a:lstStyle/>
          <a:p>
            <a:r>
              <a:rPr lang="en-US" sz="2400" dirty="0"/>
              <a:t>Our PE day is on Friday! I am teaching class PE this year </a:t>
            </a:r>
            <a:r>
              <a:rPr lang="en-US" sz="2400" dirty="0">
                <a:sym typeface="Wingdings" panose="05000000000000000000" pitchFamily="2" charset="2"/>
              </a:rPr>
              <a:t></a:t>
            </a:r>
            <a:endParaRPr lang="en-US" sz="2400" dirty="0"/>
          </a:p>
          <a:p>
            <a:r>
              <a:rPr lang="en-US" sz="2400" dirty="0"/>
              <a:t>On PE day, children are to wear PE kit all day. </a:t>
            </a:r>
          </a:p>
          <a:p>
            <a:r>
              <a:rPr lang="en-US" sz="2400" dirty="0"/>
              <a:t>Just a reminder our school PE kit is</a:t>
            </a:r>
          </a:p>
          <a:p>
            <a:pPr lvl="1">
              <a:buFont typeface="Courier New" panose="020B0604020202020204" pitchFamily="34" charset="0"/>
              <a:buChar char="o"/>
            </a:pPr>
            <a:r>
              <a:rPr lang="en-US" dirty="0"/>
              <a:t>House-</a:t>
            </a:r>
            <a:r>
              <a:rPr lang="en-US" dirty="0" err="1"/>
              <a:t>colour</a:t>
            </a:r>
            <a:r>
              <a:rPr lang="en-US" dirty="0"/>
              <a:t> plain t-shirt (no logos) - these can be purchased via the school office.</a:t>
            </a:r>
          </a:p>
          <a:p>
            <a:pPr lvl="1">
              <a:buFont typeface="Courier New" panose="020B0604020202020204" pitchFamily="34" charset="0"/>
              <a:buChar char="o"/>
            </a:pPr>
            <a:r>
              <a:rPr lang="en-US" dirty="0"/>
              <a:t>Black or navy shorts or tracksuit bottoms. </a:t>
            </a:r>
          </a:p>
          <a:p>
            <a:pPr lvl="1">
              <a:buFont typeface="Courier New" panose="020B0604020202020204" pitchFamily="34" charset="0"/>
              <a:buChar char="o"/>
            </a:pPr>
            <a:r>
              <a:rPr lang="en-US" dirty="0"/>
              <a:t>Trainers </a:t>
            </a:r>
          </a:p>
          <a:p>
            <a:pPr lvl="1">
              <a:buFont typeface="Courier New" panose="020B0604020202020204" pitchFamily="34" charset="0"/>
              <a:buChar char="o"/>
            </a:pPr>
            <a:r>
              <a:rPr lang="en-US" dirty="0"/>
              <a:t>Dark-</a:t>
            </a:r>
            <a:r>
              <a:rPr lang="en-US" dirty="0" err="1"/>
              <a:t>coloured</a:t>
            </a:r>
            <a:r>
              <a:rPr lang="en-US" dirty="0"/>
              <a:t> (navy or black) fleece, jumper or jacket. </a:t>
            </a:r>
          </a:p>
          <a:p>
            <a:endParaRPr lang="en-US" sz="2400" dirty="0"/>
          </a:p>
        </p:txBody>
      </p:sp>
    </p:spTree>
    <p:extLst>
      <p:ext uri="{BB962C8B-B14F-4D97-AF65-F5344CB8AC3E}">
        <p14:creationId xmlns:p14="http://schemas.microsoft.com/office/powerpoint/2010/main" val="2248720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0685729-B96D-AA52-7CC9-D0834AD722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CE4CB6-C9FD-7E49-B686-4F9A86B2E0D2}"/>
              </a:ext>
            </a:extLst>
          </p:cNvPr>
          <p:cNvSpPr>
            <a:spLocks noGrp="1"/>
          </p:cNvSpPr>
          <p:nvPr>
            <p:ph type="title"/>
          </p:nvPr>
        </p:nvSpPr>
        <p:spPr>
          <a:xfrm>
            <a:off x="5243332" y="775504"/>
            <a:ext cx="6466065" cy="902826"/>
          </a:xfrm>
        </p:spPr>
        <p:txBody>
          <a:bodyPr anchor="b">
            <a:normAutofit/>
          </a:bodyPr>
          <a:lstStyle/>
          <a:p>
            <a:r>
              <a:rPr lang="en-US" sz="5400" dirty="0"/>
              <a:t>Swimming – Y3</a:t>
            </a:r>
          </a:p>
        </p:txBody>
      </p:sp>
      <p:pic>
        <p:nvPicPr>
          <p:cNvPr id="5" name="Picture 4" descr="Tiled swimming pool">
            <a:extLst>
              <a:ext uri="{FF2B5EF4-FFF2-40B4-BE49-F238E27FC236}">
                <a16:creationId xmlns:a16="http://schemas.microsoft.com/office/drawing/2014/main" id="{181368DD-D7AB-1721-7E7B-D4A0DDA3E135}"/>
              </a:ext>
            </a:extLst>
          </p:cNvPr>
          <p:cNvPicPr>
            <a:picLocks noChangeAspect="1"/>
          </p:cNvPicPr>
          <p:nvPr/>
        </p:nvPicPr>
        <p:blipFill>
          <a:blip r:embed="rId2"/>
          <a:srcRect l="40654" r="-2" b="-2"/>
          <a:stretch>
            <a:fillRect/>
          </a:stretch>
        </p:blipFill>
        <p:spPr>
          <a:xfrm>
            <a:off x="2" y="1587"/>
            <a:ext cx="491923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3" name="Content Placeholder 2">
            <a:extLst>
              <a:ext uri="{FF2B5EF4-FFF2-40B4-BE49-F238E27FC236}">
                <a16:creationId xmlns:a16="http://schemas.microsoft.com/office/drawing/2014/main" id="{FCD38878-F3DD-4848-5EE8-52C738BDCD6F}"/>
              </a:ext>
            </a:extLst>
          </p:cNvPr>
          <p:cNvSpPr>
            <a:spLocks noGrp="1"/>
          </p:cNvSpPr>
          <p:nvPr>
            <p:ph idx="1"/>
          </p:nvPr>
        </p:nvSpPr>
        <p:spPr>
          <a:xfrm>
            <a:off x="5243332" y="2361236"/>
            <a:ext cx="6466065" cy="4006226"/>
          </a:xfrm>
        </p:spPr>
        <p:txBody>
          <a:bodyPr vert="horz" lIns="91440" tIns="45720" rIns="91440" bIns="45720" rtlCol="0">
            <a:normAutofit/>
          </a:bodyPr>
          <a:lstStyle/>
          <a:p>
            <a:r>
              <a:rPr lang="en-US" sz="1800" dirty="0"/>
              <a:t>Class 3 will be going swimming this year, which will start on Thursday 4</a:t>
            </a:r>
            <a:r>
              <a:rPr lang="en-US" sz="1800" baseline="30000" dirty="0"/>
              <a:t>th</a:t>
            </a:r>
            <a:r>
              <a:rPr lang="en-US" sz="1800" dirty="0"/>
              <a:t> December (Autumn 2 half term.)  </a:t>
            </a:r>
          </a:p>
          <a:p>
            <a:endParaRPr lang="en-US" sz="1800" dirty="0"/>
          </a:p>
          <a:p>
            <a:endParaRPr lang="en-US" sz="1800" dirty="0"/>
          </a:p>
          <a:p>
            <a:r>
              <a:rPr lang="en-GB" sz="1800" dirty="0"/>
              <a:t>Please ensure your child brings the following items each week:</a:t>
            </a:r>
          </a:p>
          <a:p>
            <a:pPr>
              <a:buFont typeface="Courier New" panose="02070309020205020404" pitchFamily="49" charset="0"/>
              <a:buChar char="o"/>
            </a:pPr>
            <a:r>
              <a:rPr lang="en-GB" sz="1800" dirty="0"/>
              <a:t>A suitable swimming costume/trunks</a:t>
            </a:r>
          </a:p>
          <a:p>
            <a:pPr>
              <a:buFont typeface="Courier New" panose="02070309020205020404" pitchFamily="49" charset="0"/>
              <a:buChar char="o"/>
            </a:pPr>
            <a:r>
              <a:rPr lang="en-GB" sz="1800" dirty="0"/>
              <a:t>A towel</a:t>
            </a:r>
          </a:p>
          <a:p>
            <a:pPr>
              <a:buFont typeface="Courier New" panose="02070309020205020404" pitchFamily="49" charset="0"/>
              <a:buChar char="o"/>
            </a:pPr>
            <a:r>
              <a:rPr lang="en-GB" sz="1800" dirty="0"/>
              <a:t>A swimming cap</a:t>
            </a:r>
          </a:p>
          <a:p>
            <a:pPr>
              <a:buFont typeface="Courier New" panose="02070309020205020404" pitchFamily="49" charset="0"/>
              <a:buChar char="o"/>
            </a:pPr>
            <a:r>
              <a:rPr lang="en-GB" sz="1800" dirty="0"/>
              <a:t>A waterproof bag for wet items</a:t>
            </a:r>
          </a:p>
        </p:txBody>
      </p:sp>
      <p:sp>
        <p:nvSpPr>
          <p:cNvPr id="4" name="Flowchart: Alternate Process 3">
            <a:extLst>
              <a:ext uri="{FF2B5EF4-FFF2-40B4-BE49-F238E27FC236}">
                <a16:creationId xmlns:a16="http://schemas.microsoft.com/office/drawing/2014/main" id="{8470C2AE-4B04-FF0A-E65C-D040FC61E2E7}"/>
              </a:ext>
            </a:extLst>
          </p:cNvPr>
          <p:cNvSpPr/>
          <p:nvPr/>
        </p:nvSpPr>
        <p:spPr>
          <a:xfrm>
            <a:off x="8852598" y="5002483"/>
            <a:ext cx="3084844" cy="1557494"/>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More information will be shared nearer the time. </a:t>
            </a:r>
          </a:p>
        </p:txBody>
      </p:sp>
    </p:spTree>
    <p:extLst>
      <p:ext uri="{BB962C8B-B14F-4D97-AF65-F5344CB8AC3E}">
        <p14:creationId xmlns:p14="http://schemas.microsoft.com/office/powerpoint/2010/main" val="2627100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51D321-8C3B-A995-D27A-0699D88BFDDB}"/>
              </a:ext>
            </a:extLst>
          </p:cNvPr>
          <p:cNvSpPr>
            <a:spLocks noGrp="1"/>
          </p:cNvSpPr>
          <p:nvPr>
            <p:ph type="title"/>
          </p:nvPr>
        </p:nvSpPr>
        <p:spPr>
          <a:xfrm>
            <a:off x="1171074" y="1396686"/>
            <a:ext cx="3240506" cy="4064628"/>
          </a:xfrm>
        </p:spPr>
        <p:txBody>
          <a:bodyPr>
            <a:normAutofit/>
          </a:bodyPr>
          <a:lstStyle/>
          <a:p>
            <a:r>
              <a:rPr lang="en-US">
                <a:solidFill>
                  <a:srgbClr val="FFFFFF"/>
                </a:solidFill>
              </a:rPr>
              <a:t>Homework (KS2)</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9DF3188D-2DB7-7765-0516-0210D14EA377}"/>
              </a:ext>
            </a:extLst>
          </p:cNvPr>
          <p:cNvSpPr>
            <a:spLocks noGrp="1"/>
          </p:cNvSpPr>
          <p:nvPr>
            <p:ph idx="1"/>
          </p:nvPr>
        </p:nvSpPr>
        <p:spPr>
          <a:xfrm>
            <a:off x="5370153" y="1526033"/>
            <a:ext cx="5536397" cy="3935281"/>
          </a:xfrm>
        </p:spPr>
        <p:txBody>
          <a:bodyPr vert="horz" lIns="91440" tIns="45720" rIns="91440" bIns="45720" rtlCol="0">
            <a:normAutofit/>
          </a:bodyPr>
          <a:lstStyle/>
          <a:p>
            <a:r>
              <a:rPr lang="en-US" sz="2000" dirty="0"/>
              <a:t>Homework is given out on a Thursday and returned (marked) on a Tuesday.</a:t>
            </a:r>
          </a:p>
          <a:p>
            <a:r>
              <a:rPr lang="en-US" sz="2000" dirty="0"/>
              <a:t>Any homework given will be to revise previous learning (for example year previous refresher) or consolidate recent learning.</a:t>
            </a:r>
          </a:p>
          <a:p>
            <a:r>
              <a:rPr lang="en-US" sz="2000" dirty="0"/>
              <a:t>We would encourage children to complete homework independently.</a:t>
            </a:r>
          </a:p>
          <a:p>
            <a:r>
              <a:rPr lang="en-US" sz="2000" dirty="0"/>
              <a:t>Homework presentation should be given the same care as it would be schoolwork. </a:t>
            </a:r>
          </a:p>
          <a:p>
            <a:r>
              <a:rPr lang="en-US" sz="2000" dirty="0"/>
              <a:t>If a child is stuck, encourage them to come and ask for help on either a Friday or a Monday. </a:t>
            </a:r>
          </a:p>
          <a:p>
            <a:endParaRPr lang="en-US" sz="2000" dirty="0"/>
          </a:p>
        </p:txBody>
      </p:sp>
    </p:spTree>
    <p:extLst>
      <p:ext uri="{BB962C8B-B14F-4D97-AF65-F5344CB8AC3E}">
        <p14:creationId xmlns:p14="http://schemas.microsoft.com/office/powerpoint/2010/main" val="4120726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6C327D-EA4F-4BAC-1186-C8A53FC94DB8}"/>
              </a:ext>
            </a:extLst>
          </p:cNvPr>
          <p:cNvSpPr>
            <a:spLocks noGrp="1"/>
          </p:cNvSpPr>
          <p:nvPr>
            <p:ph type="title"/>
          </p:nvPr>
        </p:nvSpPr>
        <p:spPr>
          <a:xfrm>
            <a:off x="686834" y="1153572"/>
            <a:ext cx="3200400" cy="4461163"/>
          </a:xfrm>
        </p:spPr>
        <p:txBody>
          <a:bodyPr>
            <a:normAutofit/>
          </a:bodyPr>
          <a:lstStyle/>
          <a:p>
            <a:r>
              <a:rPr lang="en-US">
                <a:solidFill>
                  <a:srgbClr val="FFFFFF"/>
                </a:solidFill>
              </a:rPr>
              <a:t>Reading Books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E04910B-F546-FED1-B1AA-3872FF0F3F78}"/>
              </a:ext>
            </a:extLst>
          </p:cNvPr>
          <p:cNvSpPr>
            <a:spLocks noGrp="1"/>
          </p:cNvSpPr>
          <p:nvPr>
            <p:ph idx="1"/>
          </p:nvPr>
        </p:nvSpPr>
        <p:spPr>
          <a:xfrm>
            <a:off x="4447308" y="591344"/>
            <a:ext cx="6906491" cy="5585619"/>
          </a:xfrm>
        </p:spPr>
        <p:txBody>
          <a:bodyPr vert="horz" lIns="91440" tIns="45720" rIns="91440" bIns="45720" rtlCol="0" anchor="ctr">
            <a:normAutofit/>
          </a:bodyPr>
          <a:lstStyle/>
          <a:p>
            <a:pPr marL="0" indent="0" algn="ctr">
              <a:buNone/>
            </a:pPr>
            <a:r>
              <a:rPr lang="en-US" dirty="0"/>
              <a:t>Two types of reading books coming home: </a:t>
            </a:r>
          </a:p>
          <a:p>
            <a:pPr>
              <a:buFont typeface="Calibri" panose="020B0604020202020204" pitchFamily="34" charset="0"/>
              <a:buChar char="-"/>
            </a:pPr>
            <a:endParaRPr lang="en-US" sz="2000" dirty="0"/>
          </a:p>
          <a:p>
            <a:pPr marL="0" indent="0">
              <a:buNone/>
            </a:pPr>
            <a:r>
              <a:rPr lang="en-US" sz="2000" b="1" dirty="0"/>
              <a:t>Scheme Books: Learning to Read. Changed daily. </a:t>
            </a:r>
            <a:endParaRPr lang="en-US" sz="2000" b="1" dirty="0">
              <a:solidFill>
                <a:srgbClr val="EE0000"/>
              </a:solidFill>
            </a:endParaRPr>
          </a:p>
          <a:p>
            <a:pPr>
              <a:buFont typeface="Calibri" panose="020B0604020202020204" pitchFamily="34" charset="0"/>
              <a:buChar char="-"/>
            </a:pPr>
            <a:r>
              <a:rPr lang="en-US" sz="2000" dirty="0"/>
              <a:t>Levelled books targeted at current reading level. </a:t>
            </a:r>
          </a:p>
          <a:p>
            <a:pPr>
              <a:buFont typeface="Calibri" panose="020B0604020202020204" pitchFamily="34" charset="0"/>
              <a:buChar char="-"/>
            </a:pPr>
            <a:r>
              <a:rPr lang="en-US" sz="2000" dirty="0"/>
              <a:t>Please listen to your child read to you and support. </a:t>
            </a:r>
          </a:p>
          <a:p>
            <a:pPr>
              <a:buFont typeface="Calibri" panose="020B0604020202020204" pitchFamily="34" charset="0"/>
              <a:buChar char="-"/>
            </a:pPr>
            <a:r>
              <a:rPr lang="en-US" sz="2000" dirty="0"/>
              <a:t>Ideally, read the same book more than once to build fluency.</a:t>
            </a:r>
          </a:p>
          <a:p>
            <a:pPr>
              <a:buFont typeface="Calibri" panose="020B0604020202020204" pitchFamily="34" charset="0"/>
              <a:buChar char="-"/>
            </a:pPr>
            <a:r>
              <a:rPr lang="en-US" sz="2000" dirty="0"/>
              <a:t>Keep in bag daily for regular return.</a:t>
            </a:r>
          </a:p>
          <a:p>
            <a:pPr marL="0" indent="0">
              <a:buNone/>
            </a:pPr>
            <a:endParaRPr lang="en-US" sz="2000" dirty="0"/>
          </a:p>
          <a:p>
            <a:pPr marL="0" indent="0">
              <a:buNone/>
            </a:pPr>
            <a:r>
              <a:rPr lang="en-US" sz="2000" b="1" dirty="0"/>
              <a:t>Joy Books: Learning to LOVE reading </a:t>
            </a:r>
          </a:p>
          <a:p>
            <a:pPr>
              <a:buFont typeface="Calibri" panose="020B0604020202020204" pitchFamily="34" charset="0"/>
              <a:buChar char="-"/>
            </a:pPr>
            <a:r>
              <a:rPr lang="en-US" sz="2000" dirty="0"/>
              <a:t>Free choice from the reading corner every Friday (or home if children prefer). </a:t>
            </a:r>
          </a:p>
          <a:p>
            <a:pPr>
              <a:buFont typeface="Calibri" panose="020B0604020202020204" pitchFamily="34" charset="0"/>
              <a:buChar char="-"/>
            </a:pPr>
            <a:r>
              <a:rPr lang="en-US" sz="2000" dirty="0"/>
              <a:t>Might be trickier to read, may need help or could read together. </a:t>
            </a:r>
          </a:p>
        </p:txBody>
      </p:sp>
    </p:spTree>
    <p:extLst>
      <p:ext uri="{BB962C8B-B14F-4D97-AF65-F5344CB8AC3E}">
        <p14:creationId xmlns:p14="http://schemas.microsoft.com/office/powerpoint/2010/main" val="3342420522"/>
      </p:ext>
    </p:extLst>
  </p:cSld>
  <p:clrMapOvr>
    <a:masterClrMapping/>
  </p:clrMapOvr>
</p:sld>
</file>

<file path=ppt/theme/theme1.xml><?xml version="1.0" encoding="utf-8"?>
<a:theme xmlns:a="http://schemas.openxmlformats.org/drawingml/2006/main" name="office theme">
  <a:themeElements>
    <a:clrScheme name="Bramham Primary">
      <a:dk1>
        <a:sysClr val="windowText" lastClr="000000"/>
      </a:dk1>
      <a:lt1>
        <a:sysClr val="window" lastClr="FFFFFF"/>
      </a:lt1>
      <a:dk2>
        <a:srgbClr val="0E2841"/>
      </a:dk2>
      <a:lt2>
        <a:srgbClr val="E8E8E8"/>
      </a:lt2>
      <a:accent1>
        <a:srgbClr val="1F3161"/>
      </a:accent1>
      <a:accent2>
        <a:srgbClr val="1F3161"/>
      </a:accent2>
      <a:accent3>
        <a:srgbClr val="1F3161"/>
      </a:accent3>
      <a:accent4>
        <a:srgbClr val="1F3161"/>
      </a:accent4>
      <a:accent5>
        <a:srgbClr val="1F3161"/>
      </a:accent5>
      <a:accent6>
        <a:srgbClr val="FFFFFF"/>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139</TotalTime>
  <Words>841</Words>
  <Application>Microsoft Office PowerPoint</Application>
  <PresentationFormat>Widescreen</PresentationFormat>
  <Paragraphs>80</Paragraphs>
  <Slides>13</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Aptos</vt:lpstr>
      <vt:lpstr>Aptos Display</vt:lpstr>
      <vt:lpstr>Arial</vt:lpstr>
      <vt:lpstr>Calibri</vt:lpstr>
      <vt:lpstr>Courier New</vt:lpstr>
      <vt:lpstr>Wingdings</vt:lpstr>
      <vt:lpstr>office theme</vt:lpstr>
      <vt:lpstr>Welcome to Class 3  Parent Information Session</vt:lpstr>
      <vt:lpstr>Everyday Information </vt:lpstr>
      <vt:lpstr>A typical week in our class </vt:lpstr>
      <vt:lpstr>Curriculum Newsletter </vt:lpstr>
      <vt:lpstr>Curriculum Newsletter </vt:lpstr>
      <vt:lpstr>PE </vt:lpstr>
      <vt:lpstr>Swimming – Y3</vt:lpstr>
      <vt:lpstr>Homework (KS2)</vt:lpstr>
      <vt:lpstr>Reading Books </vt:lpstr>
      <vt:lpstr>PowerPoint Presentation</vt:lpstr>
      <vt:lpstr>Life in Year 3 </vt:lpstr>
      <vt:lpstr>Dates for your Diary </vt:lpstr>
      <vt:lpstr>Thank you!  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Kirsty Prankard</dc:creator>
  <cp:lastModifiedBy>Emma  Jewell</cp:lastModifiedBy>
  <cp:revision>385</cp:revision>
  <dcterms:created xsi:type="dcterms:W3CDTF">2025-08-26T13:17:03Z</dcterms:created>
  <dcterms:modified xsi:type="dcterms:W3CDTF">2025-09-23T11:19:58Z</dcterms:modified>
</cp:coreProperties>
</file>