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6" r:id="rId2"/>
    <p:sldId id="266" r:id="rId3"/>
    <p:sldId id="268" r:id="rId4"/>
    <p:sldId id="257" r:id="rId5"/>
    <p:sldId id="271" r:id="rId6"/>
    <p:sldId id="258" r:id="rId7"/>
    <p:sldId id="262" r:id="rId8"/>
    <p:sldId id="260" r:id="rId9"/>
    <p:sldId id="259" r:id="rId10"/>
    <p:sldId id="261" r:id="rId11"/>
    <p:sldId id="265" r:id="rId12"/>
    <p:sldId id="27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3" d="100"/>
          <a:sy n="83" d="100"/>
        </p:scale>
        <p:origin x="72" y="9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ma  Jewell" userId="766cf5f5-c572-488a-9781-c05c2a8688fa" providerId="ADAL" clId="{BE17FC18-79C6-4CD0-B96A-EACE327E55D3}"/>
    <pc:docChg chg="custSel modSld">
      <pc:chgData name="Emma  Jewell" userId="766cf5f5-c572-488a-9781-c05c2a8688fa" providerId="ADAL" clId="{BE17FC18-79C6-4CD0-B96A-EACE327E55D3}" dt="2025-09-23T11:40:49.556" v="3" actId="14100"/>
      <pc:docMkLst>
        <pc:docMk/>
      </pc:docMkLst>
      <pc:sldChg chg="delSp modSp mod">
        <pc:chgData name="Emma  Jewell" userId="766cf5f5-c572-488a-9781-c05c2a8688fa" providerId="ADAL" clId="{BE17FC18-79C6-4CD0-B96A-EACE327E55D3}" dt="2025-09-23T11:40:49.556" v="3" actId="14100"/>
        <pc:sldMkLst>
          <pc:docMk/>
          <pc:sldMk cId="109857222" sldId="256"/>
        </pc:sldMkLst>
        <pc:spChg chg="del mod">
          <ac:chgData name="Emma  Jewell" userId="766cf5f5-c572-488a-9781-c05c2a8688fa" providerId="ADAL" clId="{BE17FC18-79C6-4CD0-B96A-EACE327E55D3}" dt="2025-09-23T11:40:19.274" v="1" actId="478"/>
          <ac:spMkLst>
            <pc:docMk/>
            <pc:sldMk cId="109857222" sldId="256"/>
            <ac:spMk id="3" creationId="{2078499E-7A59-43CA-B8E5-885531E479A1}"/>
          </ac:spMkLst>
        </pc:spChg>
        <pc:spChg chg="mod">
          <ac:chgData name="Emma  Jewell" userId="766cf5f5-c572-488a-9781-c05c2a8688fa" providerId="ADAL" clId="{BE17FC18-79C6-4CD0-B96A-EACE327E55D3}" dt="2025-09-23T11:40:28.930" v="2" actId="1076"/>
          <ac:spMkLst>
            <pc:docMk/>
            <pc:sldMk cId="109857222" sldId="256"/>
            <ac:spMk id="6" creationId="{AECBD2BE-9038-A702-CCDD-790B25A766A5}"/>
          </ac:spMkLst>
        </pc:spChg>
        <pc:spChg chg="mod">
          <ac:chgData name="Emma  Jewell" userId="766cf5f5-c572-488a-9781-c05c2a8688fa" providerId="ADAL" clId="{BE17FC18-79C6-4CD0-B96A-EACE327E55D3}" dt="2025-09-23T11:40:49.556" v="3" actId="14100"/>
          <ac:spMkLst>
            <pc:docMk/>
            <pc:sldMk cId="109857222" sldId="256"/>
            <ac:spMk id="7" creationId="{6120275C-C0C1-1EF2-EA19-058F07DC57A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D74CC4-A474-4BE0-85F5-8A41D420A79E}"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ADBF37DB-6598-40DD-81DE-3006141E8D87}">
      <dgm:prSet/>
      <dgm:spPr/>
      <dgm:t>
        <a:bodyPr/>
        <a:lstStyle/>
        <a:p>
          <a:r>
            <a:rPr lang="en-US" dirty="0"/>
            <a:t>Class Photos – Monday 29</a:t>
          </a:r>
          <a:r>
            <a:rPr lang="en-US" baseline="30000" dirty="0"/>
            <a:t>th</a:t>
          </a:r>
          <a:r>
            <a:rPr lang="en-US" dirty="0"/>
            <a:t> Sept</a:t>
          </a:r>
        </a:p>
      </dgm:t>
    </dgm:pt>
    <dgm:pt modelId="{B810A24D-9273-4607-AD23-9A2794321DC6}" type="parTrans" cxnId="{423AB236-22E2-4E7F-93D8-B5AC22E4DF67}">
      <dgm:prSet/>
      <dgm:spPr/>
      <dgm:t>
        <a:bodyPr/>
        <a:lstStyle/>
        <a:p>
          <a:endParaRPr lang="en-US"/>
        </a:p>
      </dgm:t>
    </dgm:pt>
    <dgm:pt modelId="{FCFF0A06-2DE2-4DD0-B875-C15D8C627A3A}" type="sibTrans" cxnId="{423AB236-22E2-4E7F-93D8-B5AC22E4DF67}">
      <dgm:prSet/>
      <dgm:spPr/>
      <dgm:t>
        <a:bodyPr/>
        <a:lstStyle/>
        <a:p>
          <a:endParaRPr lang="en-US"/>
        </a:p>
      </dgm:t>
    </dgm:pt>
    <dgm:pt modelId="{494CBFB6-DD3D-42B7-9E2A-73D7D2335D52}">
      <dgm:prSet/>
      <dgm:spPr/>
      <dgm:t>
        <a:bodyPr/>
        <a:lstStyle/>
        <a:p>
          <a:r>
            <a:rPr lang="en-US" dirty="0"/>
            <a:t>School Trips - Royal </a:t>
          </a:r>
          <a:r>
            <a:rPr lang="en-US" dirty="0" err="1"/>
            <a:t>Armouries</a:t>
          </a:r>
          <a:r>
            <a:rPr lang="en-US" dirty="0"/>
            <a:t> 2</a:t>
          </a:r>
          <a:r>
            <a:rPr lang="en-US" baseline="30000" dirty="0"/>
            <a:t>nd</a:t>
          </a:r>
          <a:r>
            <a:rPr lang="en-US" dirty="0"/>
            <a:t> Dec.  </a:t>
          </a:r>
        </a:p>
        <a:p>
          <a:r>
            <a:rPr lang="en-US" dirty="0"/>
            <a:t>Boston Spa 3</a:t>
          </a:r>
          <a:r>
            <a:rPr lang="en-US" baseline="30000" dirty="0"/>
            <a:t>rd</a:t>
          </a:r>
          <a:r>
            <a:rPr lang="en-US" dirty="0"/>
            <a:t> March.</a:t>
          </a:r>
        </a:p>
      </dgm:t>
    </dgm:pt>
    <dgm:pt modelId="{D8766BDB-6961-4192-A854-68754326B108}" type="parTrans" cxnId="{27D411A6-8AAA-4026-B12C-D0E6B2DC7D5C}">
      <dgm:prSet/>
      <dgm:spPr/>
      <dgm:t>
        <a:bodyPr/>
        <a:lstStyle/>
        <a:p>
          <a:endParaRPr lang="en-US"/>
        </a:p>
      </dgm:t>
    </dgm:pt>
    <dgm:pt modelId="{4C5DC330-0ADE-4295-9253-53321DFB1CFA}" type="sibTrans" cxnId="{27D411A6-8AAA-4026-B12C-D0E6B2DC7D5C}">
      <dgm:prSet/>
      <dgm:spPr/>
      <dgm:t>
        <a:bodyPr/>
        <a:lstStyle/>
        <a:p>
          <a:endParaRPr lang="en-US"/>
        </a:p>
      </dgm:t>
    </dgm:pt>
    <dgm:pt modelId="{FD8A2F42-8320-48B3-9983-D694FA9C3AC9}">
      <dgm:prSet/>
      <dgm:spPr/>
      <dgm:t>
        <a:bodyPr/>
        <a:lstStyle/>
        <a:p>
          <a:r>
            <a:rPr lang="en-US" dirty="0"/>
            <a:t>Parents Evenings – Tuesday 21</a:t>
          </a:r>
          <a:r>
            <a:rPr lang="en-US" baseline="30000" dirty="0"/>
            <a:t>st</a:t>
          </a:r>
          <a:r>
            <a:rPr lang="en-US" dirty="0"/>
            <a:t> &amp; Thursday 23</a:t>
          </a:r>
          <a:r>
            <a:rPr lang="en-US" baseline="30000" dirty="0"/>
            <a:t>rd</a:t>
          </a:r>
          <a:r>
            <a:rPr lang="en-US" dirty="0"/>
            <a:t> Oct. </a:t>
          </a:r>
        </a:p>
      </dgm:t>
    </dgm:pt>
    <dgm:pt modelId="{C35D7AF5-B9FF-4C81-ACA2-535CA5F6366F}" type="parTrans" cxnId="{7C4354D7-3E34-4D51-A2E4-92D2FF20233A}">
      <dgm:prSet/>
      <dgm:spPr/>
      <dgm:t>
        <a:bodyPr/>
        <a:lstStyle/>
        <a:p>
          <a:endParaRPr lang="en-US"/>
        </a:p>
      </dgm:t>
    </dgm:pt>
    <dgm:pt modelId="{3555DFE3-1BE8-4349-9D64-DC7D1BC21F72}" type="sibTrans" cxnId="{7C4354D7-3E34-4D51-A2E4-92D2FF20233A}">
      <dgm:prSet/>
      <dgm:spPr/>
      <dgm:t>
        <a:bodyPr/>
        <a:lstStyle/>
        <a:p>
          <a:endParaRPr lang="en-US"/>
        </a:p>
      </dgm:t>
    </dgm:pt>
    <dgm:pt modelId="{55D845C8-4D10-45F8-B1F9-CD96001EA2E1}" type="pres">
      <dgm:prSet presAssocID="{03D74CC4-A474-4BE0-85F5-8A41D420A79E}" presName="vert0" presStyleCnt="0">
        <dgm:presLayoutVars>
          <dgm:dir/>
          <dgm:animOne val="branch"/>
          <dgm:animLvl val="lvl"/>
        </dgm:presLayoutVars>
      </dgm:prSet>
      <dgm:spPr/>
    </dgm:pt>
    <dgm:pt modelId="{AF14875A-2C6A-4E21-9CBC-0B4188B2289E}" type="pres">
      <dgm:prSet presAssocID="{ADBF37DB-6598-40DD-81DE-3006141E8D87}" presName="thickLine" presStyleLbl="alignNode1" presStyleIdx="0" presStyleCnt="3"/>
      <dgm:spPr/>
    </dgm:pt>
    <dgm:pt modelId="{5A40AB1F-2624-4741-86C4-0C38874BC200}" type="pres">
      <dgm:prSet presAssocID="{ADBF37DB-6598-40DD-81DE-3006141E8D87}" presName="horz1" presStyleCnt="0"/>
      <dgm:spPr/>
    </dgm:pt>
    <dgm:pt modelId="{11BEDB96-1430-4909-BD5D-AA1CFE4F9019}" type="pres">
      <dgm:prSet presAssocID="{ADBF37DB-6598-40DD-81DE-3006141E8D87}" presName="tx1" presStyleLbl="revTx" presStyleIdx="0" presStyleCnt="3"/>
      <dgm:spPr/>
    </dgm:pt>
    <dgm:pt modelId="{99EF0AA0-CF94-40DE-B8BC-9CBC822C5EE7}" type="pres">
      <dgm:prSet presAssocID="{ADBF37DB-6598-40DD-81DE-3006141E8D87}" presName="vert1" presStyleCnt="0"/>
      <dgm:spPr/>
    </dgm:pt>
    <dgm:pt modelId="{A32BAAC2-522E-47FB-AFC1-89C8F57AF435}" type="pres">
      <dgm:prSet presAssocID="{494CBFB6-DD3D-42B7-9E2A-73D7D2335D52}" presName="thickLine" presStyleLbl="alignNode1" presStyleIdx="1" presStyleCnt="3"/>
      <dgm:spPr/>
    </dgm:pt>
    <dgm:pt modelId="{9E08BE97-33F5-468D-93D3-82D660D66205}" type="pres">
      <dgm:prSet presAssocID="{494CBFB6-DD3D-42B7-9E2A-73D7D2335D52}" presName="horz1" presStyleCnt="0"/>
      <dgm:spPr/>
    </dgm:pt>
    <dgm:pt modelId="{4798E4AC-1D3C-46CC-96C0-0936B994ABD7}" type="pres">
      <dgm:prSet presAssocID="{494CBFB6-DD3D-42B7-9E2A-73D7D2335D52}" presName="tx1" presStyleLbl="revTx" presStyleIdx="1" presStyleCnt="3"/>
      <dgm:spPr/>
    </dgm:pt>
    <dgm:pt modelId="{D4EAB4D3-0DCC-42FE-99D3-2E3BC3AD2FB0}" type="pres">
      <dgm:prSet presAssocID="{494CBFB6-DD3D-42B7-9E2A-73D7D2335D52}" presName="vert1" presStyleCnt="0"/>
      <dgm:spPr/>
    </dgm:pt>
    <dgm:pt modelId="{EEE3F162-118A-4AE3-8186-0D956655ED23}" type="pres">
      <dgm:prSet presAssocID="{FD8A2F42-8320-48B3-9983-D694FA9C3AC9}" presName="thickLine" presStyleLbl="alignNode1" presStyleIdx="2" presStyleCnt="3"/>
      <dgm:spPr/>
    </dgm:pt>
    <dgm:pt modelId="{5DE93D36-9A32-4878-80ED-9C58EA520BF5}" type="pres">
      <dgm:prSet presAssocID="{FD8A2F42-8320-48B3-9983-D694FA9C3AC9}" presName="horz1" presStyleCnt="0"/>
      <dgm:spPr/>
    </dgm:pt>
    <dgm:pt modelId="{F58D3D07-391E-4E13-883C-B7CC6637E102}" type="pres">
      <dgm:prSet presAssocID="{FD8A2F42-8320-48B3-9983-D694FA9C3AC9}" presName="tx1" presStyleLbl="revTx" presStyleIdx="2" presStyleCnt="3"/>
      <dgm:spPr/>
    </dgm:pt>
    <dgm:pt modelId="{E8851DA4-9357-4824-8737-450D65ACC810}" type="pres">
      <dgm:prSet presAssocID="{FD8A2F42-8320-48B3-9983-D694FA9C3AC9}" presName="vert1" presStyleCnt="0"/>
      <dgm:spPr/>
    </dgm:pt>
  </dgm:ptLst>
  <dgm:cxnLst>
    <dgm:cxn modelId="{423AB236-22E2-4E7F-93D8-B5AC22E4DF67}" srcId="{03D74CC4-A474-4BE0-85F5-8A41D420A79E}" destId="{ADBF37DB-6598-40DD-81DE-3006141E8D87}" srcOrd="0" destOrd="0" parTransId="{B810A24D-9273-4607-AD23-9A2794321DC6}" sibTransId="{FCFF0A06-2DE2-4DD0-B875-C15D8C627A3A}"/>
    <dgm:cxn modelId="{630BB23F-7CF2-4DAB-96C1-E28698541334}" type="presOf" srcId="{FD8A2F42-8320-48B3-9983-D694FA9C3AC9}" destId="{F58D3D07-391E-4E13-883C-B7CC6637E102}" srcOrd="0" destOrd="0" presId="urn:microsoft.com/office/officeart/2008/layout/LinedList"/>
    <dgm:cxn modelId="{89E3086E-AD5B-434B-A8E9-2D531CFF86A9}" type="presOf" srcId="{03D74CC4-A474-4BE0-85F5-8A41D420A79E}" destId="{55D845C8-4D10-45F8-B1F9-CD96001EA2E1}" srcOrd="0" destOrd="0" presId="urn:microsoft.com/office/officeart/2008/layout/LinedList"/>
    <dgm:cxn modelId="{27D411A6-8AAA-4026-B12C-D0E6B2DC7D5C}" srcId="{03D74CC4-A474-4BE0-85F5-8A41D420A79E}" destId="{494CBFB6-DD3D-42B7-9E2A-73D7D2335D52}" srcOrd="1" destOrd="0" parTransId="{D8766BDB-6961-4192-A854-68754326B108}" sibTransId="{4C5DC330-0ADE-4295-9253-53321DFB1CFA}"/>
    <dgm:cxn modelId="{7C4354D7-3E34-4D51-A2E4-92D2FF20233A}" srcId="{03D74CC4-A474-4BE0-85F5-8A41D420A79E}" destId="{FD8A2F42-8320-48B3-9983-D694FA9C3AC9}" srcOrd="2" destOrd="0" parTransId="{C35D7AF5-B9FF-4C81-ACA2-535CA5F6366F}" sibTransId="{3555DFE3-1BE8-4349-9D64-DC7D1BC21F72}"/>
    <dgm:cxn modelId="{17B87BDF-775D-44B7-BD3A-26ACD470794F}" type="presOf" srcId="{494CBFB6-DD3D-42B7-9E2A-73D7D2335D52}" destId="{4798E4AC-1D3C-46CC-96C0-0936B994ABD7}" srcOrd="0" destOrd="0" presId="urn:microsoft.com/office/officeart/2008/layout/LinedList"/>
    <dgm:cxn modelId="{FCD471EF-7124-4210-9B4E-3B2651FDDA8A}" type="presOf" srcId="{ADBF37DB-6598-40DD-81DE-3006141E8D87}" destId="{11BEDB96-1430-4909-BD5D-AA1CFE4F9019}" srcOrd="0" destOrd="0" presId="urn:microsoft.com/office/officeart/2008/layout/LinedList"/>
    <dgm:cxn modelId="{299B62EA-E950-4676-852E-A2CC995D58BF}" type="presParOf" srcId="{55D845C8-4D10-45F8-B1F9-CD96001EA2E1}" destId="{AF14875A-2C6A-4E21-9CBC-0B4188B2289E}" srcOrd="0" destOrd="0" presId="urn:microsoft.com/office/officeart/2008/layout/LinedList"/>
    <dgm:cxn modelId="{F7E358A3-0482-4318-8B5F-EA6FE4619FBB}" type="presParOf" srcId="{55D845C8-4D10-45F8-B1F9-CD96001EA2E1}" destId="{5A40AB1F-2624-4741-86C4-0C38874BC200}" srcOrd="1" destOrd="0" presId="urn:microsoft.com/office/officeart/2008/layout/LinedList"/>
    <dgm:cxn modelId="{99D500B5-3398-4A12-BF35-6ED4EB6CFFB8}" type="presParOf" srcId="{5A40AB1F-2624-4741-86C4-0C38874BC200}" destId="{11BEDB96-1430-4909-BD5D-AA1CFE4F9019}" srcOrd="0" destOrd="0" presId="urn:microsoft.com/office/officeart/2008/layout/LinedList"/>
    <dgm:cxn modelId="{1CAD3E0B-5F64-4989-827B-792B6BDE7B21}" type="presParOf" srcId="{5A40AB1F-2624-4741-86C4-0C38874BC200}" destId="{99EF0AA0-CF94-40DE-B8BC-9CBC822C5EE7}" srcOrd="1" destOrd="0" presId="urn:microsoft.com/office/officeart/2008/layout/LinedList"/>
    <dgm:cxn modelId="{3C3BC4C7-2192-4857-804A-1E0A3C7A0E9D}" type="presParOf" srcId="{55D845C8-4D10-45F8-B1F9-CD96001EA2E1}" destId="{A32BAAC2-522E-47FB-AFC1-89C8F57AF435}" srcOrd="2" destOrd="0" presId="urn:microsoft.com/office/officeart/2008/layout/LinedList"/>
    <dgm:cxn modelId="{3842FDCD-C14E-407C-9B74-D8EDA6E68D00}" type="presParOf" srcId="{55D845C8-4D10-45F8-B1F9-CD96001EA2E1}" destId="{9E08BE97-33F5-468D-93D3-82D660D66205}" srcOrd="3" destOrd="0" presId="urn:microsoft.com/office/officeart/2008/layout/LinedList"/>
    <dgm:cxn modelId="{90217353-A90A-44CE-8F82-3AF2DC6DDF59}" type="presParOf" srcId="{9E08BE97-33F5-468D-93D3-82D660D66205}" destId="{4798E4AC-1D3C-46CC-96C0-0936B994ABD7}" srcOrd="0" destOrd="0" presId="urn:microsoft.com/office/officeart/2008/layout/LinedList"/>
    <dgm:cxn modelId="{3E8E6E50-F3A1-43A6-81B4-7F0211C396C2}" type="presParOf" srcId="{9E08BE97-33F5-468D-93D3-82D660D66205}" destId="{D4EAB4D3-0DCC-42FE-99D3-2E3BC3AD2FB0}" srcOrd="1" destOrd="0" presId="urn:microsoft.com/office/officeart/2008/layout/LinedList"/>
    <dgm:cxn modelId="{38C2398D-E5D2-4952-A701-61943C2C0E7C}" type="presParOf" srcId="{55D845C8-4D10-45F8-B1F9-CD96001EA2E1}" destId="{EEE3F162-118A-4AE3-8186-0D956655ED23}" srcOrd="4" destOrd="0" presId="urn:microsoft.com/office/officeart/2008/layout/LinedList"/>
    <dgm:cxn modelId="{42BE2DC4-A31F-42D8-A04D-BF082A8707D8}" type="presParOf" srcId="{55D845C8-4D10-45F8-B1F9-CD96001EA2E1}" destId="{5DE93D36-9A32-4878-80ED-9C58EA520BF5}" srcOrd="5" destOrd="0" presId="urn:microsoft.com/office/officeart/2008/layout/LinedList"/>
    <dgm:cxn modelId="{28F27966-1874-4495-852F-50419311EB08}" type="presParOf" srcId="{5DE93D36-9A32-4878-80ED-9C58EA520BF5}" destId="{F58D3D07-391E-4E13-883C-B7CC6637E102}" srcOrd="0" destOrd="0" presId="urn:microsoft.com/office/officeart/2008/layout/LinedList"/>
    <dgm:cxn modelId="{5F206F38-12C0-41AF-A906-AEE9EC44172A}" type="presParOf" srcId="{5DE93D36-9A32-4878-80ED-9C58EA520BF5}" destId="{E8851DA4-9357-4824-8737-450D65ACC81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14875A-2C6A-4E21-9CBC-0B4188B2289E}">
      <dsp:nvSpPr>
        <dsp:cNvPr id="0" name=""/>
        <dsp:cNvSpPr/>
      </dsp:nvSpPr>
      <dsp:spPr>
        <a:xfrm>
          <a:off x="0" y="2124"/>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BEDB96-1430-4909-BD5D-AA1CFE4F9019}">
      <dsp:nvSpPr>
        <dsp:cNvPr id="0" name=""/>
        <dsp:cNvSpPr/>
      </dsp:nvSpPr>
      <dsp:spPr>
        <a:xfrm>
          <a:off x="0" y="2124"/>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3500" kern="1200" dirty="0"/>
            <a:t>Class Photos – Monday 29</a:t>
          </a:r>
          <a:r>
            <a:rPr lang="en-US" sz="3500" kern="1200" baseline="30000" dirty="0"/>
            <a:t>th</a:t>
          </a:r>
          <a:r>
            <a:rPr lang="en-US" sz="3500" kern="1200" dirty="0"/>
            <a:t> Sept</a:t>
          </a:r>
        </a:p>
      </dsp:txBody>
      <dsp:txXfrm>
        <a:off x="0" y="2124"/>
        <a:ext cx="10515600" cy="1449029"/>
      </dsp:txXfrm>
    </dsp:sp>
    <dsp:sp modelId="{A32BAAC2-522E-47FB-AFC1-89C8F57AF435}">
      <dsp:nvSpPr>
        <dsp:cNvPr id="0" name=""/>
        <dsp:cNvSpPr/>
      </dsp:nvSpPr>
      <dsp:spPr>
        <a:xfrm>
          <a:off x="0" y="1451154"/>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98E4AC-1D3C-46CC-96C0-0936B994ABD7}">
      <dsp:nvSpPr>
        <dsp:cNvPr id="0" name=""/>
        <dsp:cNvSpPr/>
      </dsp:nvSpPr>
      <dsp:spPr>
        <a:xfrm>
          <a:off x="0" y="1451154"/>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3500" kern="1200" dirty="0"/>
            <a:t>School Trips - Royal </a:t>
          </a:r>
          <a:r>
            <a:rPr lang="en-US" sz="3500" kern="1200" dirty="0" err="1"/>
            <a:t>Armouries</a:t>
          </a:r>
          <a:r>
            <a:rPr lang="en-US" sz="3500" kern="1200" dirty="0"/>
            <a:t> 2</a:t>
          </a:r>
          <a:r>
            <a:rPr lang="en-US" sz="3500" kern="1200" baseline="30000" dirty="0"/>
            <a:t>nd</a:t>
          </a:r>
          <a:r>
            <a:rPr lang="en-US" sz="3500" kern="1200" dirty="0"/>
            <a:t> Dec.  </a:t>
          </a:r>
        </a:p>
        <a:p>
          <a:pPr marL="0" lvl="0" indent="0" algn="l" defTabSz="1555750">
            <a:lnSpc>
              <a:spcPct val="90000"/>
            </a:lnSpc>
            <a:spcBef>
              <a:spcPct val="0"/>
            </a:spcBef>
            <a:spcAft>
              <a:spcPct val="35000"/>
            </a:spcAft>
            <a:buNone/>
          </a:pPr>
          <a:r>
            <a:rPr lang="en-US" sz="3500" kern="1200" dirty="0"/>
            <a:t>Boston Spa 3</a:t>
          </a:r>
          <a:r>
            <a:rPr lang="en-US" sz="3500" kern="1200" baseline="30000" dirty="0"/>
            <a:t>rd</a:t>
          </a:r>
          <a:r>
            <a:rPr lang="en-US" sz="3500" kern="1200" dirty="0"/>
            <a:t> March.</a:t>
          </a:r>
        </a:p>
      </dsp:txBody>
      <dsp:txXfrm>
        <a:off x="0" y="1451154"/>
        <a:ext cx="10515600" cy="1449029"/>
      </dsp:txXfrm>
    </dsp:sp>
    <dsp:sp modelId="{EEE3F162-118A-4AE3-8186-0D956655ED23}">
      <dsp:nvSpPr>
        <dsp:cNvPr id="0" name=""/>
        <dsp:cNvSpPr/>
      </dsp:nvSpPr>
      <dsp:spPr>
        <a:xfrm>
          <a:off x="0" y="2900183"/>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8D3D07-391E-4E13-883C-B7CC6637E102}">
      <dsp:nvSpPr>
        <dsp:cNvPr id="0" name=""/>
        <dsp:cNvSpPr/>
      </dsp:nvSpPr>
      <dsp:spPr>
        <a:xfrm>
          <a:off x="0" y="2900183"/>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3500" kern="1200" dirty="0"/>
            <a:t>Parents Evenings – Tuesday 21</a:t>
          </a:r>
          <a:r>
            <a:rPr lang="en-US" sz="3500" kern="1200" baseline="30000" dirty="0"/>
            <a:t>st</a:t>
          </a:r>
          <a:r>
            <a:rPr lang="en-US" sz="3500" kern="1200" dirty="0"/>
            <a:t> &amp; Thursday 23</a:t>
          </a:r>
          <a:r>
            <a:rPr lang="en-US" sz="3500" kern="1200" baseline="30000" dirty="0"/>
            <a:t>rd</a:t>
          </a:r>
          <a:r>
            <a:rPr lang="en-US" sz="3500" kern="1200" dirty="0"/>
            <a:t> Oct. </a:t>
          </a:r>
        </a:p>
      </dsp:txBody>
      <dsp:txXfrm>
        <a:off x="0" y="2900183"/>
        <a:ext cx="10515600" cy="1449029"/>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50ECA4-F794-4D39-AB9E-CD0760EE01EA}" type="datetimeFigureOut">
              <a:t>9/23/2025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87F3E6-8494-40DA-A709-BE0971F54439}" type="slidenum">
              <a:t>‹#›</a:t>
            </a:fld>
            <a:endParaRPr lang="en-US"/>
          </a:p>
        </p:txBody>
      </p:sp>
    </p:spTree>
    <p:extLst>
      <p:ext uri="{BB962C8B-B14F-4D97-AF65-F5344CB8AC3E}">
        <p14:creationId xmlns:p14="http://schemas.microsoft.com/office/powerpoint/2010/main" val="24596107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Remind parents that you may not get back to them immediately, but they will get back to you in a reasonable amount of time. </a:t>
            </a:r>
          </a:p>
        </p:txBody>
      </p:sp>
      <p:sp>
        <p:nvSpPr>
          <p:cNvPr id="4" name="Slide Number Placeholder 3"/>
          <p:cNvSpPr>
            <a:spLocks noGrp="1"/>
          </p:cNvSpPr>
          <p:nvPr>
            <p:ph type="sldNum" sz="quarter" idx="5"/>
          </p:nvPr>
        </p:nvSpPr>
        <p:spPr/>
        <p:txBody>
          <a:bodyPr/>
          <a:lstStyle/>
          <a:p>
            <a:fld id="{ED87F3E6-8494-40DA-A709-BE0971F54439}" type="slidenum">
              <a:rPr lang="en-US"/>
              <a:t>2</a:t>
            </a:fld>
            <a:endParaRPr lang="en-US"/>
          </a:p>
        </p:txBody>
      </p:sp>
    </p:spTree>
    <p:extLst>
      <p:ext uri="{BB962C8B-B14F-4D97-AF65-F5344CB8AC3E}">
        <p14:creationId xmlns:p14="http://schemas.microsoft.com/office/powerpoint/2010/main" val="13894579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ED87F3E6-8494-40DA-A709-BE0971F54439}" type="slidenum">
              <a:t>3</a:t>
            </a:fld>
            <a:endParaRPr lang="en-US"/>
          </a:p>
        </p:txBody>
      </p:sp>
    </p:spTree>
    <p:extLst>
      <p:ext uri="{BB962C8B-B14F-4D97-AF65-F5344CB8AC3E}">
        <p14:creationId xmlns:p14="http://schemas.microsoft.com/office/powerpoint/2010/main" val="8845074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Share with parents the following: </a:t>
            </a:r>
          </a:p>
          <a:p>
            <a:pPr marL="171450" indent="-171450">
              <a:buFont typeface="Calibri"/>
              <a:buChar char="-"/>
            </a:pPr>
            <a:r>
              <a:rPr lang="en-US" dirty="0" err="1">
                <a:ea typeface="Calibri"/>
                <a:cs typeface="Calibri"/>
              </a:rPr>
              <a:t>Maths</a:t>
            </a:r>
            <a:r>
              <a:rPr lang="en-US" dirty="0">
                <a:ea typeface="Calibri"/>
                <a:cs typeface="Calibri"/>
              </a:rPr>
              <a:t> and English will outline explicit objectives for the half term. In KS2, if you child has a tutor, for example, this could be given to the tutor to let them know what we are focusing on. </a:t>
            </a:r>
          </a:p>
          <a:p>
            <a:pPr marL="171450" indent="-171450">
              <a:buFont typeface="Calibri"/>
              <a:buChar char="-"/>
            </a:pPr>
            <a:r>
              <a:rPr lang="en-US" dirty="0">
                <a:ea typeface="Calibri"/>
                <a:cs typeface="Calibri"/>
              </a:rPr>
              <a:t>Curriculum – what we are learning and the key elements of learning. </a:t>
            </a:r>
          </a:p>
          <a:p>
            <a:pPr marL="171450" indent="-171450">
              <a:buFont typeface="Calibri"/>
              <a:buChar char="-"/>
            </a:pPr>
            <a:r>
              <a:rPr lang="en-US" dirty="0">
                <a:ea typeface="Calibri"/>
                <a:cs typeface="Calibri"/>
              </a:rPr>
              <a:t>Vocabulary – this is specialist vocabulary that we want children to be confident with, it would be very helpful if you could use it or talk about it at home to build confidence. </a:t>
            </a:r>
          </a:p>
        </p:txBody>
      </p:sp>
      <p:sp>
        <p:nvSpPr>
          <p:cNvPr id="4" name="Slide Number Placeholder 3"/>
          <p:cNvSpPr>
            <a:spLocks noGrp="1"/>
          </p:cNvSpPr>
          <p:nvPr>
            <p:ph type="sldNum" sz="quarter" idx="5"/>
          </p:nvPr>
        </p:nvSpPr>
        <p:spPr/>
        <p:txBody>
          <a:bodyPr/>
          <a:lstStyle/>
          <a:p>
            <a:fld id="{ED87F3E6-8494-40DA-A709-BE0971F54439}" type="slidenum">
              <a:rPr lang="en-US"/>
              <a:t>7</a:t>
            </a:fld>
            <a:endParaRPr lang="en-US"/>
          </a:p>
        </p:txBody>
      </p:sp>
    </p:spTree>
    <p:extLst>
      <p:ext uri="{BB962C8B-B14F-4D97-AF65-F5344CB8AC3E}">
        <p14:creationId xmlns:p14="http://schemas.microsoft.com/office/powerpoint/2010/main" val="21490723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Teacher to explain to parents that homework shouldn't take children longer that 30 minutes and shouldn't cause upset and distress at home. </a:t>
            </a:r>
          </a:p>
        </p:txBody>
      </p:sp>
      <p:sp>
        <p:nvSpPr>
          <p:cNvPr id="4" name="Slide Number Placeholder 3"/>
          <p:cNvSpPr>
            <a:spLocks noGrp="1"/>
          </p:cNvSpPr>
          <p:nvPr>
            <p:ph type="sldNum" sz="quarter" idx="5"/>
          </p:nvPr>
        </p:nvSpPr>
        <p:spPr/>
        <p:txBody>
          <a:bodyPr/>
          <a:lstStyle/>
          <a:p>
            <a:fld id="{ED87F3E6-8494-40DA-A709-BE0971F54439}" type="slidenum">
              <a:rPr lang="en-US"/>
              <a:t>8</a:t>
            </a:fld>
            <a:endParaRPr lang="en-US"/>
          </a:p>
        </p:txBody>
      </p:sp>
    </p:spTree>
    <p:extLst>
      <p:ext uri="{BB962C8B-B14F-4D97-AF65-F5344CB8AC3E}">
        <p14:creationId xmlns:p14="http://schemas.microsoft.com/office/powerpoint/2010/main" val="18055295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Explain to parents that we say typically on this day because for example with RWI book, we only send them home when we are confident they are fluent – so if takes an extra day of </a:t>
            </a:r>
            <a:r>
              <a:rPr lang="en-US" dirty="0" err="1">
                <a:ea typeface="Calibri"/>
                <a:cs typeface="Calibri"/>
              </a:rPr>
              <a:t>of</a:t>
            </a:r>
            <a:r>
              <a:rPr lang="en-US" dirty="0">
                <a:ea typeface="Calibri"/>
                <a:cs typeface="Calibri"/>
              </a:rPr>
              <a:t> reading, we will delay if necessary.</a:t>
            </a:r>
          </a:p>
        </p:txBody>
      </p:sp>
      <p:sp>
        <p:nvSpPr>
          <p:cNvPr id="4" name="Slide Number Placeholder 3"/>
          <p:cNvSpPr>
            <a:spLocks noGrp="1"/>
          </p:cNvSpPr>
          <p:nvPr>
            <p:ph type="sldNum" sz="quarter" idx="5"/>
          </p:nvPr>
        </p:nvSpPr>
        <p:spPr/>
        <p:txBody>
          <a:bodyPr/>
          <a:lstStyle/>
          <a:p>
            <a:fld id="{ED87F3E6-8494-40DA-A709-BE0971F54439}" type="slidenum">
              <a:rPr lang="en-US"/>
              <a:t>9</a:t>
            </a:fld>
            <a:endParaRPr lang="en-US"/>
          </a:p>
        </p:txBody>
      </p:sp>
    </p:spTree>
    <p:extLst>
      <p:ext uri="{BB962C8B-B14F-4D97-AF65-F5344CB8AC3E}">
        <p14:creationId xmlns:p14="http://schemas.microsoft.com/office/powerpoint/2010/main" val="1303059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9/23/2025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9/23/2025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9/23/2025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9/23/2025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9/23/2025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9/23/2025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9/23/2025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9/23/2025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63687" y="423860"/>
            <a:ext cx="5302411" cy="3728592"/>
          </a:xfrm>
        </p:spPr>
        <p:txBody>
          <a:bodyPr anchor="t">
            <a:normAutofit/>
          </a:bodyPr>
          <a:lstStyle/>
          <a:p>
            <a:r>
              <a:rPr lang="en-US" sz="5400" dirty="0"/>
              <a:t>Welcome to Class 5</a:t>
            </a:r>
            <a:br>
              <a:rPr lang="en-US" sz="5400" dirty="0"/>
            </a:br>
            <a:br>
              <a:rPr lang="en-US" sz="5400" dirty="0"/>
            </a:br>
            <a:r>
              <a:rPr lang="en-US" sz="4000" dirty="0"/>
              <a:t>Parent Information Session</a:t>
            </a:r>
            <a:endParaRPr lang="en-US" sz="5400" dirty="0"/>
          </a:p>
        </p:txBody>
      </p:sp>
      <p:grpSp>
        <p:nvGrpSpPr>
          <p:cNvPr id="32" name="Group 31">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4"/>
          </a:solidFill>
        </p:grpSpPr>
        <p:sp>
          <p:nvSpPr>
            <p:cNvPr id="33" name="Rectangle 32">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Rectangle 36">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descr="A blue and yellow logo&#10;&#10;AI-generated content may be incorrect.">
            <a:extLst>
              <a:ext uri="{FF2B5EF4-FFF2-40B4-BE49-F238E27FC236}">
                <a16:creationId xmlns:a16="http://schemas.microsoft.com/office/drawing/2014/main" id="{2E7CF4F3-BDD9-F996-16FA-82D8486A57E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76121" y="4046540"/>
            <a:ext cx="1749238" cy="1749238"/>
          </a:xfrm>
          <a:prstGeom prst="rect">
            <a:avLst/>
          </a:prstGeom>
        </p:spPr>
      </p:pic>
      <p:pic>
        <p:nvPicPr>
          <p:cNvPr id="4" name="Picture 3" descr="A group of children in school uniforms&#10;&#10;AI-generated content may be incorrect.">
            <a:extLst>
              <a:ext uri="{FF2B5EF4-FFF2-40B4-BE49-F238E27FC236}">
                <a16:creationId xmlns:a16="http://schemas.microsoft.com/office/drawing/2014/main" id="{7A796A73-D9C9-D6C1-95E6-358FC590B5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64413" y="1216463"/>
            <a:ext cx="5852160" cy="3846576"/>
          </a:xfrm>
          <a:prstGeom prst="rect">
            <a:avLst/>
          </a:prstGeom>
        </p:spPr>
      </p:pic>
      <p:sp>
        <p:nvSpPr>
          <p:cNvPr id="5" name="Oval 4">
            <a:extLst>
              <a:ext uri="{FF2B5EF4-FFF2-40B4-BE49-F238E27FC236}">
                <a16:creationId xmlns:a16="http://schemas.microsoft.com/office/drawing/2014/main" id="{D3FF2215-E495-0D0A-E016-FE66A989578B}"/>
              </a:ext>
            </a:extLst>
          </p:cNvPr>
          <p:cNvSpPr/>
          <p:nvPr/>
        </p:nvSpPr>
        <p:spPr>
          <a:xfrm>
            <a:off x="9310254" y="2984993"/>
            <a:ext cx="277091" cy="33673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AECBD2BE-9038-A702-CCDD-790B25A766A5}"/>
              </a:ext>
            </a:extLst>
          </p:cNvPr>
          <p:cNvSpPr/>
          <p:nvPr/>
        </p:nvSpPr>
        <p:spPr>
          <a:xfrm>
            <a:off x="10485286" y="3432161"/>
            <a:ext cx="336361" cy="45258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6120275C-C0C1-1EF2-EA19-058F07DC57A0}"/>
              </a:ext>
            </a:extLst>
          </p:cNvPr>
          <p:cNvSpPr/>
          <p:nvPr/>
        </p:nvSpPr>
        <p:spPr>
          <a:xfrm>
            <a:off x="8525165" y="3465946"/>
            <a:ext cx="267852" cy="41563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9857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2B004-C4B3-1E5C-3D91-3C06A0D3D721}"/>
              </a:ext>
            </a:extLst>
          </p:cNvPr>
          <p:cNvSpPr>
            <a:spLocks noGrp="1"/>
          </p:cNvSpPr>
          <p:nvPr>
            <p:ph type="title"/>
          </p:nvPr>
        </p:nvSpPr>
        <p:spPr/>
        <p:txBody>
          <a:bodyPr/>
          <a:lstStyle/>
          <a:p>
            <a:r>
              <a:rPr lang="en-US" dirty="0"/>
              <a:t>Dates for your Diary</a:t>
            </a:r>
            <a:endParaRPr lang="en-US" dirty="0">
              <a:solidFill>
                <a:srgbClr val="EE0000"/>
              </a:solidFill>
            </a:endParaRPr>
          </a:p>
        </p:txBody>
      </p:sp>
      <p:graphicFrame>
        <p:nvGraphicFramePr>
          <p:cNvPr id="5" name="Content Placeholder 2">
            <a:extLst>
              <a:ext uri="{FF2B5EF4-FFF2-40B4-BE49-F238E27FC236}">
                <a16:creationId xmlns:a16="http://schemas.microsoft.com/office/drawing/2014/main" id="{263740AD-3E2A-D740-FF00-5B9CE9854E32}"/>
              </a:ext>
            </a:extLst>
          </p:cNvPr>
          <p:cNvGraphicFramePr>
            <a:graphicFrameLocks noGrp="1"/>
          </p:cNvGraphicFramePr>
          <p:nvPr>
            <p:ph idx="1"/>
            <p:extLst>
              <p:ext uri="{D42A27DB-BD31-4B8C-83A1-F6EECF244321}">
                <p14:modId xmlns:p14="http://schemas.microsoft.com/office/powerpoint/2010/main" val="334888827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996452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B9AA7C6-5E5A-498E-A6DF-A943376E0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83EAB11A-76F7-48F4-9B4F-5BFDF4BF96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300" y="2385102"/>
            <a:ext cx="574091" cy="2087796"/>
            <a:chOff x="209668" y="2857422"/>
            <a:chExt cx="463662" cy="2087796"/>
          </a:xfrm>
        </p:grpSpPr>
        <p:sp>
          <p:nvSpPr>
            <p:cNvPr id="11" name="Rectangle 10">
              <a:extLst>
                <a:ext uri="{FF2B5EF4-FFF2-40B4-BE49-F238E27FC236}">
                  <a16:creationId xmlns:a16="http://schemas.microsoft.com/office/drawing/2014/main" id="{74D4C416-D5F4-4F6F-A6F1-87A21CD4F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6AC1C30-21C6-4BF6-93EE-B211D7A850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81E140AE-0ABF-47C8-BF32-7D2F0CF2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631767"/>
            <a:ext cx="11111729" cy="575240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37FFBA-5DF7-712C-85C0-19914F9DD94D}"/>
              </a:ext>
            </a:extLst>
          </p:cNvPr>
          <p:cNvSpPr>
            <a:spLocks noGrp="1"/>
          </p:cNvSpPr>
          <p:nvPr>
            <p:ph type="title"/>
          </p:nvPr>
        </p:nvSpPr>
        <p:spPr>
          <a:xfrm>
            <a:off x="1153618" y="1239927"/>
            <a:ext cx="4008586" cy="4680583"/>
          </a:xfrm>
        </p:spPr>
        <p:txBody>
          <a:bodyPr anchor="ctr">
            <a:normAutofit/>
          </a:bodyPr>
          <a:lstStyle/>
          <a:p>
            <a:r>
              <a:rPr lang="en-US" sz="5200" dirty="0"/>
              <a:t>Life in Year</a:t>
            </a:r>
            <a:r>
              <a:rPr lang="en-US" sz="5200" dirty="0">
                <a:solidFill>
                  <a:srgbClr val="EE0000"/>
                </a:solidFill>
              </a:rPr>
              <a:t> </a:t>
            </a:r>
            <a:r>
              <a:rPr lang="en-US" sz="5200" dirty="0"/>
              <a:t>5</a:t>
            </a:r>
            <a:r>
              <a:rPr lang="en-US" sz="5200" dirty="0">
                <a:solidFill>
                  <a:srgbClr val="EE0000"/>
                </a:solidFill>
              </a:rPr>
              <a:t> </a:t>
            </a:r>
          </a:p>
        </p:txBody>
      </p:sp>
      <p:sp>
        <p:nvSpPr>
          <p:cNvPr id="3" name="Content Placeholder 2">
            <a:extLst>
              <a:ext uri="{FF2B5EF4-FFF2-40B4-BE49-F238E27FC236}">
                <a16:creationId xmlns:a16="http://schemas.microsoft.com/office/drawing/2014/main" id="{E5710B3C-A410-0F4E-F9AA-C7F161A53EE0}"/>
              </a:ext>
            </a:extLst>
          </p:cNvPr>
          <p:cNvSpPr>
            <a:spLocks noGrp="1"/>
          </p:cNvSpPr>
          <p:nvPr>
            <p:ph idx="1"/>
          </p:nvPr>
        </p:nvSpPr>
        <p:spPr>
          <a:xfrm>
            <a:off x="6291923" y="1239927"/>
            <a:ext cx="4971824" cy="4680583"/>
          </a:xfrm>
        </p:spPr>
        <p:txBody>
          <a:bodyPr vert="horz" lIns="91440" tIns="45720" rIns="91440" bIns="45720" rtlCol="0" anchor="ctr">
            <a:normAutofit/>
          </a:bodyPr>
          <a:lstStyle/>
          <a:p>
            <a:r>
              <a:rPr lang="en-US" sz="2000" dirty="0"/>
              <a:t>Visiting high schools and seeing the children experience different lessons. </a:t>
            </a:r>
          </a:p>
          <a:p>
            <a:r>
              <a:rPr lang="en-US" sz="2000" dirty="0"/>
              <a:t>School trips – especially VIP at Bramham House. </a:t>
            </a:r>
          </a:p>
          <a:p>
            <a:r>
              <a:rPr lang="en-US" sz="2000" dirty="0"/>
              <a:t>Science – being more practical and dissecting plants. </a:t>
            </a:r>
          </a:p>
          <a:p>
            <a:r>
              <a:rPr lang="en-US" sz="2000" dirty="0"/>
              <a:t>History – Mayan civilization and seeing the children taste test traditional hot chocolate! </a:t>
            </a:r>
          </a:p>
          <a:p>
            <a:r>
              <a:rPr lang="en-US" sz="2000" dirty="0"/>
              <a:t>New, exciting opportunities and responsibilities for the children (sports, ambassadors, school council). </a:t>
            </a:r>
          </a:p>
          <a:p>
            <a:pPr marL="0" indent="0">
              <a:buNone/>
            </a:pPr>
            <a:endParaRPr lang="en-US" sz="2000" dirty="0"/>
          </a:p>
        </p:txBody>
      </p:sp>
    </p:spTree>
    <p:extLst>
      <p:ext uri="{BB962C8B-B14F-4D97-AF65-F5344CB8AC3E}">
        <p14:creationId xmlns:p14="http://schemas.microsoft.com/office/powerpoint/2010/main" val="10861794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1C4FDBE2-32F7-4AC4-A40C-C51C65B1D4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Arc 33">
            <a:extLst>
              <a:ext uri="{FF2B5EF4-FFF2-40B4-BE49-F238E27FC236}">
                <a16:creationId xmlns:a16="http://schemas.microsoft.com/office/drawing/2014/main" id="{E2B33195-5BCA-4BB7-A82D-673952268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604789">
            <a:off x="675639" y="775849"/>
            <a:ext cx="2987899" cy="2987899"/>
          </a:xfrm>
          <a:prstGeom prst="arc">
            <a:avLst>
              <a:gd name="adj1" fmla="val 14455503"/>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EE933C1-9380-EC7A-87B3-11E53E8B0ACC}"/>
              </a:ext>
            </a:extLst>
          </p:cNvPr>
          <p:cNvSpPr>
            <a:spLocks noGrp="1"/>
          </p:cNvSpPr>
          <p:nvPr>
            <p:ph type="title"/>
          </p:nvPr>
        </p:nvSpPr>
        <p:spPr>
          <a:xfrm>
            <a:off x="892817" y="1370171"/>
            <a:ext cx="4425551" cy="2387600"/>
          </a:xfrm>
        </p:spPr>
        <p:txBody>
          <a:bodyPr vert="horz" lIns="91440" tIns="45720" rIns="91440" bIns="45720" rtlCol="0" anchor="b">
            <a:normAutofit/>
          </a:bodyPr>
          <a:lstStyle/>
          <a:p>
            <a:r>
              <a:rPr lang="en-US" sz="5100">
                <a:solidFill>
                  <a:srgbClr val="FFFFFF"/>
                </a:solidFill>
              </a:rPr>
              <a:t>Thank you! </a:t>
            </a:r>
            <a:br>
              <a:rPr lang="en-US" sz="5100">
                <a:solidFill>
                  <a:srgbClr val="FFFFFF"/>
                </a:solidFill>
              </a:rPr>
            </a:br>
            <a:r>
              <a:rPr lang="en-US" sz="5100">
                <a:solidFill>
                  <a:srgbClr val="FFFFFF"/>
                </a:solidFill>
              </a:rPr>
              <a:t>Any questions?</a:t>
            </a:r>
          </a:p>
        </p:txBody>
      </p:sp>
      <p:sp>
        <p:nvSpPr>
          <p:cNvPr id="36" name="Oval 35">
            <a:extLst>
              <a:ext uri="{FF2B5EF4-FFF2-40B4-BE49-F238E27FC236}">
                <a16:creationId xmlns:a16="http://schemas.microsoft.com/office/drawing/2014/main" id="{CF8AD9F3-9AF6-494F-83A3-2F67756393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5976" y="2130090"/>
            <a:ext cx="457824" cy="44540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8" name="Freeform: Shape 37">
            <a:extLst>
              <a:ext uri="{FF2B5EF4-FFF2-40B4-BE49-F238E27FC236}">
                <a16:creationId xmlns:a16="http://schemas.microsoft.com/office/drawing/2014/main" id="{11156773-3FB3-46D9-9F87-8212874048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13872" y="3116072"/>
            <a:ext cx="4378128" cy="3741928"/>
          </a:xfrm>
          <a:custGeom>
            <a:avLst/>
            <a:gdLst>
              <a:gd name="connsiteX0" fmla="*/ 2605183 w 4378128"/>
              <a:gd name="connsiteY0" fmla="*/ 0 h 3741928"/>
              <a:gd name="connsiteX1" fmla="*/ 4262321 w 4378128"/>
              <a:gd name="connsiteY1" fmla="*/ 594897 h 3741928"/>
              <a:gd name="connsiteX2" fmla="*/ 4378128 w 4378128"/>
              <a:gd name="connsiteY2" fmla="*/ 700149 h 3741928"/>
              <a:gd name="connsiteX3" fmla="*/ 4378128 w 4378128"/>
              <a:gd name="connsiteY3" fmla="*/ 3741928 h 3741928"/>
              <a:gd name="connsiteX4" fmla="*/ 263831 w 4378128"/>
              <a:gd name="connsiteY4" fmla="*/ 3741928 h 3741928"/>
              <a:gd name="connsiteX5" fmla="*/ 204729 w 4378128"/>
              <a:gd name="connsiteY5" fmla="*/ 3619238 h 3741928"/>
              <a:gd name="connsiteX6" fmla="*/ 0 w 4378128"/>
              <a:gd name="connsiteY6" fmla="*/ 2605183 h 3741928"/>
              <a:gd name="connsiteX7" fmla="*/ 2605183 w 4378128"/>
              <a:gd name="connsiteY7" fmla="*/ 0 h 3741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8128" h="3741928">
                <a:moveTo>
                  <a:pt x="2605183" y="0"/>
                </a:moveTo>
                <a:cubicBezTo>
                  <a:pt x="3234659" y="0"/>
                  <a:pt x="3811992" y="223253"/>
                  <a:pt x="4262321" y="594897"/>
                </a:cubicBezTo>
                <a:lnTo>
                  <a:pt x="4378128" y="700149"/>
                </a:lnTo>
                <a:lnTo>
                  <a:pt x="4378128" y="3741928"/>
                </a:lnTo>
                <a:lnTo>
                  <a:pt x="263831" y="3741928"/>
                </a:lnTo>
                <a:lnTo>
                  <a:pt x="204729" y="3619238"/>
                </a:lnTo>
                <a:cubicBezTo>
                  <a:pt x="72899" y="3307558"/>
                  <a:pt x="0" y="2964884"/>
                  <a:pt x="0" y="2605183"/>
                </a:cubicBezTo>
                <a:cubicBezTo>
                  <a:pt x="0" y="1166380"/>
                  <a:pt x="1166380" y="0"/>
                  <a:pt x="260518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Freeform: Shape 39">
            <a:extLst>
              <a:ext uri="{FF2B5EF4-FFF2-40B4-BE49-F238E27FC236}">
                <a16:creationId xmlns:a16="http://schemas.microsoft.com/office/drawing/2014/main" id="{E8EA24D0-C854-4AA8-B8FD-D252660D8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99731" y="1"/>
            <a:ext cx="4208478" cy="3678281"/>
          </a:xfrm>
          <a:custGeom>
            <a:avLst/>
            <a:gdLst>
              <a:gd name="connsiteX0" fmla="*/ 711074 w 4208478"/>
              <a:gd name="connsiteY0" fmla="*/ 0 h 3678281"/>
              <a:gd name="connsiteX1" fmla="*/ 3497404 w 4208478"/>
              <a:gd name="connsiteY1" fmla="*/ 0 h 3678281"/>
              <a:gd name="connsiteX2" fmla="*/ 3592161 w 4208478"/>
              <a:gd name="connsiteY2" fmla="*/ 86120 h 3678281"/>
              <a:gd name="connsiteX3" fmla="*/ 4208478 w 4208478"/>
              <a:gd name="connsiteY3" fmla="*/ 1574042 h 3678281"/>
              <a:gd name="connsiteX4" fmla="*/ 2104239 w 4208478"/>
              <a:gd name="connsiteY4" fmla="*/ 3678281 h 3678281"/>
              <a:gd name="connsiteX5" fmla="*/ 0 w 4208478"/>
              <a:gd name="connsiteY5" fmla="*/ 1574042 h 3678281"/>
              <a:gd name="connsiteX6" fmla="*/ 616318 w 4208478"/>
              <a:gd name="connsiteY6" fmla="*/ 86120 h 367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08478" h="3678281">
                <a:moveTo>
                  <a:pt x="711074" y="0"/>
                </a:moveTo>
                <a:lnTo>
                  <a:pt x="3497404" y="0"/>
                </a:lnTo>
                <a:lnTo>
                  <a:pt x="3592161" y="86120"/>
                </a:lnTo>
                <a:cubicBezTo>
                  <a:pt x="3972953" y="466913"/>
                  <a:pt x="4208478" y="992973"/>
                  <a:pt x="4208478" y="1574042"/>
                </a:cubicBezTo>
                <a:cubicBezTo>
                  <a:pt x="4208478" y="2736181"/>
                  <a:pt x="3266378" y="3678281"/>
                  <a:pt x="2104239" y="3678281"/>
                </a:cubicBezTo>
                <a:cubicBezTo>
                  <a:pt x="942100" y="3678281"/>
                  <a:pt x="0" y="2736181"/>
                  <a:pt x="0" y="1574042"/>
                </a:cubicBezTo>
                <a:cubicBezTo>
                  <a:pt x="0" y="992973"/>
                  <a:pt x="235525" y="466913"/>
                  <a:pt x="616318" y="8612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Help">
            <a:extLst>
              <a:ext uri="{FF2B5EF4-FFF2-40B4-BE49-F238E27FC236}">
                <a16:creationId xmlns:a16="http://schemas.microsoft.com/office/drawing/2014/main" id="{1D001D2A-07BC-89D8-B370-4D1B99015AC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49286" y="270180"/>
            <a:ext cx="2709367" cy="2709367"/>
          </a:xfrm>
          <a:custGeom>
            <a:avLst/>
            <a:gdLst/>
            <a:ahLst/>
            <a:cxnLst/>
            <a:rect l="l" t="t" r="r" b="b"/>
            <a:pathLst>
              <a:path w="2833631" h="2677010">
                <a:moveTo>
                  <a:pt x="49418" y="0"/>
                </a:moveTo>
                <a:lnTo>
                  <a:pt x="2784213" y="0"/>
                </a:lnTo>
                <a:cubicBezTo>
                  <a:pt x="2811506" y="0"/>
                  <a:pt x="2833631" y="22125"/>
                  <a:pt x="2833631" y="49418"/>
                </a:cubicBezTo>
                <a:lnTo>
                  <a:pt x="2833631" y="2627592"/>
                </a:lnTo>
                <a:cubicBezTo>
                  <a:pt x="2833631" y="2654885"/>
                  <a:pt x="2811506" y="2677010"/>
                  <a:pt x="2784213" y="2677010"/>
                </a:cubicBezTo>
                <a:lnTo>
                  <a:pt x="49418" y="2677010"/>
                </a:lnTo>
                <a:cubicBezTo>
                  <a:pt x="22125" y="2677010"/>
                  <a:pt x="0" y="2654885"/>
                  <a:pt x="0" y="2627592"/>
                </a:cubicBezTo>
                <a:lnTo>
                  <a:pt x="0" y="49418"/>
                </a:lnTo>
                <a:cubicBezTo>
                  <a:pt x="0" y="22125"/>
                  <a:pt x="22125" y="0"/>
                  <a:pt x="49418" y="0"/>
                </a:cubicBezTo>
                <a:close/>
              </a:path>
            </a:pathLst>
          </a:custGeom>
        </p:spPr>
      </p:pic>
      <p:pic>
        <p:nvPicPr>
          <p:cNvPr id="5" name="Picture 4" descr="A blue and yellow logo&#10;&#10;AI-generated content may be incorrect.">
            <a:extLst>
              <a:ext uri="{FF2B5EF4-FFF2-40B4-BE49-F238E27FC236}">
                <a16:creationId xmlns:a16="http://schemas.microsoft.com/office/drawing/2014/main" id="{4450B042-E8B1-28E4-B9C8-036FB14B1C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48285" y="3884066"/>
            <a:ext cx="2567230" cy="2567230"/>
          </a:xfrm>
          <a:custGeom>
            <a:avLst/>
            <a:gdLst/>
            <a:ahLst/>
            <a:cxnLst/>
            <a:rect l="l" t="t" r="r" b="b"/>
            <a:pathLst>
              <a:path w="2833631" h="2677010">
                <a:moveTo>
                  <a:pt x="49418" y="0"/>
                </a:moveTo>
                <a:lnTo>
                  <a:pt x="2784213" y="0"/>
                </a:lnTo>
                <a:cubicBezTo>
                  <a:pt x="2811506" y="0"/>
                  <a:pt x="2833631" y="22125"/>
                  <a:pt x="2833631" y="49418"/>
                </a:cubicBezTo>
                <a:lnTo>
                  <a:pt x="2833631" y="2627592"/>
                </a:lnTo>
                <a:cubicBezTo>
                  <a:pt x="2833631" y="2654885"/>
                  <a:pt x="2811506" y="2677010"/>
                  <a:pt x="2784213" y="2677010"/>
                </a:cubicBezTo>
                <a:lnTo>
                  <a:pt x="49418" y="2677010"/>
                </a:lnTo>
                <a:cubicBezTo>
                  <a:pt x="22125" y="2677010"/>
                  <a:pt x="0" y="2654885"/>
                  <a:pt x="0" y="2627592"/>
                </a:cubicBezTo>
                <a:lnTo>
                  <a:pt x="0" y="49418"/>
                </a:lnTo>
                <a:cubicBezTo>
                  <a:pt x="0" y="22125"/>
                  <a:pt x="22125" y="0"/>
                  <a:pt x="49418" y="0"/>
                </a:cubicBezTo>
                <a:close/>
              </a:path>
            </a:pathLst>
          </a:custGeom>
        </p:spPr>
      </p:pic>
    </p:spTree>
    <p:extLst>
      <p:ext uri="{BB962C8B-B14F-4D97-AF65-F5344CB8AC3E}">
        <p14:creationId xmlns:p14="http://schemas.microsoft.com/office/powerpoint/2010/main" val="1837512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78012B-09A8-3CD6-D578-E52686691D21}"/>
              </a:ext>
            </a:extLst>
          </p:cNvPr>
          <p:cNvSpPr>
            <a:spLocks noGrp="1"/>
          </p:cNvSpPr>
          <p:nvPr>
            <p:ph type="title"/>
          </p:nvPr>
        </p:nvSpPr>
        <p:spPr>
          <a:xfrm>
            <a:off x="1043631" y="809898"/>
            <a:ext cx="9942716" cy="1554480"/>
          </a:xfrm>
        </p:spPr>
        <p:txBody>
          <a:bodyPr anchor="ctr">
            <a:normAutofit/>
          </a:bodyPr>
          <a:lstStyle/>
          <a:p>
            <a:r>
              <a:rPr lang="en-US" sz="4800" dirty="0"/>
              <a:t>Everyday Information </a:t>
            </a:r>
          </a:p>
        </p:txBody>
      </p:sp>
      <p:sp>
        <p:nvSpPr>
          <p:cNvPr id="3" name="Content Placeholder 2">
            <a:extLst>
              <a:ext uri="{FF2B5EF4-FFF2-40B4-BE49-F238E27FC236}">
                <a16:creationId xmlns:a16="http://schemas.microsoft.com/office/drawing/2014/main" id="{A521E49C-28F3-492B-82FC-64F3CB2FEF13}"/>
              </a:ext>
            </a:extLst>
          </p:cNvPr>
          <p:cNvSpPr>
            <a:spLocks noGrp="1"/>
          </p:cNvSpPr>
          <p:nvPr>
            <p:ph idx="1"/>
          </p:nvPr>
        </p:nvSpPr>
        <p:spPr>
          <a:xfrm>
            <a:off x="1045028" y="3017521"/>
            <a:ext cx="9941319" cy="3566151"/>
          </a:xfrm>
        </p:spPr>
        <p:txBody>
          <a:bodyPr vert="horz" lIns="91440" tIns="45720" rIns="91440" bIns="45720" rtlCol="0" anchor="ctr">
            <a:normAutofit fontScale="70000" lnSpcReduction="20000"/>
          </a:bodyPr>
          <a:lstStyle/>
          <a:p>
            <a:r>
              <a:rPr lang="en-US" sz="3200" dirty="0"/>
              <a:t>Doors open at 8:50am and will close at 9:00am.</a:t>
            </a:r>
          </a:p>
          <a:p>
            <a:r>
              <a:rPr lang="en-US" sz="3200" dirty="0"/>
              <a:t>Messages to the teacher – planner, staff welcoming children in the morning, email or phone call to the office.  </a:t>
            </a:r>
          </a:p>
          <a:p>
            <a:r>
              <a:rPr lang="en-US" sz="3200" dirty="0"/>
              <a:t>Water bottled – named and appropriate size. </a:t>
            </a:r>
          </a:p>
          <a:p>
            <a:pPr lvl="1">
              <a:buFont typeface="Courier New" panose="020B0604020202020204" pitchFamily="34" charset="0"/>
              <a:buChar char="o"/>
            </a:pPr>
            <a:r>
              <a:rPr lang="en-US" sz="3200" dirty="0"/>
              <a:t>Taken home each day and returned.</a:t>
            </a:r>
          </a:p>
          <a:p>
            <a:r>
              <a:rPr lang="en-US" sz="3200" dirty="0"/>
              <a:t>Snacks </a:t>
            </a:r>
          </a:p>
          <a:p>
            <a:pPr lvl="1">
              <a:buFont typeface="Courier New" panose="020B0604020202020204" pitchFamily="34" charset="0"/>
              <a:buChar char="o"/>
            </a:pPr>
            <a:r>
              <a:rPr lang="en-US" sz="3200" dirty="0"/>
              <a:t>Reception and KS1 are provided with an afternoon snack. (KS2 teachers delete this)</a:t>
            </a:r>
          </a:p>
          <a:p>
            <a:pPr lvl="1">
              <a:buFont typeface="Courier New" panose="020B0604020202020204" pitchFamily="34" charset="0"/>
              <a:buChar char="o"/>
            </a:pPr>
            <a:r>
              <a:rPr lang="en-US" sz="3200" dirty="0"/>
              <a:t>All children can bring in a piece of fresh fruit or vegetable as a snack for morning break. </a:t>
            </a:r>
          </a:p>
          <a:p>
            <a:r>
              <a:rPr lang="en-US" sz="3200" dirty="0"/>
              <a:t>School finishes at 3:25pm</a:t>
            </a:r>
          </a:p>
          <a:p>
            <a:pPr lvl="1">
              <a:buFont typeface="Courier New" panose="020B0604020202020204" pitchFamily="34" charset="0"/>
              <a:buChar char="o"/>
            </a:pPr>
            <a:endParaRPr lang="en-US" sz="1700" dirty="0"/>
          </a:p>
          <a:p>
            <a:endParaRPr lang="en-US" sz="1700" dirty="0"/>
          </a:p>
          <a:p>
            <a:pPr marL="0" indent="0">
              <a:buNone/>
            </a:pPr>
            <a:endParaRPr lang="en-US" sz="1700"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700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32" name="Rectangle 3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Rectangle 33">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2E11F4-6DEA-6723-B140-0C5FAAF0DE44}"/>
              </a:ext>
            </a:extLst>
          </p:cNvPr>
          <p:cNvSpPr>
            <a:spLocks noGrp="1"/>
          </p:cNvSpPr>
          <p:nvPr>
            <p:ph type="title"/>
          </p:nvPr>
        </p:nvSpPr>
        <p:spPr>
          <a:xfrm>
            <a:off x="1043631" y="809898"/>
            <a:ext cx="9942716" cy="1554480"/>
          </a:xfrm>
        </p:spPr>
        <p:txBody>
          <a:bodyPr anchor="ctr">
            <a:normAutofit/>
          </a:bodyPr>
          <a:lstStyle/>
          <a:p>
            <a:r>
              <a:rPr lang="en-US" sz="4800"/>
              <a:t>Everyday Information:  Walking Home (Year 5 and 6 only)</a:t>
            </a:r>
          </a:p>
        </p:txBody>
      </p:sp>
      <p:sp>
        <p:nvSpPr>
          <p:cNvPr id="35" name="Content Placeholder 2">
            <a:extLst>
              <a:ext uri="{FF2B5EF4-FFF2-40B4-BE49-F238E27FC236}">
                <a16:creationId xmlns:a16="http://schemas.microsoft.com/office/drawing/2014/main" id="{376D0997-149C-1AE5-1B0F-B46A6C4FC564}"/>
              </a:ext>
            </a:extLst>
          </p:cNvPr>
          <p:cNvSpPr>
            <a:spLocks noGrp="1"/>
          </p:cNvSpPr>
          <p:nvPr>
            <p:ph idx="1"/>
          </p:nvPr>
        </p:nvSpPr>
        <p:spPr>
          <a:xfrm>
            <a:off x="1123162" y="2242224"/>
            <a:ext cx="9941319" cy="3124658"/>
          </a:xfrm>
        </p:spPr>
        <p:txBody>
          <a:bodyPr vert="horz" lIns="91440" tIns="45720" rIns="91440" bIns="45720" rtlCol="0" anchor="ctr">
            <a:normAutofit/>
          </a:bodyPr>
          <a:lstStyle/>
          <a:p>
            <a:r>
              <a:rPr lang="en-US" sz="2400" dirty="0"/>
              <a:t>Consent forms </a:t>
            </a:r>
          </a:p>
          <a:p>
            <a:r>
              <a:rPr lang="en-US" sz="2400" dirty="0"/>
              <a:t>Mobile phones </a:t>
            </a:r>
          </a:p>
          <a:p>
            <a:r>
              <a:rPr lang="en-US" sz="2400" dirty="0"/>
              <a:t>Children are representing the school, and we would ask you to remind them of this if you are giving that responsibility. </a:t>
            </a:r>
          </a:p>
        </p:txBody>
      </p:sp>
      <p:cxnSp>
        <p:nvCxnSpPr>
          <p:cNvPr id="31" name="Straight Connector 30">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73694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DA718D0-4865-4629-8134-44F68D41D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65167ED7-6315-43AB-B1B6-C326D5FD8F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11" name="Rectangle 10">
              <a:extLst>
                <a:ext uri="{FF2B5EF4-FFF2-40B4-BE49-F238E27FC236}">
                  <a16:creationId xmlns:a16="http://schemas.microsoft.com/office/drawing/2014/main" id="{EF4D8839-FB03-487D-ACC8-8BFEDD4FE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EF75023-9A3B-42FC-B704-61A8F7BE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430EC9-B5C1-942D-2C57-F0CEAA02E101}"/>
              </a:ext>
            </a:extLst>
          </p:cNvPr>
          <p:cNvSpPr>
            <a:spLocks noGrp="1"/>
          </p:cNvSpPr>
          <p:nvPr>
            <p:ph type="title"/>
          </p:nvPr>
        </p:nvSpPr>
        <p:spPr>
          <a:xfrm>
            <a:off x="853120" y="-426752"/>
            <a:ext cx="9849751" cy="1349671"/>
          </a:xfrm>
        </p:spPr>
        <p:txBody>
          <a:bodyPr anchor="b">
            <a:normAutofit/>
          </a:bodyPr>
          <a:lstStyle/>
          <a:p>
            <a:r>
              <a:rPr lang="en-US" sz="5400" dirty="0"/>
              <a:t>A typical week in our class </a:t>
            </a:r>
          </a:p>
        </p:txBody>
      </p:sp>
      <p:pic>
        <p:nvPicPr>
          <p:cNvPr id="5" name="Content Placeholder 4">
            <a:extLst>
              <a:ext uri="{FF2B5EF4-FFF2-40B4-BE49-F238E27FC236}">
                <a16:creationId xmlns:a16="http://schemas.microsoft.com/office/drawing/2014/main" id="{EA1DE9EA-FD2F-B902-3567-38C131FF659A}"/>
              </a:ext>
            </a:extLst>
          </p:cNvPr>
          <p:cNvPicPr>
            <a:picLocks noGrp="1" noChangeAspect="1"/>
          </p:cNvPicPr>
          <p:nvPr>
            <p:ph idx="1"/>
          </p:nvPr>
        </p:nvPicPr>
        <p:blipFill>
          <a:blip r:embed="rId2"/>
          <a:stretch>
            <a:fillRect/>
          </a:stretch>
        </p:blipFill>
        <p:spPr>
          <a:xfrm>
            <a:off x="1552541" y="1464906"/>
            <a:ext cx="9363353" cy="3928188"/>
          </a:xfrm>
          <a:prstGeom prst="rect">
            <a:avLst/>
          </a:prstGeom>
        </p:spPr>
      </p:pic>
    </p:spTree>
    <p:extLst>
      <p:ext uri="{BB962C8B-B14F-4D97-AF65-F5344CB8AC3E}">
        <p14:creationId xmlns:p14="http://schemas.microsoft.com/office/powerpoint/2010/main" val="28719756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950B837-DD09-327E-45F9-D4AF644AFB07}"/>
              </a:ext>
            </a:extLst>
          </p:cNvPr>
          <p:cNvPicPr>
            <a:picLocks noChangeAspect="1"/>
          </p:cNvPicPr>
          <p:nvPr/>
        </p:nvPicPr>
        <p:blipFill>
          <a:blip r:embed="rId2"/>
          <a:stretch>
            <a:fillRect/>
          </a:stretch>
        </p:blipFill>
        <p:spPr>
          <a:xfrm>
            <a:off x="1320060" y="643466"/>
            <a:ext cx="3941529" cy="5571066"/>
          </a:xfrm>
          <a:prstGeom prst="rect">
            <a:avLst/>
          </a:prstGeom>
        </p:spPr>
      </p:pic>
      <p:pic>
        <p:nvPicPr>
          <p:cNvPr id="3" name="Picture 2">
            <a:extLst>
              <a:ext uri="{FF2B5EF4-FFF2-40B4-BE49-F238E27FC236}">
                <a16:creationId xmlns:a16="http://schemas.microsoft.com/office/drawing/2014/main" id="{D857F1DE-3496-2650-8F72-7A45E388CB3D}"/>
              </a:ext>
            </a:extLst>
          </p:cNvPr>
          <p:cNvPicPr>
            <a:picLocks noChangeAspect="1"/>
          </p:cNvPicPr>
          <p:nvPr/>
        </p:nvPicPr>
        <p:blipFill>
          <a:blip r:embed="rId3"/>
          <a:stretch>
            <a:fillRect/>
          </a:stretch>
        </p:blipFill>
        <p:spPr>
          <a:xfrm>
            <a:off x="6979157" y="643467"/>
            <a:ext cx="3844035" cy="5571066"/>
          </a:xfrm>
          <a:prstGeom prst="rect">
            <a:avLst/>
          </a:prstGeom>
        </p:spPr>
      </p:pic>
    </p:spTree>
    <p:extLst>
      <p:ext uri="{BB962C8B-B14F-4D97-AF65-F5344CB8AC3E}">
        <p14:creationId xmlns:p14="http://schemas.microsoft.com/office/powerpoint/2010/main" val="30249786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C31EF5-2B4A-7748-CA91-04C25B7AAAF0}"/>
              </a:ext>
            </a:extLst>
          </p:cNvPr>
          <p:cNvSpPr>
            <a:spLocks noGrp="1"/>
          </p:cNvSpPr>
          <p:nvPr>
            <p:ph type="title"/>
          </p:nvPr>
        </p:nvSpPr>
        <p:spPr>
          <a:xfrm>
            <a:off x="808638" y="386930"/>
            <a:ext cx="9236700" cy="1188950"/>
          </a:xfrm>
        </p:spPr>
        <p:txBody>
          <a:bodyPr anchor="b">
            <a:normAutofit/>
          </a:bodyPr>
          <a:lstStyle/>
          <a:p>
            <a:r>
              <a:rPr lang="en-US" sz="5400"/>
              <a:t>PE </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3020071-4D8B-990F-254F-BA855B579BA3}"/>
              </a:ext>
            </a:extLst>
          </p:cNvPr>
          <p:cNvSpPr>
            <a:spLocks noGrp="1"/>
          </p:cNvSpPr>
          <p:nvPr>
            <p:ph idx="1"/>
          </p:nvPr>
        </p:nvSpPr>
        <p:spPr>
          <a:xfrm>
            <a:off x="793660" y="2599509"/>
            <a:ext cx="10143668" cy="3435531"/>
          </a:xfrm>
        </p:spPr>
        <p:txBody>
          <a:bodyPr vert="horz" lIns="91440" tIns="45720" rIns="91440" bIns="45720" rtlCol="0" anchor="ctr">
            <a:normAutofit/>
          </a:bodyPr>
          <a:lstStyle/>
          <a:p>
            <a:r>
              <a:rPr lang="en-US" sz="2400" dirty="0"/>
              <a:t>Our PE day is on Tuesday</a:t>
            </a:r>
          </a:p>
          <a:p>
            <a:r>
              <a:rPr lang="en-US" sz="2400" dirty="0"/>
              <a:t>On PE day, children are to wear PE kit all day. </a:t>
            </a:r>
          </a:p>
          <a:p>
            <a:r>
              <a:rPr lang="en-US" sz="2400" dirty="0"/>
              <a:t>Just a reminder our school PE kit is</a:t>
            </a:r>
          </a:p>
          <a:p>
            <a:pPr lvl="1">
              <a:buFont typeface="Courier New" panose="020B0604020202020204" pitchFamily="34" charset="0"/>
              <a:buChar char="o"/>
            </a:pPr>
            <a:r>
              <a:rPr lang="en-US" dirty="0"/>
              <a:t>House-</a:t>
            </a:r>
            <a:r>
              <a:rPr lang="en-US" dirty="0" err="1"/>
              <a:t>colour</a:t>
            </a:r>
            <a:r>
              <a:rPr lang="en-US" dirty="0"/>
              <a:t> plain t-shirt (no logos) - these can be purchased via the school office.</a:t>
            </a:r>
          </a:p>
          <a:p>
            <a:pPr lvl="1">
              <a:buFont typeface="Courier New" panose="020B0604020202020204" pitchFamily="34" charset="0"/>
              <a:buChar char="o"/>
            </a:pPr>
            <a:r>
              <a:rPr lang="en-US" dirty="0"/>
              <a:t>Black or navy shorts or tracksuit bottoms. </a:t>
            </a:r>
          </a:p>
          <a:p>
            <a:pPr lvl="1">
              <a:buFont typeface="Courier New" panose="020B0604020202020204" pitchFamily="34" charset="0"/>
              <a:buChar char="o"/>
            </a:pPr>
            <a:r>
              <a:rPr lang="en-US" dirty="0"/>
              <a:t>Trainers </a:t>
            </a:r>
          </a:p>
          <a:p>
            <a:pPr lvl="1">
              <a:buFont typeface="Courier New" panose="020B0604020202020204" pitchFamily="34" charset="0"/>
              <a:buChar char="o"/>
            </a:pPr>
            <a:r>
              <a:rPr lang="en-US" dirty="0"/>
              <a:t>Dark-</a:t>
            </a:r>
            <a:r>
              <a:rPr lang="en-US" dirty="0" err="1"/>
              <a:t>coloured</a:t>
            </a:r>
            <a:r>
              <a:rPr lang="en-US" dirty="0"/>
              <a:t> (navy or black) fleece, jumper or jacket. </a:t>
            </a:r>
          </a:p>
          <a:p>
            <a:endParaRPr lang="en-US" sz="2400" dirty="0"/>
          </a:p>
        </p:txBody>
      </p:sp>
    </p:spTree>
    <p:extLst>
      <p:ext uri="{BB962C8B-B14F-4D97-AF65-F5344CB8AC3E}">
        <p14:creationId xmlns:p14="http://schemas.microsoft.com/office/powerpoint/2010/main" val="22487204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EFB9FA-0942-5605-BE42-160F9D84886C}"/>
              </a:ext>
            </a:extLst>
          </p:cNvPr>
          <p:cNvSpPr>
            <a:spLocks noGrp="1"/>
          </p:cNvSpPr>
          <p:nvPr>
            <p:ph type="title"/>
          </p:nvPr>
        </p:nvSpPr>
        <p:spPr>
          <a:xfrm>
            <a:off x="808638" y="386930"/>
            <a:ext cx="9236700" cy="1188950"/>
          </a:xfrm>
        </p:spPr>
        <p:txBody>
          <a:bodyPr anchor="b">
            <a:normAutofit/>
          </a:bodyPr>
          <a:lstStyle/>
          <a:p>
            <a:r>
              <a:rPr lang="en-US" sz="5400"/>
              <a:t>Curriculum Newsletter </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6263B351-16DC-EC64-CF94-FC56C833E272}"/>
              </a:ext>
            </a:extLst>
          </p:cNvPr>
          <p:cNvPicPr>
            <a:picLocks noGrp="1" noChangeAspect="1"/>
          </p:cNvPicPr>
          <p:nvPr>
            <p:ph idx="1"/>
          </p:nvPr>
        </p:nvPicPr>
        <p:blipFill>
          <a:blip r:embed="rId3"/>
          <a:stretch>
            <a:fillRect/>
          </a:stretch>
        </p:blipFill>
        <p:spPr>
          <a:xfrm>
            <a:off x="2283376" y="2265129"/>
            <a:ext cx="6975947" cy="4023744"/>
          </a:xfrm>
          <a:prstGeom prst="rect">
            <a:avLst/>
          </a:prstGeom>
        </p:spPr>
      </p:pic>
    </p:spTree>
    <p:extLst>
      <p:ext uri="{BB962C8B-B14F-4D97-AF65-F5344CB8AC3E}">
        <p14:creationId xmlns:p14="http://schemas.microsoft.com/office/powerpoint/2010/main" val="3966738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51D321-8C3B-A995-D27A-0699D88BFDDB}"/>
              </a:ext>
            </a:extLst>
          </p:cNvPr>
          <p:cNvSpPr>
            <a:spLocks noGrp="1"/>
          </p:cNvSpPr>
          <p:nvPr>
            <p:ph type="title"/>
          </p:nvPr>
        </p:nvSpPr>
        <p:spPr>
          <a:xfrm>
            <a:off x="1171074" y="1396686"/>
            <a:ext cx="3240506" cy="4064628"/>
          </a:xfrm>
        </p:spPr>
        <p:txBody>
          <a:bodyPr>
            <a:normAutofit/>
          </a:bodyPr>
          <a:lstStyle/>
          <a:p>
            <a:r>
              <a:rPr lang="en-US" dirty="0">
                <a:solidFill>
                  <a:srgbClr val="FFFFFF"/>
                </a:solidFill>
              </a:rPr>
              <a:t>Homework KS2</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9DF3188D-2DB7-7765-0516-0210D14EA377}"/>
              </a:ext>
            </a:extLst>
          </p:cNvPr>
          <p:cNvSpPr>
            <a:spLocks noGrp="1"/>
          </p:cNvSpPr>
          <p:nvPr>
            <p:ph idx="1"/>
          </p:nvPr>
        </p:nvSpPr>
        <p:spPr>
          <a:xfrm>
            <a:off x="5370153" y="1526033"/>
            <a:ext cx="5536397" cy="3935281"/>
          </a:xfrm>
        </p:spPr>
        <p:txBody>
          <a:bodyPr vert="horz" lIns="91440" tIns="45720" rIns="91440" bIns="45720" rtlCol="0">
            <a:normAutofit/>
          </a:bodyPr>
          <a:lstStyle/>
          <a:p>
            <a:r>
              <a:rPr lang="en-US" sz="2000"/>
              <a:t>Homework is given out on a Thursday and returned on a Tuesday.</a:t>
            </a:r>
          </a:p>
          <a:p>
            <a:r>
              <a:rPr lang="en-US" sz="2000"/>
              <a:t>Any homework given will be to revise previous learning (for example year previous refresher) or consolidate recent learning.</a:t>
            </a:r>
          </a:p>
          <a:p>
            <a:r>
              <a:rPr lang="en-US" sz="2000"/>
              <a:t>We would encourage children to complete homework independently.</a:t>
            </a:r>
          </a:p>
          <a:p>
            <a:r>
              <a:rPr lang="en-US" sz="2000"/>
              <a:t>Homework presentation should be given the same care as it would be schoolwork. </a:t>
            </a:r>
          </a:p>
          <a:p>
            <a:r>
              <a:rPr lang="en-US" sz="2000"/>
              <a:t>If a child is stuck, encourage them to come and ask for help on either a Friday or a Monday. </a:t>
            </a:r>
          </a:p>
          <a:p>
            <a:endParaRPr lang="en-US" sz="2000"/>
          </a:p>
        </p:txBody>
      </p:sp>
    </p:spTree>
    <p:extLst>
      <p:ext uri="{BB962C8B-B14F-4D97-AF65-F5344CB8AC3E}">
        <p14:creationId xmlns:p14="http://schemas.microsoft.com/office/powerpoint/2010/main" val="41207267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6C327D-EA4F-4BAC-1186-C8A53FC94DB8}"/>
              </a:ext>
            </a:extLst>
          </p:cNvPr>
          <p:cNvSpPr>
            <a:spLocks noGrp="1"/>
          </p:cNvSpPr>
          <p:nvPr>
            <p:ph type="title"/>
          </p:nvPr>
        </p:nvSpPr>
        <p:spPr>
          <a:xfrm>
            <a:off x="686834" y="1153572"/>
            <a:ext cx="3200400" cy="4461163"/>
          </a:xfrm>
        </p:spPr>
        <p:txBody>
          <a:bodyPr>
            <a:normAutofit/>
          </a:bodyPr>
          <a:lstStyle/>
          <a:p>
            <a:r>
              <a:rPr lang="en-US">
                <a:solidFill>
                  <a:srgbClr val="FFFFFF"/>
                </a:solidFill>
              </a:rPr>
              <a:t>Reading Books </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E04910B-F546-FED1-B1AA-3872FF0F3F78}"/>
              </a:ext>
            </a:extLst>
          </p:cNvPr>
          <p:cNvSpPr>
            <a:spLocks noGrp="1"/>
          </p:cNvSpPr>
          <p:nvPr>
            <p:ph idx="1"/>
          </p:nvPr>
        </p:nvSpPr>
        <p:spPr>
          <a:xfrm>
            <a:off x="4447308" y="591344"/>
            <a:ext cx="6906491" cy="5585619"/>
          </a:xfrm>
        </p:spPr>
        <p:txBody>
          <a:bodyPr vert="horz" lIns="91440" tIns="45720" rIns="91440" bIns="45720" rtlCol="0" anchor="ctr">
            <a:normAutofit lnSpcReduction="10000"/>
          </a:bodyPr>
          <a:lstStyle/>
          <a:p>
            <a:pPr marL="0" indent="0" algn="ctr">
              <a:buNone/>
            </a:pPr>
            <a:r>
              <a:rPr lang="en-US" dirty="0"/>
              <a:t>Two types of reading books coming home: </a:t>
            </a:r>
          </a:p>
          <a:p>
            <a:pPr>
              <a:buFont typeface="Calibri" panose="020B0604020202020204" pitchFamily="34" charset="0"/>
              <a:buChar char="-"/>
            </a:pPr>
            <a:endParaRPr lang="en-US" sz="2000" dirty="0"/>
          </a:p>
          <a:p>
            <a:pPr marL="0" indent="0">
              <a:buNone/>
            </a:pPr>
            <a:r>
              <a:rPr lang="en-US" sz="2000" b="1" dirty="0"/>
              <a:t>Scheme Books: Learning to Read – typically changed as and when the children return their books. </a:t>
            </a:r>
          </a:p>
          <a:p>
            <a:pPr marL="0" indent="0">
              <a:buNone/>
            </a:pPr>
            <a:r>
              <a:rPr lang="en-US" sz="2000" dirty="0"/>
              <a:t>Levelled books targeted at current reading level. </a:t>
            </a:r>
          </a:p>
          <a:p>
            <a:pPr>
              <a:buFont typeface="Calibri" panose="020B0604020202020204" pitchFamily="34" charset="0"/>
              <a:buChar char="-"/>
            </a:pPr>
            <a:r>
              <a:rPr lang="en-US" sz="2000" dirty="0"/>
              <a:t>Please listen to your child read to you and support. </a:t>
            </a:r>
          </a:p>
          <a:p>
            <a:pPr>
              <a:buFont typeface="Calibri" panose="020B0604020202020204" pitchFamily="34" charset="0"/>
              <a:buChar char="-"/>
            </a:pPr>
            <a:r>
              <a:rPr lang="en-US" sz="2000" dirty="0"/>
              <a:t>Ideally, read the same book more than once to build fluency.</a:t>
            </a:r>
          </a:p>
          <a:p>
            <a:pPr>
              <a:buFont typeface="Calibri" panose="020B0604020202020204" pitchFamily="34" charset="0"/>
              <a:buChar char="-"/>
            </a:pPr>
            <a:r>
              <a:rPr lang="en-US" sz="2000" dirty="0"/>
              <a:t>Keep in bag daily for regular return.</a:t>
            </a:r>
          </a:p>
          <a:p>
            <a:pPr marL="0" indent="0">
              <a:buNone/>
            </a:pPr>
            <a:endParaRPr lang="en-US" sz="2000" dirty="0"/>
          </a:p>
          <a:p>
            <a:pPr marL="0" indent="0">
              <a:buNone/>
            </a:pPr>
            <a:r>
              <a:rPr lang="en-US" sz="2000" b="1" dirty="0"/>
              <a:t>Joy Books: Learning to LOVE reading </a:t>
            </a:r>
          </a:p>
          <a:p>
            <a:pPr>
              <a:buFont typeface="Calibri" panose="020B0604020202020204" pitchFamily="34" charset="0"/>
              <a:buChar char="-"/>
            </a:pPr>
            <a:r>
              <a:rPr lang="en-US" sz="2000" dirty="0"/>
              <a:t>Free choice from the reading corner every Friday (or home if children prefer). </a:t>
            </a:r>
          </a:p>
          <a:p>
            <a:pPr>
              <a:buFont typeface="Calibri" panose="020B0604020202020204" pitchFamily="34" charset="0"/>
              <a:buChar char="-"/>
            </a:pPr>
            <a:r>
              <a:rPr lang="en-US" sz="2000" dirty="0"/>
              <a:t>Might be trickier to read, may need help or could read together. </a:t>
            </a:r>
          </a:p>
        </p:txBody>
      </p:sp>
    </p:spTree>
    <p:extLst>
      <p:ext uri="{BB962C8B-B14F-4D97-AF65-F5344CB8AC3E}">
        <p14:creationId xmlns:p14="http://schemas.microsoft.com/office/powerpoint/2010/main" val="3342420522"/>
      </p:ext>
    </p:extLst>
  </p:cSld>
  <p:clrMapOvr>
    <a:masterClrMapping/>
  </p:clrMapOvr>
</p:sld>
</file>

<file path=ppt/theme/theme1.xml><?xml version="1.0" encoding="utf-8"?>
<a:theme xmlns:a="http://schemas.openxmlformats.org/drawingml/2006/main" name="office theme">
  <a:themeElements>
    <a:clrScheme name="Bramham Primary">
      <a:dk1>
        <a:sysClr val="windowText" lastClr="000000"/>
      </a:dk1>
      <a:lt1>
        <a:sysClr val="window" lastClr="FFFFFF"/>
      </a:lt1>
      <a:dk2>
        <a:srgbClr val="0E2841"/>
      </a:dk2>
      <a:lt2>
        <a:srgbClr val="E8E8E8"/>
      </a:lt2>
      <a:accent1>
        <a:srgbClr val="1F3161"/>
      </a:accent1>
      <a:accent2>
        <a:srgbClr val="1F3161"/>
      </a:accent2>
      <a:accent3>
        <a:srgbClr val="1F3161"/>
      </a:accent3>
      <a:accent4>
        <a:srgbClr val="1F3161"/>
      </a:accent4>
      <a:accent5>
        <a:srgbClr val="1F3161"/>
      </a:accent5>
      <a:accent6>
        <a:srgbClr val="FFFFFF"/>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110</TotalTime>
  <Words>696</Words>
  <Application>Microsoft Office PowerPoint</Application>
  <PresentationFormat>Widescreen</PresentationFormat>
  <Paragraphs>67</Paragraphs>
  <Slides>12</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Aptos</vt:lpstr>
      <vt:lpstr>Aptos Display</vt:lpstr>
      <vt:lpstr>Arial</vt:lpstr>
      <vt:lpstr>Calibri</vt:lpstr>
      <vt:lpstr>Courier New</vt:lpstr>
      <vt:lpstr>office theme</vt:lpstr>
      <vt:lpstr>Welcome to Class 5  Parent Information Session</vt:lpstr>
      <vt:lpstr>Everyday Information </vt:lpstr>
      <vt:lpstr>Everyday Information:  Walking Home (Year 5 and 6 only)</vt:lpstr>
      <vt:lpstr>A typical week in our class </vt:lpstr>
      <vt:lpstr>PowerPoint Presentation</vt:lpstr>
      <vt:lpstr>PE </vt:lpstr>
      <vt:lpstr>Curriculum Newsletter </vt:lpstr>
      <vt:lpstr>Homework KS2</vt:lpstr>
      <vt:lpstr>Reading Books </vt:lpstr>
      <vt:lpstr>Dates for your Diary</vt:lpstr>
      <vt:lpstr>Life in Year 5 </vt:lpstr>
      <vt:lpstr>Thank you!  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Kirsty Prankard</dc:creator>
  <cp:lastModifiedBy>Emma  Jewell</cp:lastModifiedBy>
  <cp:revision>382</cp:revision>
  <dcterms:created xsi:type="dcterms:W3CDTF">2025-08-26T13:17:03Z</dcterms:created>
  <dcterms:modified xsi:type="dcterms:W3CDTF">2025-09-23T11:41:00Z</dcterms:modified>
</cp:coreProperties>
</file>