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82" r:id="rId5"/>
    <p:sldId id="287" r:id="rId6"/>
    <p:sldId id="286" r:id="rId7"/>
    <p:sldId id="281" r:id="rId8"/>
    <p:sldId id="259" r:id="rId9"/>
    <p:sldId id="289" r:id="rId10"/>
    <p:sldId id="260" r:id="rId11"/>
    <p:sldId id="283" r:id="rId12"/>
    <p:sldId id="262" r:id="rId13"/>
    <p:sldId id="277" r:id="rId14"/>
    <p:sldId id="261" r:id="rId15"/>
    <p:sldId id="269" r:id="rId16"/>
    <p:sldId id="266" r:id="rId17"/>
    <p:sldId id="267" r:id="rId18"/>
    <p:sldId id="268" r:id="rId19"/>
    <p:sldId id="285" r:id="rId20"/>
    <p:sldId id="270" r:id="rId21"/>
    <p:sldId id="263" r:id="rId22"/>
    <p:sldId id="288"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CCFF"/>
    <a:srgbClr val="FF66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31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1A9E4-3200-43B3-8ABF-A503AEE164B3}" type="datetimeFigureOut">
              <a:rPr lang="en-GB" smtClean="0"/>
              <a:t>17/06/2021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F5969-0994-412B-B99B-80AEED3C2755}" type="slidenum">
              <a:rPr lang="en-GB" smtClean="0"/>
              <a:t>‹#›</a:t>
            </a:fld>
            <a:endParaRPr lang="en-GB"/>
          </a:p>
        </p:txBody>
      </p:sp>
    </p:spTree>
    <p:extLst>
      <p:ext uri="{BB962C8B-B14F-4D97-AF65-F5344CB8AC3E}">
        <p14:creationId xmlns:p14="http://schemas.microsoft.com/office/powerpoint/2010/main" val="106604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ED678B-D9C5-4CCA-937D-428FC993738E}" type="slidenum">
              <a:rPr lang="en-GB" smtClean="0"/>
              <a:t>7</a:t>
            </a:fld>
            <a:endParaRPr lang="en-GB"/>
          </a:p>
        </p:txBody>
      </p:sp>
    </p:spTree>
    <p:extLst>
      <p:ext uri="{BB962C8B-B14F-4D97-AF65-F5344CB8AC3E}">
        <p14:creationId xmlns:p14="http://schemas.microsoft.com/office/powerpoint/2010/main" val="315947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EE746C-40DD-4D5C-859A-0B7C7AC7C7E6}"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19446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EE746C-40DD-4D5C-859A-0B7C7AC7C7E6}"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110303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EE746C-40DD-4D5C-859A-0B7C7AC7C7E6}"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156958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EE746C-40DD-4D5C-859A-0B7C7AC7C7E6}"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383522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E746C-40DD-4D5C-859A-0B7C7AC7C7E6}" type="datetimeFigureOut">
              <a:rPr lang="en-GB" smtClean="0"/>
              <a:t>17/06/2021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425290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EE746C-40DD-4D5C-859A-0B7C7AC7C7E6}"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173492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EE746C-40DD-4D5C-859A-0B7C7AC7C7E6}" type="datetimeFigureOut">
              <a:rPr lang="en-GB" smtClean="0"/>
              <a:t>17/06/2021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104006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EE746C-40DD-4D5C-859A-0B7C7AC7C7E6}" type="datetimeFigureOut">
              <a:rPr lang="en-GB" smtClean="0"/>
              <a:t>17/06/2021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300594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E746C-40DD-4D5C-859A-0B7C7AC7C7E6}" type="datetimeFigureOut">
              <a:rPr lang="en-GB" smtClean="0"/>
              <a:t>17/06/2021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11152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E746C-40DD-4D5C-859A-0B7C7AC7C7E6}"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192818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E746C-40DD-4D5C-859A-0B7C7AC7C7E6}" type="datetimeFigureOut">
              <a:rPr lang="en-GB" smtClean="0"/>
              <a:t>17/06/2021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8B0998-1B9B-4D14-A30A-9911A5CC0DEF}" type="slidenum">
              <a:rPr lang="en-GB" smtClean="0"/>
              <a:t>‹#›</a:t>
            </a:fld>
            <a:endParaRPr lang="en-GB"/>
          </a:p>
        </p:txBody>
      </p:sp>
    </p:spTree>
    <p:extLst>
      <p:ext uri="{BB962C8B-B14F-4D97-AF65-F5344CB8AC3E}">
        <p14:creationId xmlns:p14="http://schemas.microsoft.com/office/powerpoint/2010/main" val="138490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E746C-40DD-4D5C-859A-0B7C7AC7C7E6}" type="datetimeFigureOut">
              <a:rPr lang="en-GB" smtClean="0"/>
              <a:t>17/06/2021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B0998-1B9B-4D14-A30A-9911A5CC0DEF}" type="slidenum">
              <a:rPr lang="en-GB" smtClean="0"/>
              <a:t>‹#›</a:t>
            </a:fld>
            <a:endParaRPr lang="en-GB"/>
          </a:p>
        </p:txBody>
      </p:sp>
    </p:spTree>
    <p:extLst>
      <p:ext uri="{BB962C8B-B14F-4D97-AF65-F5344CB8AC3E}">
        <p14:creationId xmlns:p14="http://schemas.microsoft.com/office/powerpoint/2010/main" val="142370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rain&amp;source=images&amp;cd=&amp;cad=rja&amp;uact=8&amp;docid=nAO5VduHxt85DM&amp;tbnid=YMhUTYwNW6ziJM:&amp;ved=0CAUQjRw&amp;url=http://noahbradley.deviantart.com/art/Freezing-Rain-253875785&amp;ei=Gq2qU7HJDuq90QXW34GQAg&amp;bvm=bv.69620078,d.d2k&amp;psig=AFQjCNGITbPnFR112hxIRmwQWf56Xl8QhA&amp;ust=1403780706887529"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uk/url?sa=i&amp;rct=j&amp;q=london%20west%20end%20theatre&amp;source=images&amp;cd=&amp;cad=rja&amp;uact=8&amp;docid=aEi0rLj6_sib1M&amp;tbnid=S7owho5iM-HHvM:&amp;ved=0CAUQjRw&amp;url=http://www.theatregifttokens.com/west-end-theatre-&amp;-london-pub-meal-for-two/&amp;ei=vvOqU-zcH6WZ0AX0zYG4Bw&amp;bvm=bv.69620078,d.d2k&amp;psig=AFQjCNEy17E9nZpQxbXe2lzvbh-t5us96w&amp;ust=1403798683277425"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www.google.co.uk/url?sa=i&amp;rct=j&amp;q=london%20west%20end%20theatre%20phantom&amp;source=images&amp;cd=&amp;cad=rja&amp;uact=8&amp;docid=0VrNQpFkyEJEPM&amp;tbnid=Lsdw_0zzG_wINM:&amp;ved=0CAUQjRw&amp;url=http://www.hoteldirect.co.uk/theatrebreaks/the-phantom-of-the-opera.htm&amp;ei=_fOqU7OCGunW0QWYloHoCg&amp;bvm=bv.69620078,d.d2k&amp;psig=AFQjCNHaXDdssWKRh5oeLj7M3h4Eqia1Rg&amp;ust=1403798887702114"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london%20west%20end%20theatre&amp;source=images&amp;cd=&amp;cad=rja&amp;uact=8&amp;docid=ySuCQD9pwjy3PM&amp;tbnid=1KcSb9xdBJgfDM:&amp;ved=0CAUQjRw&amp;url=http://www.telegraph.co.uk/news/politics/council-spending/8542231/Pembrokeshire-Council-credit-card-spending.html&amp;ei=jPOqU7XaC4TO0AXSy4CIBg&amp;bvm=bv.69620078,d.d2k&amp;psig=AFQjCNEy17E9nZpQxbXe2lzvbh-t5us96w&amp;ust=1403798683277425" TargetMode="External"/><Relationship Id="rId5" Type="http://schemas.openxmlformats.org/officeDocument/2006/relationships/image" Target="../media/image20.jpeg"/><Relationship Id="rId4" Type="http://schemas.openxmlformats.org/officeDocument/2006/relationships/hyperlink" Target="http://www.google.co.uk/url?sa=i&amp;rct=j&amp;q=london%20west%20end%20theatre&amp;source=images&amp;cd=&amp;cad=rja&amp;uact=8&amp;docid=ySuCQD9pwjy3PM&amp;tbnid=1KcSb9xdBJgfDM:&amp;ved=0CAUQjRw&amp;url=http://www.tqsmagazine.co.uk/the-perfect-london-theatre-break-guide/&amp;ei=RvOqU_3zBrT70gWsk4HABQ&amp;bvm=bv.69620078,d.d2k&amp;psig=AFQjCNEy17E9nZpQxbXe2lzvbh-t5us96w&amp;ust=1403798683277425" TargetMode="External"/><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uk/url?sa=i&amp;rct=j&amp;q=antigone&amp;source=images&amp;cd=&amp;cad=rja&amp;uact=8&amp;docid=Flb4Th_MIyXT8M&amp;tbnid=HIDgahWkCenhpM:&amp;ved=0CAUQjRw&amp;url=http://gabittamorgan.deviantart.com/art/Antigone-by-Sophocles-Poster-267255927&amp;ei=n_SqU_6YOOmM0AX6r4GYDA&amp;bvm=bv.69620078,d.d2k&amp;psig=AFQjCNEMrT70Hux0RbmUtuVRfMr9C2v7ww&amp;ust=1403799018731083"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www.google.co.uk/url?sa=i&amp;rct=j&amp;q=antigone%20hanging&amp;source=images&amp;cd=&amp;cad=rja&amp;uact=8&amp;docid=U4LbWbRFbCBRvM&amp;tbnid=1295heSVEBZbaM:&amp;ved=0CAUQjRw&amp;url=http://www.didaskalia.net/issues/vol6no3/doyle_turner.html&amp;ei=1vWqU_n_DoGo0AXzn4C4Cg&amp;bvm=bv.69620078,d.d2k&amp;psig=AFQjCNEg-mVY6m8YfCFrOabMLfGvNAhxKQ&amp;ust=140379930132449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uk/url?sa=i&amp;rct=j&amp;q=A%20streetcar%20named%20desire%20theatre&amp;source=images&amp;cd=&amp;cad=rja&amp;uact=8&amp;docid=WwZ-4JSCdpTG8M&amp;tbnid=g0AWcoJQIEM2IM:&amp;ved=0CAUQjRw&amp;url=http://berkshirereview.net/tag/williamstown-theatre-festival/page/2/&amp;ei=j_aqU9_qLeyo0wXSqoGoCw&amp;bvm=bv.69620078,d.d2k&amp;psig=AFQjCNGLwHE78hZIYyMGQ50FMGtpMHeEXA&amp;ust=1403799486223893"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google.co.uk/url?sa=i&amp;rct=j&amp;q=jude%20law%20Hamlet&amp;source=images&amp;cd=&amp;cad=rja&amp;uact=8&amp;docid=BhJrWbFJ-UUkRM&amp;tbnid=7fgCmTqIhzRT3M:&amp;ved=0CAUQjRw&amp;url=http://wedefyaugury.blogspot.com/2009_10_01_archive.html&amp;ei=4faqU-OZFaWo0AWy44HQCw&amp;bvm=bv.69620078,d.d2k&amp;psig=AFQjCNGJTGsTT3pHtusksqTBLXXYrqL1Ww&amp;ust=1403799615821564" TargetMode="Externa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uk/url?sa=i&amp;rct=j&amp;q=theatre%20with%20teenagers&amp;source=images&amp;cd=&amp;cad=rja&amp;uact=8&amp;docid=GQ_suuzkfX9lLM&amp;tbnid=xg62l2d9LhM49M:&amp;ved=0CAUQjRw&amp;url=http://www.bbc.co.uk/news/entertainment-arts-23200975&amp;ei=n_eqU_3QJOrG0QXho4DoBA&amp;bvm=bv.69620078,d.d2k&amp;psig=AFQjCNGn9vL4JfL8KExmE9r_C_oNl1dBpQ&amp;ust=1403799805140067"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s://www.google.co.uk/url?sa=i&amp;rct=j&amp;q=&amp;esrc=s&amp;source=images&amp;cd=&amp;cad=rja&amp;uact=8&amp;ved=0ahUKEwj80PbO5-LUAhXD0xoKHZnSCD4QjRwIBw&amp;url=https%3A%2F%2Fvimeo.com%2F152728330&amp;psig=AFQjCNG3vgIxtylOoj00LzCGn9QLr029Sw&amp;ust=1498817105966182" TargetMode="Externa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uk/url?sa=i&amp;rct=j&amp;q=Stanislavski&amp;source=images&amp;cd=&amp;cad=rja&amp;uact=8&amp;docid=2Q7m59TmSbyjsM&amp;tbnid=bdUljmXM9l3ayM:&amp;ved=0CAUQjRw&amp;url=http://barnesy122.blogspot.com/2012/10/konstantine-stanislavski.html&amp;ei=gviqU7exGcub0AXLvYDgAg&amp;bvm=bv.69620078,d.d2k&amp;psig=AFQjCNHmWJ0xYTHbjtJtWCw-7Xrf1z-OMA&amp;ust=1403800044281505"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hyperlink" Target="http://www.google.co.uk/url?sa=i&amp;rct=j&amp;q=Jude%20Law%20Hamlet&amp;source=images&amp;cd=&amp;cad=rja&amp;uact=8&amp;docid=p0Chn6bf04FygM&amp;tbnid=758uyK3_vADRqM:&amp;ved=0CAUQjRw&amp;url=http://www.people.com/people/article/0,,20314403,00.html&amp;ei=mOWqU6StGtGT0AWg54CwBA&amp;bvm=bv.69620078,d.d2k&amp;psig=AFQjCNGokcg8NevvE6ynZBZEUaqvsLteMA&amp;ust=1403795195945384" TargetMode="External"/><Relationship Id="rId3" Type="http://schemas.openxmlformats.org/officeDocument/2006/relationships/hyperlink" Target="http://www.google.co.uk/url?sa=i&amp;rct=j&amp;q=meryl%20streep&amp;source=images&amp;cd=&amp;cad=rja&amp;uact=8&amp;docid=4FvQTviVA6nKKM&amp;tbnid=1_Eir3RXnJUcnM:&amp;ved=0CAUQjRw&amp;url=http://www.fanpop.com/clubs/meryl-streep/images/28952683/title/weekly-february-2012-photo&amp;ei=IuKqU8OVGue30QX0rYCQDQ&amp;bvm=bv.69620078,d.d2k&amp;psig=AFQjCNE1cqhju1x7mePMwR7XxSGQngz5Yg&amp;ust=1403794091875758" TargetMode="External"/><Relationship Id="rId7" Type="http://schemas.openxmlformats.org/officeDocument/2006/relationships/hyperlink" Target="http://www.google.co.uk/url?sa=i&amp;rct=j&amp;q=ian%20mckellen&amp;source=images&amp;cd=&amp;cad=rja&amp;uact=8&amp;docid=Z_ReJP-G8yY0cM&amp;tbnid=wMLCILpbP6SGHM:&amp;ved=0CAUQjRw&amp;url=http://ermitanyongpalits.deviantart.com/art/sir-Ian-McKellen-407497632&amp;ei=VuaqU8WmAuPR0QWh5oGAAw&amp;bvm=bv.69620078,d.d2k&amp;psig=AFQjCNGW6onM0VHayqdwUJHWWCnEcsw3ag&amp;ust=1403795373310608" TargetMode="External"/><Relationship Id="rId12"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7.jpeg"/><Relationship Id="rId5" Type="http://schemas.openxmlformats.org/officeDocument/2006/relationships/hyperlink" Target="http://www.google.co.uk/url?sa=i&amp;rct=j&amp;q=Johhny%20Depp&amp;source=images&amp;cd=&amp;cad=rja&amp;uact=8&amp;docid=jFBdyLAGHSt9tM&amp;tbnid=rQcTezrXvhA7uM:&amp;ved=0CAUQjRw&amp;url=http://www.fanpop.com/clubs/johnny-depp/images/407009/title/johnny-depp-photo&amp;ei=C-SqU9vTKOjv0gWm04DgBQ&amp;bvm=bv.69620078,d.d2k&amp;psig=AFQjCNGS7sh_7oZIbBNHnqNVlaJBIXTkcg&amp;ust=1403794688596080" TargetMode="External"/><Relationship Id="rId10" Type="http://schemas.openxmlformats.org/officeDocument/2006/relationships/image" Target="../media/image36.jpeg"/><Relationship Id="rId4" Type="http://schemas.openxmlformats.org/officeDocument/2006/relationships/image" Target="../media/image33.jpeg"/><Relationship Id="rId9" Type="http://schemas.openxmlformats.org/officeDocument/2006/relationships/hyperlink" Target="http://www.google.co.uk/url?sa=i&amp;rct=j&amp;q=cate%20blanchett&amp;source=images&amp;cd=&amp;cad=rja&amp;uact=8&amp;docid=--xbiM08sVXdDM&amp;tbnid=OyG54TDFwVVyUM:&amp;ved=0CAUQjRw&amp;url=http://favim.com/image/15970/&amp;ei=ueaqU_7RKKO10wXixYDACg&amp;bvm=bv.69620078,d.d2k&amp;psig=AFQjCNEbpui2mopcRh-ArZwzd60ZPHd8yQ&amp;ust=1403795472035514" TargetMode="External"/><Relationship Id="rId14" Type="http://schemas.openxmlformats.org/officeDocument/2006/relationships/image" Target="../media/image3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google.co.uk/imgres?imgurl=http://static.premiersite.co.uk/52771/img/52771_2539863.jpg&amp;imgrefurl=http://www.annschildrenswear.co.uk/80640/info.php?p%3D2&amp;docid=34e-nJ8DXlmhQM&amp;tbnid=UKmw7RhRW_Wi4M:&amp;w=321&amp;h=300&amp;safe=strict&amp;bih=719&amp;biw=1078&amp;ved=0ahUKEwjI8oWdr8jNAhXkA8AKHZCqDDkQxiAIBCgC&amp;iact=c&amp;ictx=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5596" y="5157192"/>
            <a:ext cx="6400800" cy="1464568"/>
          </a:xfrm>
        </p:spPr>
        <p:txBody>
          <a:bodyPr>
            <a:normAutofit/>
          </a:bodyPr>
          <a:lstStyle/>
          <a:p>
            <a:r>
              <a:rPr lang="en-GB" sz="3600" b="1" dirty="0" smtClean="0">
                <a:solidFill>
                  <a:schemeClr val="accent4">
                    <a:lumMod val="60000"/>
                    <a:lumOff val="40000"/>
                  </a:schemeClr>
                </a:solidFill>
                <a:latin typeface="+mj-lt"/>
              </a:rPr>
              <a:t>BRGS Drama &amp; Theatre </a:t>
            </a:r>
            <a:r>
              <a:rPr lang="en-GB" sz="3600" b="1" dirty="0" smtClean="0">
                <a:solidFill>
                  <a:schemeClr val="accent4">
                    <a:lumMod val="60000"/>
                    <a:lumOff val="40000"/>
                  </a:schemeClr>
                </a:solidFill>
                <a:latin typeface="+mj-lt"/>
              </a:rPr>
              <a:t>A-level</a:t>
            </a:r>
            <a:endParaRPr lang="en-GB" sz="3600" b="1" dirty="0" smtClean="0">
              <a:solidFill>
                <a:schemeClr val="accent4">
                  <a:lumMod val="60000"/>
                  <a:lumOff val="40000"/>
                </a:schemeClr>
              </a:solidFill>
              <a:latin typeface="+mj-lt"/>
            </a:endParaRPr>
          </a:p>
          <a:p>
            <a:r>
              <a:rPr lang="en-GB" sz="3600" b="1" dirty="0" smtClean="0">
                <a:solidFill>
                  <a:schemeClr val="accent4">
                    <a:lumMod val="60000"/>
                    <a:lumOff val="40000"/>
                  </a:schemeClr>
                </a:solidFill>
                <a:latin typeface="+mj-lt"/>
              </a:rPr>
              <a:t>Introductory Lesson </a:t>
            </a:r>
            <a:r>
              <a:rPr lang="en-GB" sz="3600" b="1" dirty="0" smtClean="0">
                <a:solidFill>
                  <a:schemeClr val="accent4">
                    <a:lumMod val="60000"/>
                    <a:lumOff val="40000"/>
                  </a:schemeClr>
                </a:solidFill>
                <a:latin typeface="+mj-lt"/>
              </a:rPr>
              <a:t>2021</a:t>
            </a:r>
            <a:endParaRPr lang="en-GB" sz="3600" b="1" dirty="0">
              <a:solidFill>
                <a:schemeClr val="accent4">
                  <a:lumMod val="60000"/>
                  <a:lumOff val="40000"/>
                </a:schemeClr>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6215"/>
            <a:ext cx="5328592" cy="5013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0.gstatic.com/images?q=tbn:ANd9GcQ5TNk8zVgDO0J4BFo_t5PPU4FgJxoKu6GqFMogT97nxOJVuq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214"/>
            <a:ext cx="3635896" cy="5013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MCj028244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5301208"/>
            <a:ext cx="1296144" cy="147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staffmpn\AppData\Local\Microsoft\Windows\Temporary Internet Files\Content.IE5\U1S1CDS1\MC90043875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805" y="5301208"/>
            <a:ext cx="1275606"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79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rgs.org.uk/media/images/user-uploads/medium/9471491F-C0C4-7C81-A1E1971CD6951581.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5040560" cy="5760640"/>
          </a:xfrm>
          <a:prstGeom prst="rect">
            <a:avLst/>
          </a:prstGeom>
          <a:noFill/>
          <a:ln>
            <a:noFill/>
          </a:ln>
        </p:spPr>
      </p:pic>
      <p:pic>
        <p:nvPicPr>
          <p:cNvPr id="3" name="Picture 2" descr="http://www.brgs.org.uk/media/images/user-uploads/medium/9471258E-A3FB-4335-821DFD03FEC078C4.jpg"/>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44825"/>
            <a:ext cx="4032448" cy="4824536"/>
          </a:xfrm>
          <a:prstGeom prst="rect">
            <a:avLst/>
          </a:prstGeom>
          <a:noFill/>
          <a:ln>
            <a:noFill/>
          </a:ln>
        </p:spPr>
      </p:pic>
      <p:pic>
        <p:nvPicPr>
          <p:cNvPr id="5" name="Picture 5" descr="MCj025112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116632"/>
            <a:ext cx="1656184"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1520" y="6165304"/>
            <a:ext cx="4415311" cy="369332"/>
          </a:xfrm>
          <a:prstGeom prst="rect">
            <a:avLst/>
          </a:prstGeom>
          <a:noFill/>
        </p:spPr>
        <p:txBody>
          <a:bodyPr wrap="none" rtlCol="0">
            <a:spAutoFit/>
          </a:bodyPr>
          <a:lstStyle/>
          <a:p>
            <a:r>
              <a:rPr lang="en-GB" dirty="0" smtClean="0">
                <a:solidFill>
                  <a:srgbClr val="FF0000"/>
                </a:solidFill>
              </a:rPr>
              <a:t>Mariella Giomarelli, George Brown, Greg Hull</a:t>
            </a:r>
            <a:endParaRPr lang="en-GB" dirty="0">
              <a:solidFill>
                <a:srgbClr val="FF0000"/>
              </a:solidFill>
            </a:endParaRPr>
          </a:p>
        </p:txBody>
      </p:sp>
    </p:spTree>
    <p:extLst>
      <p:ext uri="{BB962C8B-B14F-4D97-AF65-F5344CB8AC3E}">
        <p14:creationId xmlns:p14="http://schemas.microsoft.com/office/powerpoint/2010/main" val="109823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280920"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1" y="6144156"/>
            <a:ext cx="1507336" cy="400110"/>
          </a:xfrm>
          <a:prstGeom prst="rect">
            <a:avLst/>
          </a:prstGeom>
          <a:noFill/>
        </p:spPr>
        <p:txBody>
          <a:bodyPr wrap="none" rtlCol="0">
            <a:spAutoFit/>
          </a:bodyPr>
          <a:lstStyle/>
          <a:p>
            <a:r>
              <a:rPr lang="en-GB" sz="2000" b="1" dirty="0" smtClean="0">
                <a:solidFill>
                  <a:schemeClr val="bg1"/>
                </a:solidFill>
              </a:rPr>
              <a:t>George Bury</a:t>
            </a:r>
            <a:endParaRPr lang="en-GB" sz="2000" b="1" dirty="0">
              <a:solidFill>
                <a:schemeClr val="bg1"/>
              </a:solidFill>
            </a:endParaRPr>
          </a:p>
        </p:txBody>
      </p:sp>
    </p:spTree>
    <p:extLst>
      <p:ext uri="{BB962C8B-B14F-4D97-AF65-F5344CB8AC3E}">
        <p14:creationId xmlns:p14="http://schemas.microsoft.com/office/powerpoint/2010/main" val="8705774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taffmpn\AppData\Local\Microsoft\Windows\Temporary Internet Files\Content.IE5\U1S1CDS1\MP9004064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16632"/>
            <a:ext cx="5485061"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Film"/>
          <p:cNvSpPr>
            <a:spLocks noEditPoints="1" noChangeArrowheads="1"/>
          </p:cNvSpPr>
          <p:nvPr/>
        </p:nvSpPr>
        <p:spPr bwMode="auto">
          <a:xfrm>
            <a:off x="539552" y="564692"/>
            <a:ext cx="1809750" cy="2895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6148" name="Picture 4" descr="C:\Users\staffmpn\AppData\Local\Microsoft\Windows\Temporary Internet Files\Content.IE5\7KKC7YGJ\MP90040957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293096"/>
            <a:ext cx="3024336"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431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a:bodyPr>
          <a:lstStyle/>
          <a:p>
            <a:r>
              <a:rPr lang="en-GB" i="1" dirty="0" smtClean="0">
                <a:solidFill>
                  <a:schemeClr val="bg1"/>
                </a:solidFill>
              </a:rPr>
              <a:t>Has a special </a:t>
            </a:r>
            <a:r>
              <a:rPr lang="en-GB" i="1" dirty="0" smtClean="0">
                <a:solidFill>
                  <a:srgbClr val="FFFF00"/>
                </a:solidFill>
              </a:rPr>
              <a:t>fate</a:t>
            </a:r>
            <a:r>
              <a:rPr lang="en-GB" i="1" dirty="0" smtClean="0">
                <a:solidFill>
                  <a:schemeClr val="bg1"/>
                </a:solidFill>
              </a:rPr>
              <a:t> been calling you and you’re not </a:t>
            </a:r>
            <a:r>
              <a:rPr lang="en-GB" i="1" dirty="0" smtClean="0">
                <a:solidFill>
                  <a:srgbClr val="FF66FF"/>
                </a:solidFill>
              </a:rPr>
              <a:t>listening</a:t>
            </a:r>
            <a:r>
              <a:rPr lang="en-GB" i="1" dirty="0" smtClean="0">
                <a:solidFill>
                  <a:schemeClr val="bg1"/>
                </a:solidFill>
              </a:rPr>
              <a:t>? Is there a secret </a:t>
            </a:r>
            <a:r>
              <a:rPr lang="en-GB" i="1" dirty="0" smtClean="0">
                <a:solidFill>
                  <a:srgbClr val="92D050"/>
                </a:solidFill>
              </a:rPr>
              <a:t>message</a:t>
            </a:r>
            <a:r>
              <a:rPr lang="en-GB" i="1" dirty="0" smtClean="0">
                <a:solidFill>
                  <a:schemeClr val="bg1"/>
                </a:solidFill>
              </a:rPr>
              <a:t> right in front of you and you’re not </a:t>
            </a:r>
            <a:r>
              <a:rPr lang="en-GB" i="1" dirty="0" smtClean="0">
                <a:solidFill>
                  <a:srgbClr val="FFC000"/>
                </a:solidFill>
              </a:rPr>
              <a:t>reading</a:t>
            </a:r>
            <a:r>
              <a:rPr lang="en-GB" i="1" dirty="0" smtClean="0">
                <a:solidFill>
                  <a:schemeClr val="bg1"/>
                </a:solidFill>
              </a:rPr>
              <a:t> it? Is this your last best </a:t>
            </a:r>
            <a:r>
              <a:rPr lang="en-GB" i="1" dirty="0" smtClean="0">
                <a:solidFill>
                  <a:srgbClr val="FF66FF"/>
                </a:solidFill>
              </a:rPr>
              <a:t>chance</a:t>
            </a:r>
            <a:r>
              <a:rPr lang="en-GB" i="1" dirty="0" smtClean="0">
                <a:solidFill>
                  <a:schemeClr val="bg1"/>
                </a:solidFill>
              </a:rPr>
              <a:t>? Are you going to </a:t>
            </a:r>
            <a:r>
              <a:rPr lang="en-GB" i="1" dirty="0" smtClean="0">
                <a:solidFill>
                  <a:srgbClr val="FF0000"/>
                </a:solidFill>
              </a:rPr>
              <a:t>take</a:t>
            </a:r>
            <a:r>
              <a:rPr lang="en-GB" i="1" dirty="0" smtClean="0">
                <a:solidFill>
                  <a:schemeClr val="bg1"/>
                </a:solidFill>
              </a:rPr>
              <a:t> it? Or are you going to the grave with unlived lives in your veins?</a:t>
            </a:r>
            <a:endParaRPr lang="en-GB" i="1" dirty="0">
              <a:solidFill>
                <a:schemeClr val="bg1"/>
              </a:solidFill>
            </a:endParaRPr>
          </a:p>
        </p:txBody>
      </p:sp>
    </p:spTree>
    <p:extLst>
      <p:ext uri="{BB962C8B-B14F-4D97-AF65-F5344CB8AC3E}">
        <p14:creationId xmlns:p14="http://schemas.microsoft.com/office/powerpoint/2010/main" val="25723450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20000"/>
                    <a:lumOff val="80000"/>
                  </a:schemeClr>
                </a:solidFill>
              </a:rPr>
              <a:t>Benefits of Drama</a:t>
            </a:r>
            <a:endParaRPr lang="en-GB" dirty="0">
              <a:solidFill>
                <a:schemeClr val="accent2">
                  <a:lumMod val="20000"/>
                  <a:lumOff val="80000"/>
                </a:schemeClr>
              </a:solidFill>
            </a:endParaRPr>
          </a:p>
        </p:txBody>
      </p:sp>
      <p:sp>
        <p:nvSpPr>
          <p:cNvPr id="3" name="Content Placeholder 2"/>
          <p:cNvSpPr>
            <a:spLocks noGrp="1"/>
          </p:cNvSpPr>
          <p:nvPr>
            <p:ph idx="1"/>
          </p:nvPr>
        </p:nvSpPr>
        <p:spPr/>
        <p:txBody>
          <a:bodyPr/>
          <a:lstStyle/>
          <a:p>
            <a:pPr>
              <a:defRPr/>
            </a:pPr>
            <a:r>
              <a:rPr lang="en-GB" b="1" dirty="0">
                <a:solidFill>
                  <a:schemeClr val="accent2">
                    <a:lumMod val="50000"/>
                  </a:schemeClr>
                </a:solidFill>
              </a:rPr>
              <a:t>Overlaps with English – bring </a:t>
            </a:r>
            <a:r>
              <a:rPr lang="en-GB" b="1" dirty="0" smtClean="0">
                <a:solidFill>
                  <a:schemeClr val="accent2">
                    <a:lumMod val="50000"/>
                  </a:schemeClr>
                </a:solidFill>
              </a:rPr>
              <a:t>stories to </a:t>
            </a:r>
            <a:r>
              <a:rPr lang="en-GB" b="1" dirty="0">
                <a:solidFill>
                  <a:schemeClr val="accent2">
                    <a:lumMod val="50000"/>
                  </a:schemeClr>
                </a:solidFill>
              </a:rPr>
              <a:t>life</a:t>
            </a:r>
          </a:p>
          <a:p>
            <a:pPr>
              <a:defRPr/>
            </a:pPr>
            <a:r>
              <a:rPr lang="en-GB" b="1" dirty="0">
                <a:solidFill>
                  <a:srgbClr val="7030A0"/>
                </a:solidFill>
              </a:rPr>
              <a:t>Builds confidence and </a:t>
            </a:r>
            <a:r>
              <a:rPr lang="en-GB" b="1" dirty="0" smtClean="0">
                <a:solidFill>
                  <a:srgbClr val="7030A0"/>
                </a:solidFill>
              </a:rPr>
              <a:t>communication </a:t>
            </a:r>
            <a:r>
              <a:rPr lang="en-GB" b="1" dirty="0">
                <a:solidFill>
                  <a:srgbClr val="7030A0"/>
                </a:solidFill>
              </a:rPr>
              <a:t>skills</a:t>
            </a:r>
          </a:p>
          <a:p>
            <a:pPr>
              <a:defRPr/>
            </a:pPr>
            <a:r>
              <a:rPr lang="en-GB" b="1" dirty="0">
                <a:solidFill>
                  <a:srgbClr val="FFFF66"/>
                </a:solidFill>
              </a:rPr>
              <a:t>Encourages independent learning and higher-order thinking skills</a:t>
            </a:r>
          </a:p>
          <a:p>
            <a:pPr>
              <a:defRPr/>
            </a:pPr>
            <a:r>
              <a:rPr lang="en-GB" b="1" dirty="0">
                <a:solidFill>
                  <a:srgbClr val="92D050"/>
                </a:solidFill>
              </a:rPr>
              <a:t>Develops sensitivity, empathy and understanding</a:t>
            </a:r>
          </a:p>
          <a:p>
            <a:pPr>
              <a:defRPr/>
            </a:pPr>
            <a:r>
              <a:rPr lang="en-GB" b="1" dirty="0">
                <a:solidFill>
                  <a:srgbClr val="FF0000"/>
                </a:solidFill>
              </a:rPr>
              <a:t>Think creatively &amp; critically (engage personal creativity &amp; work in group)</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12937"/>
            <a:ext cx="1790700" cy="161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9413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solidFill>
                  <a:schemeClr val="accent2">
                    <a:lumMod val="20000"/>
                    <a:lumOff val="80000"/>
                  </a:schemeClr>
                </a:solidFill>
              </a:rPr>
              <a:t>The AQA Drama Course</a:t>
            </a:r>
            <a:endParaRPr lang="en-GB" sz="6000" dirty="0">
              <a:solidFill>
                <a:schemeClr val="accent2">
                  <a:lumMod val="20000"/>
                  <a:lumOff val="80000"/>
                </a:schemeClr>
              </a:solidFill>
            </a:endParaRPr>
          </a:p>
        </p:txBody>
      </p:sp>
      <p:sp>
        <p:nvSpPr>
          <p:cNvPr id="3" name="Subtitle 2"/>
          <p:cNvSpPr>
            <a:spLocks noGrp="1"/>
          </p:cNvSpPr>
          <p:nvPr>
            <p:ph type="subTitle" idx="1"/>
          </p:nvPr>
        </p:nvSpPr>
        <p:spPr/>
        <p:txBody>
          <a:bodyPr>
            <a:normAutofit/>
          </a:bodyPr>
          <a:lstStyle/>
          <a:p>
            <a:r>
              <a:rPr lang="en-GB" sz="4800" dirty="0" smtClean="0">
                <a:solidFill>
                  <a:schemeClr val="accent2">
                    <a:lumMod val="20000"/>
                    <a:lumOff val="80000"/>
                  </a:schemeClr>
                </a:solidFill>
              </a:rPr>
              <a:t>For A-level</a:t>
            </a:r>
            <a:endParaRPr lang="en-GB" sz="4800" dirty="0">
              <a:solidFill>
                <a:schemeClr val="accent2">
                  <a:lumMod val="20000"/>
                  <a:lumOff val="80000"/>
                </a:schemeClr>
              </a:solidFill>
            </a:endParaRPr>
          </a:p>
        </p:txBody>
      </p:sp>
    </p:spTree>
    <p:extLst>
      <p:ext uri="{BB962C8B-B14F-4D97-AF65-F5344CB8AC3E}">
        <p14:creationId xmlns:p14="http://schemas.microsoft.com/office/powerpoint/2010/main" val="814256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www.hoteldirect.co.uk/images/phantom_of_the_opera_lar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3" y="1484785"/>
            <a:ext cx="2843808" cy="3642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solidFill>
                  <a:schemeClr val="accent2">
                    <a:lumMod val="20000"/>
                    <a:lumOff val="80000"/>
                  </a:schemeClr>
                </a:solidFill>
              </a:rPr>
              <a:t>Live Performance (10%)</a:t>
            </a:r>
            <a:endParaRPr lang="en-GB" dirty="0">
              <a:solidFill>
                <a:schemeClr val="accent2">
                  <a:lumMod val="20000"/>
                  <a:lumOff val="80000"/>
                </a:schemeClr>
              </a:solidFill>
            </a:endParaRPr>
          </a:p>
        </p:txBody>
      </p:sp>
      <p:pic>
        <p:nvPicPr>
          <p:cNvPr id="10244" name="Picture 4" descr="http://www.tqsmagazine.co.uk/wp-content/uploads/2013/06/West-End-Theatr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484784"/>
            <a:ext cx="3600400" cy="509354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i.telegraph.co.uk/multimedia/archive/01211/west-end-theatre_1211529c.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1268760"/>
            <a:ext cx="3816425"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theatregifttokens.com/images/GWED.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7753" y="4725144"/>
            <a:ext cx="3960440" cy="189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693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20000"/>
                    <a:lumOff val="80000"/>
                  </a:schemeClr>
                </a:solidFill>
              </a:rPr>
              <a:t>Explore two plays (30%)</a:t>
            </a:r>
            <a:endParaRPr lang="en-GB" dirty="0">
              <a:solidFill>
                <a:schemeClr val="accent2">
                  <a:lumMod val="20000"/>
                  <a:lumOff val="80000"/>
                </a:schemeClr>
              </a:solidFill>
            </a:endParaRPr>
          </a:p>
        </p:txBody>
      </p:sp>
      <p:pic>
        <p:nvPicPr>
          <p:cNvPr id="11266" name="Picture 2" descr="http://t0.gstatic.com/images?q=tbn:ANd9GcS3g2zBQTB6unZOeVNxWPteFaMkMK6CXrwPxoYthZSjwWsyIDv_D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4176464" cy="525658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didaskalia.net/issues/vol6no3/doyle/images/doyle03t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412776"/>
            <a:ext cx="3706763"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3724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20000"/>
                    <a:lumOff val="80000"/>
                  </a:schemeClr>
                </a:solidFill>
              </a:rPr>
              <a:t>Perform a Play (30%)</a:t>
            </a:r>
            <a:endParaRPr lang="en-GB" dirty="0">
              <a:solidFill>
                <a:schemeClr val="accent2">
                  <a:lumMod val="20000"/>
                  <a:lumOff val="8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24944"/>
            <a:ext cx="5328592" cy="380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http://berkshirereview.net/wp-content/uploads/2011/07/ReederRockwellthumbhighre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268759"/>
            <a:ext cx="3672408" cy="546541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2.bp.blogspot.com/_CKAZlFFTr3U/SswZZ1Ks9hI/AAAAAAAABqY/oM9uPNSlz90/s400/Hamlet265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268760"/>
            <a:ext cx="5040560"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8334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20000"/>
                    <a:lumOff val="80000"/>
                  </a:schemeClr>
                </a:solidFill>
              </a:rPr>
              <a:t>Devise a Piece (30%)</a:t>
            </a:r>
            <a:endParaRPr lang="en-GB" dirty="0">
              <a:solidFill>
                <a:schemeClr val="accent2">
                  <a:lumMod val="20000"/>
                  <a:lumOff val="80000"/>
                </a:schemeClr>
              </a:solidFill>
            </a:endParaRPr>
          </a:p>
        </p:txBody>
      </p:sp>
      <p:pic>
        <p:nvPicPr>
          <p:cNvPr id="12294" name="Picture 6" descr="http://news.bbcimg.co.uk/media/images/68612000/jpg/_68612988_letrightone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9301"/>
            <a:ext cx="4104455" cy="53980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210251"/>
            <a:ext cx="3779887" cy="2146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result for alternative theatr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9990" y="3429000"/>
            <a:ext cx="4644009"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4465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20000"/>
                    <a:lumOff val="80000"/>
                  </a:schemeClr>
                </a:solidFill>
              </a:rPr>
              <a:t>At BRGS</a:t>
            </a:r>
            <a:endParaRPr lang="en-GB" dirty="0">
              <a:solidFill>
                <a:schemeClr val="accent2">
                  <a:lumMod val="20000"/>
                  <a:lumOff val="80000"/>
                </a:schemeClr>
              </a:solidFill>
            </a:endParaRPr>
          </a:p>
        </p:txBody>
      </p:sp>
      <p:sp>
        <p:nvSpPr>
          <p:cNvPr id="3" name="Content Placeholder 2"/>
          <p:cNvSpPr>
            <a:spLocks noGrp="1"/>
          </p:cNvSpPr>
          <p:nvPr>
            <p:ph idx="1"/>
          </p:nvPr>
        </p:nvSpPr>
        <p:spPr/>
        <p:txBody>
          <a:bodyPr>
            <a:noAutofit/>
          </a:bodyPr>
          <a:lstStyle/>
          <a:p>
            <a:r>
              <a:rPr lang="en-GB" sz="4000" b="1" dirty="0" smtClean="0">
                <a:solidFill>
                  <a:schemeClr val="accent2">
                    <a:lumMod val="20000"/>
                    <a:lumOff val="80000"/>
                  </a:schemeClr>
                </a:solidFill>
              </a:rPr>
              <a:t>Undeniably,  </a:t>
            </a:r>
            <a:r>
              <a:rPr lang="en-GB" sz="4000" b="1" u="sng" dirty="0" smtClean="0">
                <a:solidFill>
                  <a:schemeClr val="accent2">
                    <a:lumMod val="20000"/>
                    <a:lumOff val="80000"/>
                  </a:schemeClr>
                </a:solidFill>
              </a:rPr>
              <a:t>Drama &amp; Theatre Studies</a:t>
            </a:r>
            <a:r>
              <a:rPr lang="en-GB" sz="4000" b="1" dirty="0" smtClean="0">
                <a:solidFill>
                  <a:schemeClr val="accent2">
                    <a:lumMod val="20000"/>
                    <a:lumOff val="80000"/>
                  </a:schemeClr>
                </a:solidFill>
              </a:rPr>
              <a:t> at A-level is consistently one of the </a:t>
            </a:r>
            <a:r>
              <a:rPr lang="en-GB" sz="4000" b="1" u="sng" dirty="0" smtClean="0">
                <a:solidFill>
                  <a:schemeClr val="accent2">
                    <a:lumMod val="20000"/>
                    <a:lumOff val="80000"/>
                  </a:schemeClr>
                </a:solidFill>
              </a:rPr>
              <a:t>leading</a:t>
            </a:r>
            <a:r>
              <a:rPr lang="en-GB" sz="4000" b="1" dirty="0" smtClean="0">
                <a:solidFill>
                  <a:schemeClr val="accent2">
                    <a:lumMod val="20000"/>
                    <a:lumOff val="80000"/>
                  </a:schemeClr>
                </a:solidFill>
              </a:rPr>
              <a:t> subjects at BRGS with students consistently achieving grades in the very top 20% of the UK. </a:t>
            </a:r>
            <a:endParaRPr lang="en-GB" sz="4000" dirty="0">
              <a:solidFill>
                <a:schemeClr val="accent2">
                  <a:lumMod val="20000"/>
                  <a:lumOff val="80000"/>
                </a:schemeClr>
              </a:solidFill>
            </a:endParaRPr>
          </a:p>
        </p:txBody>
      </p:sp>
      <p:pic>
        <p:nvPicPr>
          <p:cNvPr id="2050" name="Picture 2" descr="C:\Users\staffmpn\AppData\Local\Microsoft\Windows\Temporary Internet Files\Content.IE5\7KKC7YGJ\MC9004411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0"/>
            <a:ext cx="2798408"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1675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20000"/>
                    <a:lumOff val="80000"/>
                  </a:schemeClr>
                </a:solidFill>
              </a:rPr>
              <a:t>Stanislavski</a:t>
            </a:r>
            <a:endParaRPr lang="en-GB" dirty="0">
              <a:solidFill>
                <a:schemeClr val="accent2">
                  <a:lumMod val="20000"/>
                  <a:lumOff val="80000"/>
                </a:schemeClr>
              </a:solidFill>
            </a:endParaRPr>
          </a:p>
        </p:txBody>
      </p:sp>
      <p:pic>
        <p:nvPicPr>
          <p:cNvPr id="13314" name="Picture 2" descr="http://3.bp.blogspot.com/-AGFiztTqsQ0/UH1htf_3tPI/AAAAAAAAAHQ/hRtpcwqfTO0/s1600/imagesCA1HPFMZ.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894" y="1484784"/>
            <a:ext cx="3752321" cy="444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974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0"/>
            <a:ext cx="4860032"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http://images5.fanpop.com/image/photos/28900000/Women-s-Weekly-February-2012-meryl-streep-28952683-1500-2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614" y="188640"/>
            <a:ext cx="3133725" cy="417195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http://t3.gstatic.com/images?q=tbn:ANd9GcTtpwaDa6P-EJsBH2sMtNr73VgWWHjLZeAIjnKlMvFzn482W4L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99" y="3933056"/>
            <a:ext cx="3024337" cy="289733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http://t2.gstatic.com/images?q=tbn:ANd9GcTHKO57jqcLqhd5Pm1SlixHdTN2jeDw74KAFLXCSbC935kUm1Ov">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00" y="4221088"/>
            <a:ext cx="225933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http://t2.gstatic.com/images?q=tbn:ANd9GcR0-2zBDyiAOGxXNwiEklMMapbtBzsWkhTm2i5t4WROC7Y_AoWw">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645024"/>
            <a:ext cx="3074715" cy="31742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view] Octavia Spencer Gives a Frightening, Funny, Phenomenal Performance  in &amp;#39;Ma&amp;#39; - Bloody Disgusti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3573016"/>
            <a:ext cx="3203848" cy="3246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hn Boyega: Star Wars Return a &amp;#39;No-Brainer&amp;#39; if Key People Involve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7784" y="14556"/>
            <a:ext cx="3528392" cy="384557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http://img2.timeinc.net/people/i/2009/news/091019/jude-law-240.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12347" y="3789040"/>
            <a:ext cx="1447885" cy="240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914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38538"/>
          </a:xfrm>
        </p:spPr>
        <p:txBody>
          <a:bodyPr>
            <a:normAutofit/>
          </a:bodyPr>
          <a:lstStyle/>
          <a:p>
            <a:r>
              <a:rPr lang="en-GB" dirty="0" smtClean="0">
                <a:solidFill>
                  <a:schemeClr val="accent2">
                    <a:lumMod val="60000"/>
                    <a:lumOff val="40000"/>
                  </a:schemeClr>
                </a:solidFill>
              </a:rPr>
              <a:t>QUESTIONS??????</a:t>
            </a:r>
            <a:r>
              <a:rPr lang="en-GB" dirty="0" smtClean="0">
                <a:solidFill>
                  <a:schemeClr val="bg1"/>
                </a:solidFill>
              </a:rPr>
              <a:t/>
            </a:r>
            <a:br>
              <a:rPr lang="en-GB" dirty="0" smtClean="0">
                <a:solidFill>
                  <a:schemeClr val="bg1"/>
                </a:solidFill>
              </a:rPr>
            </a:br>
            <a:r>
              <a:rPr lang="en-GB" sz="5400" dirty="0" smtClean="0">
                <a:solidFill>
                  <a:schemeClr val="bg1"/>
                </a:solidFill>
              </a:rPr>
              <a:t>mpn@brgs.org.uk</a:t>
            </a:r>
            <a:r>
              <a:rPr lang="en-GB" dirty="0" smtClean="0">
                <a:solidFill>
                  <a:schemeClr val="bg1"/>
                </a:solidFill>
              </a:rPr>
              <a:t/>
            </a:r>
            <a:br>
              <a:rPr lang="en-GB" dirty="0" smtClean="0">
                <a:solidFill>
                  <a:schemeClr val="bg1"/>
                </a:solidFill>
              </a:rPr>
            </a:br>
            <a:r>
              <a:rPr lang="en-GB" dirty="0">
                <a:solidFill>
                  <a:schemeClr val="bg1"/>
                </a:solidFill>
              </a:rPr>
              <a:t/>
            </a:r>
            <a:br>
              <a:rPr lang="en-GB"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3240179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solidFill>
                  <a:srgbClr val="FF66FF"/>
                </a:solidFill>
              </a:rPr>
              <a:t>Drama is Life</a:t>
            </a:r>
            <a:br>
              <a:rPr lang="en-GB" dirty="0" smtClean="0">
                <a:solidFill>
                  <a:srgbClr val="FF66FF"/>
                </a:solidFill>
              </a:rPr>
            </a:br>
            <a:r>
              <a:rPr lang="en-GB" dirty="0" smtClean="0">
                <a:solidFill>
                  <a:srgbClr val="FF66FF"/>
                </a:solidFill>
              </a:rPr>
              <a:t>Make it your life!</a:t>
            </a:r>
            <a:endParaRPr lang="en-GB" dirty="0">
              <a:solidFill>
                <a:srgbClr val="FF66FF"/>
              </a:solidFill>
            </a:endParaRPr>
          </a:p>
        </p:txBody>
      </p:sp>
      <p:sp>
        <p:nvSpPr>
          <p:cNvPr id="6" name="Subtitle 5"/>
          <p:cNvSpPr>
            <a:spLocks noGrp="1"/>
          </p:cNvSpPr>
          <p:nvPr>
            <p:ph type="subTitle" idx="1"/>
          </p:nvPr>
        </p:nvSpPr>
        <p:spPr/>
        <p:txBody>
          <a:bodyPr/>
          <a:lstStyle/>
          <a:p>
            <a:r>
              <a:rPr lang="en-GB" dirty="0" smtClean="0">
                <a:solidFill>
                  <a:srgbClr val="FFFF00"/>
                </a:solidFill>
              </a:rPr>
              <a:t>Thank you for coming and, as always, have a nice day! </a:t>
            </a:r>
            <a:endParaRPr lang="en-GB" dirty="0">
              <a:solidFill>
                <a:srgbClr val="FFFF00"/>
              </a:solidFill>
            </a:endParaRPr>
          </a:p>
        </p:txBody>
      </p:sp>
      <p:pic>
        <p:nvPicPr>
          <p:cNvPr id="1026" name="Picture 2" descr="C:\Users\staffmpn.BRGS.022\AppData\Local\Microsoft\Windows\Temporary Internet Files\Content.IE5\XTTRD32X\smiley-face-wallpaper-widescreen-001-1s4h0d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16632"/>
            <a:ext cx="349188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779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a:solidFill>
            <a:schemeClr val="accent4">
              <a:lumMod val="75000"/>
            </a:schemeClr>
          </a:solidFill>
        </p:spPr>
        <p:txBody>
          <a:bodyPr>
            <a:normAutofit fontScale="90000"/>
          </a:bodyPr>
          <a:lstStyle/>
          <a:p>
            <a:r>
              <a:rPr lang="en-GB" dirty="0" smtClean="0">
                <a:solidFill>
                  <a:schemeClr val="accent5">
                    <a:lumMod val="40000"/>
                    <a:lumOff val="60000"/>
                  </a:schemeClr>
                </a:solidFill>
              </a:rPr>
              <a:t>A-level Drama</a:t>
            </a:r>
            <a:endParaRPr lang="en-GB" dirty="0">
              <a:solidFill>
                <a:schemeClr val="accent5">
                  <a:lumMod val="40000"/>
                  <a:lumOff val="60000"/>
                </a:schemeClr>
              </a:solidFill>
            </a:endParaRPr>
          </a:p>
        </p:txBody>
      </p:sp>
      <p:sp>
        <p:nvSpPr>
          <p:cNvPr id="3" name="Content Placeholder 2"/>
          <p:cNvSpPr>
            <a:spLocks noGrp="1"/>
          </p:cNvSpPr>
          <p:nvPr>
            <p:ph idx="1"/>
          </p:nvPr>
        </p:nvSpPr>
        <p:spPr>
          <a:xfrm>
            <a:off x="457200" y="980728"/>
            <a:ext cx="8229600" cy="5544616"/>
          </a:xfrm>
        </p:spPr>
        <p:txBody>
          <a:bodyPr>
            <a:normAutofit fontScale="85000" lnSpcReduction="20000"/>
          </a:bodyPr>
          <a:lstStyle/>
          <a:p>
            <a:r>
              <a:rPr lang="en-GB" altLang="en-US" b="1" dirty="0" smtClean="0">
                <a:solidFill>
                  <a:schemeClr val="accent2">
                    <a:lumMod val="20000"/>
                    <a:lumOff val="80000"/>
                  </a:schemeClr>
                </a:solidFill>
                <a:effectLst/>
              </a:rPr>
              <a:t>Over the past 10 years, the number of candidates taking A-level Drama nationally has more than </a:t>
            </a:r>
            <a:r>
              <a:rPr lang="en-GB" altLang="en-US" b="1" dirty="0" smtClean="0">
                <a:solidFill>
                  <a:srgbClr val="FF66FF"/>
                </a:solidFill>
                <a:effectLst/>
              </a:rPr>
              <a:t>doubled</a:t>
            </a:r>
            <a:r>
              <a:rPr lang="en-GB" altLang="en-US" b="1" dirty="0" smtClean="0">
                <a:solidFill>
                  <a:schemeClr val="accent2">
                    <a:lumMod val="20000"/>
                    <a:lumOff val="80000"/>
                  </a:schemeClr>
                </a:solidFill>
                <a:effectLst/>
              </a:rPr>
              <a:t>. </a:t>
            </a:r>
          </a:p>
          <a:p>
            <a:r>
              <a:rPr lang="en-GB" altLang="en-US" b="1" dirty="0" smtClean="0">
                <a:solidFill>
                  <a:schemeClr val="accent2">
                    <a:lumMod val="20000"/>
                    <a:lumOff val="80000"/>
                  </a:schemeClr>
                </a:solidFill>
                <a:effectLst/>
              </a:rPr>
              <a:t>This is in harmony with the proliferating number of </a:t>
            </a:r>
            <a:r>
              <a:rPr lang="en-GB" altLang="en-US" b="1" dirty="0" smtClean="0">
                <a:solidFill>
                  <a:srgbClr val="FF66FF"/>
                </a:solidFill>
                <a:effectLst/>
              </a:rPr>
              <a:t>job opportunities </a:t>
            </a:r>
            <a:r>
              <a:rPr lang="en-GB" altLang="en-US" b="1" dirty="0" smtClean="0">
                <a:solidFill>
                  <a:schemeClr val="accent2">
                    <a:lumMod val="20000"/>
                    <a:lumOff val="80000"/>
                  </a:schemeClr>
                </a:solidFill>
                <a:effectLst/>
              </a:rPr>
              <a:t>within the creative sector, and the need for pupils to gain drama education has never been greater. </a:t>
            </a:r>
          </a:p>
          <a:p>
            <a:r>
              <a:rPr lang="en-GB" altLang="en-US" b="1" dirty="0" smtClean="0">
                <a:solidFill>
                  <a:schemeClr val="accent2">
                    <a:lumMod val="20000"/>
                    <a:lumOff val="80000"/>
                  </a:schemeClr>
                </a:solidFill>
                <a:effectLst/>
              </a:rPr>
              <a:t>Indeed the Creative Industries sector is growing </a:t>
            </a:r>
            <a:r>
              <a:rPr lang="en-GB" altLang="en-US" b="1" dirty="0" smtClean="0">
                <a:solidFill>
                  <a:srgbClr val="FF66FF"/>
                </a:solidFill>
                <a:effectLst/>
              </a:rPr>
              <a:t>significantly faster </a:t>
            </a:r>
            <a:r>
              <a:rPr lang="en-GB" altLang="en-US" b="1" dirty="0" smtClean="0">
                <a:solidFill>
                  <a:schemeClr val="accent2">
                    <a:lumMod val="20000"/>
                    <a:lumOff val="80000"/>
                  </a:schemeClr>
                </a:solidFill>
                <a:effectLst/>
              </a:rPr>
              <a:t>than the economy as a whole. (</a:t>
            </a:r>
            <a:r>
              <a:rPr lang="en-US" altLang="en-US" b="1" dirty="0" smtClean="0">
                <a:solidFill>
                  <a:schemeClr val="accent2">
                    <a:lumMod val="20000"/>
                    <a:lumOff val="80000"/>
                  </a:schemeClr>
                </a:solidFill>
                <a:effectLst/>
              </a:rPr>
              <a:t>The Creative Industries grew by an average of</a:t>
            </a:r>
            <a:r>
              <a:rPr lang="en-US" altLang="en-US" b="1" dirty="0" smtClean="0">
                <a:solidFill>
                  <a:srgbClr val="FFFF00"/>
                </a:solidFill>
                <a:effectLst/>
              </a:rPr>
              <a:t> 7% </a:t>
            </a:r>
            <a:r>
              <a:rPr lang="en-US" altLang="en-US" b="1" dirty="0" smtClean="0">
                <a:solidFill>
                  <a:schemeClr val="accent2">
                    <a:lumMod val="20000"/>
                    <a:lumOff val="80000"/>
                  </a:schemeClr>
                </a:solidFill>
                <a:effectLst/>
              </a:rPr>
              <a:t>per annum between 2008 and 2018. This compares to an average of </a:t>
            </a:r>
            <a:r>
              <a:rPr lang="en-US" altLang="en-US" b="1" dirty="0">
                <a:solidFill>
                  <a:srgbClr val="FFFF00"/>
                </a:solidFill>
              </a:rPr>
              <a:t>2</a:t>
            </a:r>
            <a:r>
              <a:rPr lang="en-US" altLang="en-US" b="1" dirty="0" smtClean="0">
                <a:solidFill>
                  <a:srgbClr val="FFFF00"/>
                </a:solidFill>
                <a:effectLst/>
              </a:rPr>
              <a:t>% </a:t>
            </a:r>
            <a:r>
              <a:rPr lang="en-US" altLang="en-US" b="1" dirty="0" smtClean="0">
                <a:solidFill>
                  <a:schemeClr val="accent2">
                    <a:lumMod val="20000"/>
                    <a:lumOff val="80000"/>
                  </a:schemeClr>
                </a:solidFill>
                <a:effectLst/>
              </a:rPr>
              <a:t>for the whole of the economy over this period.) In the summer of 2018,</a:t>
            </a:r>
            <a:r>
              <a:rPr lang="en-GB" altLang="en-US" b="1" dirty="0" smtClean="0">
                <a:solidFill>
                  <a:schemeClr val="accent2">
                    <a:lumMod val="20000"/>
                    <a:lumOff val="80000"/>
                  </a:schemeClr>
                </a:solidFill>
                <a:effectLst/>
              </a:rPr>
              <a:t> creative employment totalled around </a:t>
            </a:r>
            <a:r>
              <a:rPr lang="en-GB" altLang="en-US" b="1" dirty="0">
                <a:solidFill>
                  <a:srgbClr val="FF66FF"/>
                </a:solidFill>
              </a:rPr>
              <a:t>6</a:t>
            </a:r>
            <a:r>
              <a:rPr lang="en-GB" altLang="en-US" b="1" dirty="0" smtClean="0">
                <a:solidFill>
                  <a:srgbClr val="FF66FF"/>
                </a:solidFill>
                <a:effectLst/>
              </a:rPr>
              <a:t> million jobs- </a:t>
            </a:r>
            <a:r>
              <a:rPr lang="en-GB" altLang="en-US" b="1" dirty="0" smtClean="0">
                <a:solidFill>
                  <a:schemeClr val="accent2">
                    <a:lumMod val="20000"/>
                    <a:lumOff val="80000"/>
                  </a:schemeClr>
                </a:solidFill>
                <a:effectLst/>
              </a:rPr>
              <a:t>significantly more than the financial sector.</a:t>
            </a:r>
          </a:p>
          <a:p>
            <a:endParaRPr lang="en-GB" dirty="0">
              <a:solidFill>
                <a:schemeClr val="accent2">
                  <a:lumMod val="20000"/>
                  <a:lumOff val="80000"/>
                </a:schemeClr>
              </a:solidFill>
            </a:endParaRPr>
          </a:p>
        </p:txBody>
      </p:sp>
    </p:spTree>
    <p:extLst>
      <p:ext uri="{BB962C8B-B14F-4D97-AF65-F5344CB8AC3E}">
        <p14:creationId xmlns:p14="http://schemas.microsoft.com/office/powerpoint/2010/main" val="29453796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88640"/>
            <a:ext cx="4771256" cy="1800200"/>
          </a:xfrm>
        </p:spPr>
        <p:txBody>
          <a:bodyPr/>
          <a:lstStyle/>
          <a:p>
            <a:r>
              <a:rPr lang="en-GB" dirty="0" smtClean="0">
                <a:solidFill>
                  <a:srgbClr val="FFFF00"/>
                </a:solidFill>
              </a:rPr>
              <a:t>In Response:</a:t>
            </a:r>
            <a:endParaRPr lang="en-GB" dirty="0">
              <a:solidFill>
                <a:srgbClr val="FFFF00"/>
              </a:solidFill>
            </a:endParaRPr>
          </a:p>
        </p:txBody>
      </p:sp>
      <p:sp>
        <p:nvSpPr>
          <p:cNvPr id="3" name="Content Placeholder 2"/>
          <p:cNvSpPr>
            <a:spLocks noGrp="1"/>
          </p:cNvSpPr>
          <p:nvPr>
            <p:ph idx="1"/>
          </p:nvPr>
        </p:nvSpPr>
        <p:spPr>
          <a:xfrm>
            <a:off x="304800" y="1124744"/>
            <a:ext cx="8458200" cy="4608512"/>
          </a:xfrm>
        </p:spPr>
        <p:txBody>
          <a:bodyPr>
            <a:normAutofit lnSpcReduction="10000"/>
          </a:bodyPr>
          <a:lstStyle/>
          <a:p>
            <a:pPr marL="0" indent="0">
              <a:buNone/>
            </a:pPr>
            <a:endParaRPr lang="en-GB" dirty="0" smtClean="0"/>
          </a:p>
          <a:p>
            <a:pPr marL="0" indent="0">
              <a:buNone/>
            </a:pPr>
            <a:endParaRPr lang="en-GB" dirty="0" smtClean="0"/>
          </a:p>
          <a:p>
            <a:pPr marL="0" indent="0">
              <a:buNone/>
            </a:pPr>
            <a:r>
              <a:rPr lang="en-GB" dirty="0" smtClean="0">
                <a:solidFill>
                  <a:srgbClr val="FFFF00"/>
                </a:solidFill>
              </a:rPr>
              <a:t>At BRGS, from Sept 2013, ALL Year 7, 8 and 9 pupils receive Drama lessons </a:t>
            </a:r>
            <a:r>
              <a:rPr lang="en-GB" u="sng" dirty="0" smtClean="0">
                <a:solidFill>
                  <a:srgbClr val="FFFF00"/>
                </a:solidFill>
              </a:rPr>
              <a:t>separate</a:t>
            </a:r>
            <a:r>
              <a:rPr lang="en-GB" dirty="0" smtClean="0">
                <a:solidFill>
                  <a:srgbClr val="FFFF00"/>
                </a:solidFill>
              </a:rPr>
              <a:t> from English. Drama will continue to be offered at GCSE and A-level with greater vigour as it is now regarded as a very desirable academic and creative subject by Oxbridge and ALL Russell group universities.</a:t>
            </a:r>
            <a:endParaRPr lang="en-GB" dirty="0">
              <a:solidFill>
                <a:srgbClr val="FFFF00"/>
              </a:solidFill>
            </a:endParaRPr>
          </a:p>
        </p:txBody>
      </p:sp>
      <p:pic>
        <p:nvPicPr>
          <p:cNvPr id="2052" name="Picture 4" descr="C:\Users\staffmpn.BRGS.050\AppData\Local\Microsoft\Windows\Temporary Internet Files\Content.IE5\KJ602N4Q\Theat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548680"/>
            <a:ext cx="3456384" cy="16802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taffmpn.BRGS.050\AppData\Local\Microsoft\Windows\Temporary Internet Files\Content.IE5\N6PDQ8RL\shakespeare-bust-colo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127345"/>
            <a:ext cx="133068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88" y="5301207"/>
            <a:ext cx="1953220" cy="154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613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7920880" cy="633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093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Bloom’s Taxonomy</a:t>
            </a:r>
            <a:endParaRPr lang="en-GB"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280920" cy="619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38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304800" y="533400"/>
            <a:ext cx="6934200" cy="591344"/>
          </a:xfrm>
        </p:spPr>
        <p:txBody>
          <a:bodyPr>
            <a:normAutofit fontScale="90000"/>
          </a:bodyPr>
          <a:lstStyle/>
          <a:p>
            <a:r>
              <a:rPr lang="en-US" dirty="0" smtClean="0">
                <a:solidFill>
                  <a:schemeClr val="accent6">
                    <a:lumMod val="75000"/>
                  </a:schemeClr>
                </a:solidFill>
              </a:rPr>
              <a:t>Benefits for Life</a:t>
            </a:r>
            <a:endParaRPr lang="en-US" dirty="0">
              <a:solidFill>
                <a:schemeClr val="accent6">
                  <a:lumMod val="75000"/>
                </a:schemeClr>
              </a:solidFill>
            </a:endParaRPr>
          </a:p>
        </p:txBody>
      </p:sp>
      <p:sp>
        <p:nvSpPr>
          <p:cNvPr id="4099" name="Rectangle 3"/>
          <p:cNvSpPr>
            <a:spLocks noGrp="1" noChangeArrowheads="1"/>
          </p:cNvSpPr>
          <p:nvPr>
            <p:ph type="body" idx="1"/>
          </p:nvPr>
        </p:nvSpPr>
        <p:spPr>
          <a:xfrm>
            <a:off x="304800" y="1268760"/>
            <a:ext cx="8458200" cy="4752528"/>
          </a:xfrm>
        </p:spPr>
        <p:txBody>
          <a:bodyPr/>
          <a:lstStyle/>
          <a:p>
            <a:pPr marL="0" indent="0">
              <a:buNone/>
            </a:pPr>
            <a:r>
              <a:rPr lang="en-GB" i="1" dirty="0">
                <a:solidFill>
                  <a:schemeClr val="tx1"/>
                </a:solidFill>
                <a:latin typeface="Calibri" pitchFamily="34" charset="0"/>
              </a:rPr>
              <a:t>No matter what your career, to communicate at your best is absolutely vital, whether it's to one person, a group or an entire audience. But most people get nervous, forgetful and too fearful to express themselves .Drama will help you redefine that fear and use it to your advantage. Drama will explore the dynamics of communication, the essence of common respect, and training your mind to communicate at </a:t>
            </a:r>
            <a:r>
              <a:rPr lang="en-GB" i="1" dirty="0" smtClean="0">
                <a:solidFill>
                  <a:schemeClr val="tx1"/>
                </a:solidFill>
                <a:latin typeface="Calibri" pitchFamily="34" charset="0"/>
              </a:rPr>
              <a:t>your optimum level!</a:t>
            </a:r>
            <a:endParaRPr lang="en-US" i="1" dirty="0">
              <a:solidFill>
                <a:schemeClr val="tx1"/>
              </a:solidFill>
              <a:latin typeface="Calibri" pitchFamily="34" charset="0"/>
            </a:endParaRPr>
          </a:p>
        </p:txBody>
      </p:sp>
    </p:spTree>
    <p:extLst>
      <p:ext uri="{BB962C8B-B14F-4D97-AF65-F5344CB8AC3E}">
        <p14:creationId xmlns:p14="http://schemas.microsoft.com/office/powerpoint/2010/main" val="430230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64096"/>
          </a:xfrm>
        </p:spPr>
        <p:txBody>
          <a:bodyPr>
            <a:normAutofit/>
          </a:bodyPr>
          <a:lstStyle/>
          <a:p>
            <a:pPr eaLnBrk="1" hangingPunct="1">
              <a:defRPr/>
            </a:pPr>
            <a:r>
              <a:rPr lang="en-GB" u="sng" dirty="0" smtClean="0">
                <a:solidFill>
                  <a:schemeClr val="accent4">
                    <a:lumMod val="20000"/>
                    <a:lumOff val="80000"/>
                  </a:schemeClr>
                </a:solidFill>
              </a:rPr>
              <a:t>Job Opportunities</a:t>
            </a:r>
          </a:p>
        </p:txBody>
      </p:sp>
      <p:sp>
        <p:nvSpPr>
          <p:cNvPr id="13315" name="TextBox 5"/>
          <p:cNvSpPr txBox="1">
            <a:spLocks noChangeArrowheads="1"/>
          </p:cNvSpPr>
          <p:nvPr/>
        </p:nvSpPr>
        <p:spPr bwMode="auto">
          <a:xfrm>
            <a:off x="155384" y="2459038"/>
            <a:ext cx="1541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6">
                    <a:lumMod val="40000"/>
                    <a:lumOff val="60000"/>
                  </a:schemeClr>
                </a:solidFill>
              </a:rPr>
              <a:t>Journalist</a:t>
            </a:r>
          </a:p>
        </p:txBody>
      </p:sp>
      <p:sp>
        <p:nvSpPr>
          <p:cNvPr id="13316" name="TextBox 6"/>
          <p:cNvSpPr txBox="1">
            <a:spLocks noChangeArrowheads="1"/>
          </p:cNvSpPr>
          <p:nvPr/>
        </p:nvSpPr>
        <p:spPr bwMode="auto">
          <a:xfrm>
            <a:off x="4425156" y="2783533"/>
            <a:ext cx="101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4">
                    <a:lumMod val="20000"/>
                    <a:lumOff val="80000"/>
                  </a:schemeClr>
                </a:solidFill>
              </a:rPr>
              <a:t>Writer</a:t>
            </a:r>
          </a:p>
        </p:txBody>
      </p:sp>
      <p:sp>
        <p:nvSpPr>
          <p:cNvPr id="13317" name="TextBox 7"/>
          <p:cNvSpPr txBox="1">
            <a:spLocks noChangeArrowheads="1"/>
          </p:cNvSpPr>
          <p:nvPr/>
        </p:nvSpPr>
        <p:spPr bwMode="auto">
          <a:xfrm>
            <a:off x="5103019" y="1245148"/>
            <a:ext cx="1243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4">
                    <a:lumMod val="20000"/>
                    <a:lumOff val="80000"/>
                  </a:schemeClr>
                </a:solidFill>
              </a:rPr>
              <a:t>Teacher</a:t>
            </a:r>
          </a:p>
        </p:txBody>
      </p:sp>
      <p:sp>
        <p:nvSpPr>
          <p:cNvPr id="13318" name="TextBox 8"/>
          <p:cNvSpPr txBox="1">
            <a:spLocks noChangeArrowheads="1"/>
          </p:cNvSpPr>
          <p:nvPr/>
        </p:nvSpPr>
        <p:spPr bwMode="auto">
          <a:xfrm>
            <a:off x="722312" y="3289824"/>
            <a:ext cx="3530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smtClean="0">
                <a:solidFill>
                  <a:srgbClr val="FFFF00"/>
                </a:solidFill>
              </a:rPr>
              <a:t>Management/Leadership</a:t>
            </a:r>
            <a:endParaRPr lang="en-GB" altLang="en-US" sz="2400" dirty="0">
              <a:solidFill>
                <a:srgbClr val="FFFF00"/>
              </a:solidFill>
            </a:endParaRPr>
          </a:p>
        </p:txBody>
      </p:sp>
      <p:sp>
        <p:nvSpPr>
          <p:cNvPr id="13319" name="TextBox 9"/>
          <p:cNvSpPr txBox="1">
            <a:spLocks noChangeArrowheads="1"/>
          </p:cNvSpPr>
          <p:nvPr/>
        </p:nvSpPr>
        <p:spPr bwMode="auto">
          <a:xfrm>
            <a:off x="223367" y="5372598"/>
            <a:ext cx="1731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4">
                    <a:lumMod val="20000"/>
                    <a:lumOff val="80000"/>
                  </a:schemeClr>
                </a:solidFill>
              </a:rPr>
              <a:t>Interviewer</a:t>
            </a:r>
          </a:p>
        </p:txBody>
      </p:sp>
      <p:sp>
        <p:nvSpPr>
          <p:cNvPr id="13320" name="TextBox 10"/>
          <p:cNvSpPr txBox="1">
            <a:spLocks noChangeArrowheads="1"/>
          </p:cNvSpPr>
          <p:nvPr/>
        </p:nvSpPr>
        <p:spPr bwMode="auto">
          <a:xfrm>
            <a:off x="2940885" y="5109369"/>
            <a:ext cx="125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4">
                    <a:lumMod val="20000"/>
                    <a:lumOff val="80000"/>
                  </a:schemeClr>
                </a:solidFill>
              </a:rPr>
              <a:t>Director</a:t>
            </a:r>
          </a:p>
        </p:txBody>
      </p:sp>
      <p:sp>
        <p:nvSpPr>
          <p:cNvPr id="13321" name="TextBox 11"/>
          <p:cNvSpPr txBox="1">
            <a:spLocks noChangeArrowheads="1"/>
          </p:cNvSpPr>
          <p:nvPr/>
        </p:nvSpPr>
        <p:spPr bwMode="auto">
          <a:xfrm>
            <a:off x="6777146" y="3810296"/>
            <a:ext cx="1377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4">
                    <a:lumMod val="20000"/>
                    <a:lumOff val="80000"/>
                  </a:schemeClr>
                </a:solidFill>
              </a:rPr>
              <a:t>Designer</a:t>
            </a:r>
          </a:p>
        </p:txBody>
      </p:sp>
      <p:sp>
        <p:nvSpPr>
          <p:cNvPr id="13322" name="TextBox 12"/>
          <p:cNvSpPr txBox="1">
            <a:spLocks noChangeArrowheads="1"/>
          </p:cNvSpPr>
          <p:nvPr/>
        </p:nvSpPr>
        <p:spPr bwMode="auto">
          <a:xfrm>
            <a:off x="2036763" y="6196013"/>
            <a:ext cx="3777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smtClean="0">
                <a:solidFill>
                  <a:schemeClr val="accent6">
                    <a:lumMod val="75000"/>
                  </a:schemeClr>
                </a:solidFill>
              </a:rPr>
              <a:t>Advertising/Sales Manager</a:t>
            </a:r>
            <a:endParaRPr lang="en-GB" altLang="en-US" sz="2400" dirty="0">
              <a:solidFill>
                <a:schemeClr val="accent6">
                  <a:lumMod val="75000"/>
                </a:schemeClr>
              </a:solidFill>
            </a:endParaRPr>
          </a:p>
        </p:txBody>
      </p:sp>
      <p:sp>
        <p:nvSpPr>
          <p:cNvPr id="13323" name="TextBox 13"/>
          <p:cNvSpPr txBox="1">
            <a:spLocks noChangeArrowheads="1"/>
          </p:cNvSpPr>
          <p:nvPr/>
        </p:nvSpPr>
        <p:spPr bwMode="auto">
          <a:xfrm>
            <a:off x="7451725" y="1628775"/>
            <a:ext cx="98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rgbClr val="00FFFF"/>
                </a:solidFill>
              </a:rPr>
              <a:t>Media</a:t>
            </a:r>
          </a:p>
        </p:txBody>
      </p:sp>
      <p:sp>
        <p:nvSpPr>
          <p:cNvPr id="13324" name="TextBox 14"/>
          <p:cNvSpPr txBox="1">
            <a:spLocks noChangeArrowheads="1"/>
          </p:cNvSpPr>
          <p:nvPr/>
        </p:nvSpPr>
        <p:spPr bwMode="auto">
          <a:xfrm>
            <a:off x="250825" y="1628775"/>
            <a:ext cx="94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4">
                    <a:lumMod val="20000"/>
                    <a:lumOff val="80000"/>
                  </a:schemeClr>
                </a:solidFill>
              </a:rPr>
              <a:t>Radio</a:t>
            </a:r>
          </a:p>
        </p:txBody>
      </p:sp>
      <p:sp>
        <p:nvSpPr>
          <p:cNvPr id="13325" name="TextBox 15"/>
          <p:cNvSpPr txBox="1">
            <a:spLocks noChangeArrowheads="1"/>
          </p:cNvSpPr>
          <p:nvPr/>
        </p:nvSpPr>
        <p:spPr bwMode="auto">
          <a:xfrm>
            <a:off x="2665412" y="2321570"/>
            <a:ext cx="890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2">
                    <a:lumMod val="40000"/>
                    <a:lumOff val="60000"/>
                  </a:schemeClr>
                </a:solidFill>
              </a:rPr>
              <a:t>Actor</a:t>
            </a:r>
          </a:p>
        </p:txBody>
      </p:sp>
      <p:sp>
        <p:nvSpPr>
          <p:cNvPr id="13326" name="TextBox 16"/>
          <p:cNvSpPr txBox="1">
            <a:spLocks noChangeArrowheads="1"/>
          </p:cNvSpPr>
          <p:nvPr/>
        </p:nvSpPr>
        <p:spPr bwMode="auto">
          <a:xfrm>
            <a:off x="223367" y="4257567"/>
            <a:ext cx="2605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4">
                    <a:lumMod val="20000"/>
                    <a:lumOff val="80000"/>
                  </a:schemeClr>
                </a:solidFill>
              </a:rPr>
              <a:t>Art</a:t>
            </a:r>
            <a:r>
              <a:rPr lang="en-GB" altLang="en-US" dirty="0"/>
              <a:t> </a:t>
            </a:r>
            <a:r>
              <a:rPr lang="en-GB" altLang="en-US" sz="2400" dirty="0">
                <a:solidFill>
                  <a:schemeClr val="accent4">
                    <a:lumMod val="20000"/>
                    <a:lumOff val="80000"/>
                  </a:schemeClr>
                </a:solidFill>
              </a:rPr>
              <a:t>Administrators</a:t>
            </a:r>
          </a:p>
        </p:txBody>
      </p:sp>
      <p:sp>
        <p:nvSpPr>
          <p:cNvPr id="13327" name="TextBox 17"/>
          <p:cNvSpPr txBox="1">
            <a:spLocks noChangeArrowheads="1"/>
          </p:cNvSpPr>
          <p:nvPr/>
        </p:nvSpPr>
        <p:spPr bwMode="auto">
          <a:xfrm>
            <a:off x="7005584" y="5894739"/>
            <a:ext cx="141287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4">
                    <a:lumMod val="20000"/>
                    <a:lumOff val="80000"/>
                  </a:schemeClr>
                </a:solidFill>
              </a:rPr>
              <a:t>Producer</a:t>
            </a:r>
          </a:p>
        </p:txBody>
      </p:sp>
      <p:sp>
        <p:nvSpPr>
          <p:cNvPr id="13328" name="TextBox 18"/>
          <p:cNvSpPr txBox="1">
            <a:spLocks noChangeArrowheads="1"/>
          </p:cNvSpPr>
          <p:nvPr/>
        </p:nvSpPr>
        <p:spPr bwMode="auto">
          <a:xfrm>
            <a:off x="3625850" y="3990989"/>
            <a:ext cx="2338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4">
                    <a:lumMod val="20000"/>
                    <a:lumOff val="80000"/>
                  </a:schemeClr>
                </a:solidFill>
              </a:rPr>
              <a:t>Stage</a:t>
            </a:r>
            <a:r>
              <a:rPr lang="en-GB" altLang="en-US" dirty="0"/>
              <a:t> </a:t>
            </a:r>
            <a:r>
              <a:rPr lang="en-GB" altLang="en-US" sz="2400" dirty="0">
                <a:solidFill>
                  <a:schemeClr val="accent4">
                    <a:lumMod val="20000"/>
                    <a:lumOff val="80000"/>
                  </a:schemeClr>
                </a:solidFill>
              </a:rPr>
              <a:t>Managers</a:t>
            </a:r>
          </a:p>
        </p:txBody>
      </p:sp>
      <p:sp>
        <p:nvSpPr>
          <p:cNvPr id="13329" name="TextBox 19"/>
          <p:cNvSpPr txBox="1">
            <a:spLocks noChangeArrowheads="1"/>
          </p:cNvSpPr>
          <p:nvPr/>
        </p:nvSpPr>
        <p:spPr bwMode="auto">
          <a:xfrm>
            <a:off x="4211638" y="2090738"/>
            <a:ext cx="299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smtClean="0">
                <a:solidFill>
                  <a:schemeClr val="accent4">
                    <a:lumMod val="20000"/>
                    <a:lumOff val="80000"/>
                  </a:schemeClr>
                </a:solidFill>
              </a:rPr>
              <a:t>PR (Public</a:t>
            </a:r>
            <a:r>
              <a:rPr lang="en-GB" altLang="en-US" sz="2400" dirty="0" smtClean="0"/>
              <a:t> </a:t>
            </a:r>
            <a:r>
              <a:rPr lang="en-GB" altLang="en-US" sz="2400" dirty="0" smtClean="0">
                <a:solidFill>
                  <a:schemeClr val="accent4">
                    <a:lumMod val="20000"/>
                    <a:lumOff val="80000"/>
                  </a:schemeClr>
                </a:solidFill>
              </a:rPr>
              <a:t>Relations)</a:t>
            </a:r>
            <a:endParaRPr lang="en-GB" altLang="en-US" sz="2400" dirty="0">
              <a:solidFill>
                <a:schemeClr val="accent4">
                  <a:lumMod val="20000"/>
                  <a:lumOff val="80000"/>
                </a:schemeClr>
              </a:solidFill>
            </a:endParaRPr>
          </a:p>
        </p:txBody>
      </p:sp>
      <p:sp>
        <p:nvSpPr>
          <p:cNvPr id="13330" name="TextBox 20"/>
          <p:cNvSpPr txBox="1">
            <a:spLocks noChangeArrowheads="1"/>
          </p:cNvSpPr>
          <p:nvPr/>
        </p:nvSpPr>
        <p:spPr bwMode="auto">
          <a:xfrm>
            <a:off x="5103019" y="4910636"/>
            <a:ext cx="1973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chemeClr val="accent4">
                    <a:lumMod val="20000"/>
                    <a:lumOff val="80000"/>
                  </a:schemeClr>
                </a:solidFill>
              </a:rPr>
              <a:t>Film</a:t>
            </a:r>
            <a:r>
              <a:rPr lang="en-GB" altLang="en-US" sz="2400" dirty="0"/>
              <a:t> </a:t>
            </a:r>
            <a:r>
              <a:rPr lang="en-GB" altLang="en-US" sz="2400" dirty="0">
                <a:solidFill>
                  <a:schemeClr val="accent4">
                    <a:lumMod val="20000"/>
                    <a:lumOff val="80000"/>
                  </a:schemeClr>
                </a:solidFill>
              </a:rPr>
              <a:t>Industry</a:t>
            </a:r>
          </a:p>
        </p:txBody>
      </p:sp>
      <p:sp>
        <p:nvSpPr>
          <p:cNvPr id="13331" name="TextBox 21"/>
          <p:cNvSpPr txBox="1">
            <a:spLocks noChangeArrowheads="1"/>
          </p:cNvSpPr>
          <p:nvPr/>
        </p:nvSpPr>
        <p:spPr bwMode="auto">
          <a:xfrm>
            <a:off x="5964238" y="2924175"/>
            <a:ext cx="280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altLang="en-US" sz="2400" dirty="0">
                <a:solidFill>
                  <a:srgbClr val="00FFFF"/>
                </a:solidFill>
              </a:rPr>
              <a:t>TV/Radio Presenter</a:t>
            </a:r>
          </a:p>
        </p:txBody>
      </p:sp>
      <p:sp>
        <p:nvSpPr>
          <p:cNvPr id="3" name="TextBox 2"/>
          <p:cNvSpPr txBox="1"/>
          <p:nvPr/>
        </p:nvSpPr>
        <p:spPr>
          <a:xfrm>
            <a:off x="1696847" y="1302486"/>
            <a:ext cx="2514791" cy="523220"/>
          </a:xfrm>
          <a:prstGeom prst="rect">
            <a:avLst/>
          </a:prstGeom>
          <a:noFill/>
        </p:spPr>
        <p:txBody>
          <a:bodyPr wrap="none" rtlCol="0">
            <a:spAutoFit/>
          </a:bodyPr>
          <a:lstStyle/>
          <a:p>
            <a:r>
              <a:rPr lang="en-GB" sz="2800" dirty="0" smtClean="0">
                <a:solidFill>
                  <a:schemeClr val="accent3">
                    <a:lumMod val="40000"/>
                    <a:lumOff val="60000"/>
                  </a:schemeClr>
                </a:solidFill>
              </a:rPr>
              <a:t>Lawyer/solicitor</a:t>
            </a:r>
            <a:endParaRPr lang="en-GB" sz="2800" dirty="0">
              <a:solidFill>
                <a:schemeClr val="accent3">
                  <a:lumMod val="40000"/>
                  <a:lumOff val="60000"/>
                </a:schemeClr>
              </a:solidFill>
            </a:endParaRPr>
          </a:p>
        </p:txBody>
      </p:sp>
      <p:sp>
        <p:nvSpPr>
          <p:cNvPr id="4" name="TextBox 3"/>
          <p:cNvSpPr txBox="1"/>
          <p:nvPr/>
        </p:nvSpPr>
        <p:spPr>
          <a:xfrm>
            <a:off x="4384312" y="5603579"/>
            <a:ext cx="2415598" cy="523220"/>
          </a:xfrm>
          <a:prstGeom prst="rect">
            <a:avLst/>
          </a:prstGeom>
          <a:noFill/>
        </p:spPr>
        <p:txBody>
          <a:bodyPr wrap="none" rtlCol="0">
            <a:spAutoFit/>
          </a:bodyPr>
          <a:lstStyle/>
          <a:p>
            <a:r>
              <a:rPr lang="en-GB" sz="2800" dirty="0" smtClean="0">
                <a:solidFill>
                  <a:srgbClr val="FFCCFF"/>
                </a:solidFill>
              </a:rPr>
              <a:t>Drama Therapy</a:t>
            </a:r>
            <a:endParaRPr lang="en-GB" sz="2800" dirty="0">
              <a:solidFill>
                <a:srgbClr val="FFCCFF"/>
              </a:solidFill>
            </a:endParaRPr>
          </a:p>
        </p:txBody>
      </p:sp>
    </p:spTree>
    <p:extLst>
      <p:ext uri="{BB962C8B-B14F-4D97-AF65-F5344CB8AC3E}">
        <p14:creationId xmlns:p14="http://schemas.microsoft.com/office/powerpoint/2010/main" val="28004184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10546"/>
          </a:xfrm>
        </p:spPr>
        <p:txBody>
          <a:bodyPr>
            <a:normAutofit/>
          </a:bodyPr>
          <a:lstStyle/>
          <a:p>
            <a:r>
              <a:rPr lang="en-GB" dirty="0" smtClean="0">
                <a:solidFill>
                  <a:schemeClr val="bg1"/>
                </a:solidFill>
              </a:rPr>
              <a:t>Alumni: former BRGS students who have gone on to drama school </a:t>
            </a:r>
            <a:endParaRPr lang="en-GB" dirty="0">
              <a:solidFill>
                <a:schemeClr val="bg1"/>
              </a:solidFill>
            </a:endParaRPr>
          </a:p>
        </p:txBody>
      </p:sp>
    </p:spTree>
    <p:extLst>
      <p:ext uri="{BB962C8B-B14F-4D97-AF65-F5344CB8AC3E}">
        <p14:creationId xmlns:p14="http://schemas.microsoft.com/office/powerpoint/2010/main" val="3880584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1878</TotalTime>
  <Words>511</Words>
  <Application>Microsoft Office PowerPoint</Application>
  <PresentationFormat>On-screen Show (4:3)</PresentationFormat>
  <Paragraphs>56</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Tahoma</vt:lpstr>
      <vt:lpstr>Office Theme</vt:lpstr>
      <vt:lpstr>PowerPoint Presentation</vt:lpstr>
      <vt:lpstr>At BRGS</vt:lpstr>
      <vt:lpstr>A-level Drama</vt:lpstr>
      <vt:lpstr>In Response:</vt:lpstr>
      <vt:lpstr>PowerPoint Presentation</vt:lpstr>
      <vt:lpstr>Bloom’s Taxonomy</vt:lpstr>
      <vt:lpstr>Benefits for Life</vt:lpstr>
      <vt:lpstr>Job Opportunities</vt:lpstr>
      <vt:lpstr>Alumni: former BRGS students who have gone on to drama school </vt:lpstr>
      <vt:lpstr>PowerPoint Presentation</vt:lpstr>
      <vt:lpstr>PowerPoint Presentation</vt:lpstr>
      <vt:lpstr>PowerPoint Presentation</vt:lpstr>
      <vt:lpstr>Has a special fate been calling you and you’re not listening? Is there a secret message right in front of you and you’re not reading it? Is this your last best chance? Are you going to take it? Or are you going to the grave with unlived lives in your veins?</vt:lpstr>
      <vt:lpstr>Benefits of Drama</vt:lpstr>
      <vt:lpstr>The AQA Drama Course</vt:lpstr>
      <vt:lpstr>Live Performance (10%)</vt:lpstr>
      <vt:lpstr>Explore two plays (30%)</vt:lpstr>
      <vt:lpstr>Perform a Play (30%)</vt:lpstr>
      <vt:lpstr>Devise a Piece (30%)</vt:lpstr>
      <vt:lpstr>Stanislavski</vt:lpstr>
      <vt:lpstr>PowerPoint Presentation</vt:lpstr>
      <vt:lpstr>QUESTIONS?????? mpn@brgs.org.uk  </vt:lpstr>
      <vt:lpstr>Drama is Life Make it your life!</vt:lpstr>
    </vt:vector>
  </TitlesOfParts>
  <Company>Bacup and Rawtenstall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Martin Neve</cp:lastModifiedBy>
  <cp:revision>48</cp:revision>
  <dcterms:created xsi:type="dcterms:W3CDTF">2014-06-25T10:13:22Z</dcterms:created>
  <dcterms:modified xsi:type="dcterms:W3CDTF">2021-06-17T10:59:17Z</dcterms:modified>
</cp:coreProperties>
</file>