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9" r:id="rId3"/>
    <p:sldId id="270" r:id="rId4"/>
    <p:sldId id="272" r:id="rId5"/>
    <p:sldId id="257" r:id="rId6"/>
    <p:sldId id="267" r:id="rId7"/>
    <p:sldId id="273" r:id="rId8"/>
    <p:sldId id="271" r:id="rId9"/>
    <p:sldId id="278" r:id="rId10"/>
    <p:sldId id="279" r:id="rId11"/>
    <p:sldId id="277" r:id="rId12"/>
    <p:sldId id="276" r:id="rId13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8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79AFA-83F9-445F-82B9-DBF7AB00FC6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B3325-CF37-49E2-8E75-199C9A77D4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036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BA5ED-FF26-480C-BA91-761C013D86C8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B9E09-DF58-4F76-A580-551FF219D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66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E59F0-D115-4C2F-85D2-1530BDBD2F76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14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3C19-1406-4607-8DD2-9739EB45EB37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15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2859-9CCD-46EC-82B4-6A66A41D0FFD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38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7582-0E09-462C-8C03-1A7677805BAE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62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A6B5-5CC2-439D-A2D6-83DBF55AF189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1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5DB3-D209-4421-99D4-82DC0546BD1E}" type="datetime1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6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7F53-2391-422A-896C-5BAB30DA3CD5}" type="datetime1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4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D83E-7EE9-412E-BC25-5C14467D3A41}" type="datetime1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66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3742-D2B6-496C-A49A-F1A58F8C2F99}" type="datetime1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BEC2-A987-41BF-8A12-4F0894892CB4}" type="datetime1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3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54E5-0651-46AF-AAC1-9A5FB19A07C3}" type="datetime1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64BC-E0A2-4CF5-8A10-3D5160AE1998}" type="datetime1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DA55-9ED1-44A3-8B19-45AC857FF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7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qa.org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dirty="0" smtClean="0"/>
              <a:t>Welcome to </a:t>
            </a:r>
            <a:br>
              <a:rPr lang="en-GB" sz="6000" b="1" dirty="0" smtClean="0"/>
            </a:br>
            <a:r>
              <a:rPr lang="en-GB" sz="6000" b="1" dirty="0" smtClean="0"/>
              <a:t>Year 12 Taster Session</a:t>
            </a:r>
            <a:br>
              <a:rPr lang="en-GB" sz="6000" b="1" dirty="0" smtClean="0"/>
            </a:br>
            <a:r>
              <a:rPr lang="en-GB" sz="6000" b="1" dirty="0" smtClean="0"/>
              <a:t>Computer Science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tx1"/>
                </a:solidFill>
              </a:rPr>
              <a:t>Mr Cunningham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OOP Principles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10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613" r="11290" b="25806"/>
          <a:stretch/>
        </p:blipFill>
        <p:spPr>
          <a:xfrm>
            <a:off x="457200" y="1916832"/>
            <a:ext cx="3394719" cy="33839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70784" y="1772816"/>
            <a:ext cx="4849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What is the name of the Class?</a:t>
            </a:r>
          </a:p>
          <a:p>
            <a:endParaRPr lang="en-GB" sz="2800" dirty="0"/>
          </a:p>
          <a:p>
            <a:r>
              <a:rPr lang="en-GB" sz="2800" dirty="0" smtClean="0"/>
              <a:t>What is the name of an Object?</a:t>
            </a:r>
          </a:p>
          <a:p>
            <a:endParaRPr lang="en-GB" sz="2800" dirty="0"/>
          </a:p>
          <a:p>
            <a:r>
              <a:rPr lang="en-GB" sz="2800" dirty="0" smtClean="0"/>
              <a:t>What is the name of a Method?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4564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Python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Open </a:t>
            </a:r>
            <a:r>
              <a:rPr lang="en-GB" sz="3600" dirty="0" smtClean="0"/>
              <a:t>Google Chrome</a:t>
            </a:r>
          </a:p>
          <a:p>
            <a:pPr marL="0" indent="0">
              <a:buNone/>
            </a:pPr>
            <a:r>
              <a:rPr lang="en-GB" sz="3600" dirty="0" smtClean="0"/>
              <a:t>Type ‘Trinket Python’ in the search and click the top link returned.</a:t>
            </a:r>
          </a:p>
          <a:p>
            <a:pPr marL="0" indent="0">
              <a:buNone/>
            </a:pPr>
            <a:r>
              <a:rPr lang="en-GB" sz="3600" dirty="0" smtClean="0"/>
              <a:t>Delete the code that is there.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Tutorial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12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613" r="11290" b="25806"/>
          <a:stretch/>
        </p:blipFill>
        <p:spPr>
          <a:xfrm>
            <a:off x="457200" y="1916832"/>
            <a:ext cx="3394719" cy="33839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70784" y="1772816"/>
            <a:ext cx="48496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Challenge 1:</a:t>
            </a:r>
          </a:p>
          <a:p>
            <a:r>
              <a:rPr lang="en-GB" sz="2000" dirty="0"/>
              <a:t>Add 3 more Turtles to the race.</a:t>
            </a:r>
          </a:p>
          <a:p>
            <a:r>
              <a:rPr lang="en-GB" sz="2000" b="1" dirty="0"/>
              <a:t>Challenge 2:</a:t>
            </a:r>
          </a:p>
          <a:p>
            <a:r>
              <a:rPr lang="en-GB" sz="2000" dirty="0"/>
              <a:t>Get the winner of the race (travelled furthest) to rotate continuously in celebration.</a:t>
            </a:r>
          </a:p>
          <a:p>
            <a:r>
              <a:rPr lang="en-GB" sz="2000" b="1" dirty="0"/>
              <a:t>Challenge 3:</a:t>
            </a:r>
          </a:p>
          <a:p>
            <a:r>
              <a:rPr lang="en-GB" sz="2000" dirty="0"/>
              <a:t>Get the turtle to race back to the start point after it has travelled a distance of 250. It should also only travel 250 back. The race should still include the celebration when won and the randomisation as to the speed of each turtle.</a:t>
            </a:r>
          </a:p>
        </p:txBody>
      </p:sp>
    </p:spTree>
    <p:extLst>
      <p:ext uri="{BB962C8B-B14F-4D97-AF65-F5344CB8AC3E}">
        <p14:creationId xmlns:p14="http://schemas.microsoft.com/office/powerpoint/2010/main" val="23767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404664"/>
            <a:ext cx="3168352" cy="603242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/>
              <a:t>Fundamentals of programming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/>
              <a:t>Fundamentals </a:t>
            </a:r>
            <a:r>
              <a:rPr lang="en-GB" sz="2800" dirty="0"/>
              <a:t>of data structures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/>
              <a:t>Systematic </a:t>
            </a:r>
            <a:r>
              <a:rPr lang="en-GB" sz="2800" dirty="0"/>
              <a:t>approach to problem solving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/>
              <a:t>Theory </a:t>
            </a:r>
            <a:r>
              <a:rPr lang="en-GB" sz="2800" dirty="0"/>
              <a:t>of computation</a:t>
            </a:r>
            <a:r>
              <a:rPr lang="en-GB" sz="1600" dirty="0"/>
              <a:t> </a:t>
            </a:r>
            <a:endParaRPr lang="en-GB" sz="1600" dirty="0" smtClean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endParaRPr lang="en-GB" sz="16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endParaRPr lang="en-GB" sz="16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endParaRPr lang="en-GB" sz="1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8895"/>
              </p:ext>
            </p:extLst>
          </p:nvPr>
        </p:nvGraphicFramePr>
        <p:xfrm>
          <a:off x="3491880" y="411306"/>
          <a:ext cx="5400600" cy="5964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0788">
                <a:tc>
                  <a:txBody>
                    <a:bodyPr/>
                    <a:lstStyle/>
                    <a:p>
                      <a:r>
                        <a:rPr lang="en-GB" dirty="0" smtClean="0"/>
                        <a:t>Paper</a:t>
                      </a:r>
                      <a:r>
                        <a:rPr lang="en-GB" baseline="0" dirty="0" smtClean="0"/>
                        <a:t> 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55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What is assessed</a:t>
                      </a:r>
                    </a:p>
                    <a:p>
                      <a:endParaRPr lang="en-GB" sz="800" b="1" dirty="0" smtClean="0"/>
                    </a:p>
                    <a:p>
                      <a:r>
                        <a:rPr lang="en-GB" dirty="0" smtClean="0"/>
                        <a:t>This paper tests a student’s ability to program, as well as their theoretical knowledge of computer</a:t>
                      </a:r>
                      <a:r>
                        <a:rPr lang="en-GB" baseline="0" dirty="0" smtClean="0"/>
                        <a:t> science.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55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Assessment</a:t>
                      </a:r>
                    </a:p>
                    <a:p>
                      <a:endParaRPr lang="en-GB" sz="500" b="1" dirty="0" smtClean="0"/>
                    </a:p>
                    <a:p>
                      <a:r>
                        <a:rPr lang="en-GB" dirty="0" smtClean="0"/>
                        <a:t>On-screen exam: 2 hours 30 minutes</a:t>
                      </a:r>
                    </a:p>
                    <a:p>
                      <a:r>
                        <a:rPr lang="en-GB" dirty="0" smtClean="0"/>
                        <a:t>40% of A-level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31">
                <a:tc>
                  <a:txBody>
                    <a:bodyPr/>
                    <a:lstStyle/>
                    <a:p>
                      <a:r>
                        <a:rPr lang="en-GB" b="1" dirty="0" smtClean="0"/>
                        <a:t>Questions</a:t>
                      </a:r>
                    </a:p>
                    <a:p>
                      <a:endParaRPr lang="en-GB" b="1" dirty="0" smtClean="0"/>
                    </a:p>
                    <a:p>
                      <a:r>
                        <a:rPr lang="en-GB" dirty="0" smtClean="0"/>
                        <a:t>Students answer a series of short questions and write/adapt/extend programs in an Electronic Answer Document provided by us.</a:t>
                      </a:r>
                    </a:p>
                    <a:p>
                      <a:r>
                        <a:rPr lang="en-GB" dirty="0" smtClean="0"/>
                        <a:t>Preliminary Material is issued in March before the exam, a Skeleton Program and, where appropriate, test data, for use in the exam.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33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3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451693"/>
            <a:ext cx="4104456" cy="60016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data representation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computer systems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computer organisation and </a:t>
            </a:r>
            <a:r>
              <a:rPr lang="en-GB" sz="2400" dirty="0" smtClean="0"/>
              <a:t>architecture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Consequences </a:t>
            </a:r>
            <a:r>
              <a:rPr lang="en-GB" sz="2400" dirty="0"/>
              <a:t>of uses of computing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communication and networking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databases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Big </a:t>
            </a:r>
            <a:r>
              <a:rPr lang="en-GB" sz="2400" dirty="0"/>
              <a:t>Data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2400" dirty="0" smtClean="0"/>
              <a:t>Fundamentals </a:t>
            </a:r>
            <a:r>
              <a:rPr lang="en-GB" sz="2400" dirty="0"/>
              <a:t>of functional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04759"/>
              </p:ext>
            </p:extLst>
          </p:nvPr>
        </p:nvGraphicFramePr>
        <p:xfrm>
          <a:off x="4499992" y="411307"/>
          <a:ext cx="4536504" cy="6258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435">
                <a:tc>
                  <a:txBody>
                    <a:bodyPr/>
                    <a:lstStyle/>
                    <a:p>
                      <a:r>
                        <a:rPr lang="en-GB" dirty="0" smtClean="0"/>
                        <a:t>Paper</a:t>
                      </a:r>
                      <a:r>
                        <a:rPr lang="en-GB" baseline="0" dirty="0" smtClean="0"/>
                        <a:t> 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843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What is assessed</a:t>
                      </a:r>
                    </a:p>
                    <a:p>
                      <a:endParaRPr lang="en-GB" sz="400" b="1" dirty="0" smtClean="0"/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paper tests a student's ability to answer questions from subject content 14 – 21 below</a:t>
                      </a:r>
                      <a:r>
                        <a:rPr lang="en-GB" baseline="0" dirty="0" smtClean="0"/>
                        <a:t>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47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Assessment</a:t>
                      </a:r>
                    </a:p>
                    <a:p>
                      <a:endParaRPr lang="en-GB" sz="300" b="1" dirty="0" smtClean="0"/>
                    </a:p>
                    <a:p>
                      <a:r>
                        <a:rPr lang="en-GB" dirty="0" smtClean="0"/>
                        <a:t>Written exam: 2 hours 30 minutes</a:t>
                      </a:r>
                    </a:p>
                    <a:p>
                      <a:r>
                        <a:rPr lang="en-GB" dirty="0" smtClean="0"/>
                        <a:t>40% of A-level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1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Questions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Compulsory short-answer and extended-answer questions.</a:t>
                      </a:r>
                    </a:p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66"/>
          <a:stretch/>
        </p:blipFill>
        <p:spPr bwMode="auto">
          <a:xfrm>
            <a:off x="4499992" y="4437112"/>
            <a:ext cx="453650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7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78441"/>
              </p:ext>
            </p:extLst>
          </p:nvPr>
        </p:nvGraphicFramePr>
        <p:xfrm>
          <a:off x="755576" y="404664"/>
          <a:ext cx="7488832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00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Non-exam assessment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51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What is assessed</a:t>
                      </a:r>
                    </a:p>
                    <a:p>
                      <a:endParaRPr lang="en-GB" sz="2400" b="1" dirty="0" smtClean="0"/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non-exam assessment assesses student's ability to use the knowledge and skills gained through the course</a:t>
                      </a: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solve or investigate a practical problem.  Students</a:t>
                      </a: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be expected to follow a systematic approach to</a:t>
                      </a: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 solving.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311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Assessment</a:t>
                      </a:r>
                    </a:p>
                    <a:p>
                      <a:endParaRPr lang="en-GB" sz="2400" b="1" dirty="0" smtClean="0"/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75 marks</a:t>
                      </a: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20% of A-level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Overview of Y12 and Y13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GB" b="1" dirty="0"/>
              <a:t>Two examinations at the end of the year</a:t>
            </a:r>
          </a:p>
          <a:p>
            <a:pPr lvl="1"/>
            <a:r>
              <a:rPr lang="en-GB" b="1" dirty="0" smtClean="0"/>
              <a:t>Paper 1: </a:t>
            </a:r>
            <a:r>
              <a:rPr lang="en-GB" dirty="0" smtClean="0"/>
              <a:t>a </a:t>
            </a:r>
            <a:r>
              <a:rPr lang="en-GB" dirty="0"/>
              <a:t>2</a:t>
            </a:r>
            <a:r>
              <a:rPr lang="en-GB" dirty="0" smtClean="0"/>
              <a:t> hour 30 minutes on-screen exam – 40%</a:t>
            </a:r>
            <a:endParaRPr lang="en-GB" dirty="0"/>
          </a:p>
          <a:p>
            <a:pPr lvl="1"/>
            <a:r>
              <a:rPr lang="en-GB" b="1" dirty="0" smtClean="0"/>
              <a:t>Paper 2: </a:t>
            </a:r>
            <a:r>
              <a:rPr lang="en-GB" dirty="0"/>
              <a:t>a </a:t>
            </a:r>
            <a:r>
              <a:rPr lang="en-GB" dirty="0" smtClean="0"/>
              <a:t>2 hour 30 minutes written exam – 40%</a:t>
            </a:r>
          </a:p>
          <a:p>
            <a:pPr lvl="1"/>
            <a:r>
              <a:rPr lang="en-GB" b="1" dirty="0" smtClean="0"/>
              <a:t>Non-exam assessment </a:t>
            </a:r>
            <a:r>
              <a:rPr lang="en-GB" dirty="0" smtClean="0"/>
              <a:t>– 20%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Our main programming language is </a:t>
            </a:r>
            <a:r>
              <a:rPr lang="en-GB" dirty="0" smtClean="0"/>
              <a:t>C#</a:t>
            </a:r>
          </a:p>
          <a:p>
            <a:pPr lvl="0"/>
            <a:r>
              <a:rPr lang="en-GB" dirty="0" smtClean="0"/>
              <a:t>Nine lessons per fortnight. 5 (MPC) and 4(ORB)</a:t>
            </a:r>
          </a:p>
          <a:p>
            <a:pPr lvl="0"/>
            <a:r>
              <a:rPr lang="en-GB" dirty="0" smtClean="0"/>
              <a:t>Lots of homework (practical and theory)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6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activities (C#)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GB" sz="3000" dirty="0" smtClean="0"/>
              <a:t>Use Visual Studio 2017 – Install in advance?</a:t>
            </a:r>
          </a:p>
          <a:p>
            <a:r>
              <a:rPr lang="en-GB" sz="3000" dirty="0" smtClean="0"/>
              <a:t>Range of projects included in Y12 </a:t>
            </a:r>
          </a:p>
          <a:p>
            <a:pPr marL="0" indent="0">
              <a:buNone/>
            </a:pPr>
            <a:r>
              <a:rPr lang="en-GB" sz="3000" dirty="0"/>
              <a:t> </a:t>
            </a:r>
            <a:r>
              <a:rPr lang="en-GB" sz="3000" dirty="0" smtClean="0"/>
              <a:t>  (Console Applications, Windows Forms/Games)</a:t>
            </a:r>
          </a:p>
          <a:p>
            <a:r>
              <a:rPr lang="en-GB" sz="3000" dirty="0" smtClean="0"/>
              <a:t>Own Project and Skeleton code in Y13</a:t>
            </a:r>
          </a:p>
          <a:p>
            <a:r>
              <a:rPr lang="en-GB" sz="3000" dirty="0" smtClean="0"/>
              <a:t>Regular programming assessments (20min)</a:t>
            </a:r>
          </a:p>
          <a:p>
            <a:r>
              <a:rPr lang="en-GB" sz="3000" dirty="0" smtClean="0"/>
              <a:t>Programming projects for homework.</a:t>
            </a:r>
          </a:p>
          <a:p>
            <a:r>
              <a:rPr lang="en-GB" sz="3000" dirty="0" smtClean="0"/>
              <a:t>Room CO2 and Sixth Form computer suite</a:t>
            </a:r>
          </a:p>
          <a:p>
            <a:r>
              <a:rPr lang="en-GB" sz="3000" dirty="0" smtClean="0"/>
              <a:t>Try to program as often as possible!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9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Recommended entry requirements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 smtClean="0"/>
              <a:t>At minimum of grade 5 in computing (if you have taken it at GCSE)</a:t>
            </a:r>
          </a:p>
          <a:p>
            <a:r>
              <a:rPr lang="en-GB" sz="3000" dirty="0" smtClean="0"/>
              <a:t>At least grade 6 in maths will help</a:t>
            </a:r>
          </a:p>
          <a:p>
            <a:r>
              <a:rPr lang="en-GB" sz="3000" dirty="0" smtClean="0"/>
              <a:t>Experience of computer programming</a:t>
            </a:r>
          </a:p>
          <a:p>
            <a:pPr marL="0" indent="0">
              <a:buNone/>
            </a:pPr>
            <a:r>
              <a:rPr lang="en-GB" sz="3000" b="1" dirty="0" smtClean="0"/>
              <a:t>Other important factors:</a:t>
            </a:r>
          </a:p>
          <a:p>
            <a:r>
              <a:rPr lang="en-GB" sz="3000" dirty="0" smtClean="0"/>
              <a:t>A </a:t>
            </a:r>
            <a:r>
              <a:rPr lang="en-GB" sz="3000" dirty="0"/>
              <a:t>strong interest in current developments in computing.</a:t>
            </a:r>
          </a:p>
          <a:p>
            <a:r>
              <a:rPr lang="en-GB" sz="3000" dirty="0"/>
              <a:t>A willingness to work </a:t>
            </a:r>
            <a:r>
              <a:rPr lang="en-GB" sz="3000" dirty="0" smtClean="0"/>
              <a:t>hard!</a:t>
            </a:r>
            <a:endParaRPr lang="en-GB" sz="3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6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How to find the specification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hlinkClick r:id="rId2"/>
              </a:rPr>
              <a:t>www.aqa.org.uk</a:t>
            </a:r>
            <a:endParaRPr lang="en-GB" dirty="0" smtClean="0"/>
          </a:p>
          <a:p>
            <a:r>
              <a:rPr lang="en-GB" dirty="0" smtClean="0"/>
              <a:t>Subjects</a:t>
            </a:r>
          </a:p>
          <a:p>
            <a:r>
              <a:rPr lang="en-GB" dirty="0" smtClean="0"/>
              <a:t>Computer science</a:t>
            </a:r>
          </a:p>
          <a:p>
            <a:r>
              <a:rPr lang="en-GB" dirty="0" smtClean="0"/>
              <a:t>AS and A level</a:t>
            </a:r>
          </a:p>
          <a:p>
            <a:r>
              <a:rPr lang="en-GB" dirty="0" smtClean="0"/>
              <a:t>A-LEVEL </a:t>
            </a:r>
            <a:r>
              <a:rPr lang="en-GB" b="1" dirty="0" smtClean="0"/>
              <a:t>COMPUTER SCIENCE </a:t>
            </a:r>
            <a:r>
              <a:rPr lang="en-GB" dirty="0" smtClean="0"/>
              <a:t>(7517)</a:t>
            </a:r>
          </a:p>
          <a:p>
            <a:r>
              <a:rPr lang="en-GB" dirty="0" smtClean="0"/>
              <a:t>Specification at a glance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Object Oriented Programming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478"/>
            <a:ext cx="8229600" cy="5121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b="1" dirty="0" smtClean="0"/>
              <a:t>Classes</a:t>
            </a:r>
          </a:p>
          <a:p>
            <a:pPr marL="0" indent="0">
              <a:buNone/>
            </a:pPr>
            <a:r>
              <a:rPr lang="en-GB" sz="2200" dirty="0" smtClean="0"/>
              <a:t>A Class is something which is used in programming to represent a real life person or thing. Collective concept (based on multiple use) referred to as a blueprint. Eg. Person or Vehicle</a:t>
            </a:r>
          </a:p>
          <a:p>
            <a:pPr marL="0" indent="0">
              <a:buNone/>
            </a:pPr>
            <a:r>
              <a:rPr lang="en-GB" sz="2600" b="1" dirty="0" smtClean="0"/>
              <a:t>Methods</a:t>
            </a:r>
          </a:p>
          <a:p>
            <a:pPr marL="0" indent="0">
              <a:buNone/>
            </a:pPr>
            <a:r>
              <a:rPr lang="en-GB" sz="2200" dirty="0"/>
              <a:t>A </a:t>
            </a:r>
            <a:r>
              <a:rPr lang="en-GB" sz="2200" dirty="0" smtClean="0"/>
              <a:t>Method is the term given to the things which a class can do. Eg. a person class would be able to talk or walk. Talk and Walk would be the methods</a:t>
            </a:r>
            <a:endParaRPr lang="en-GB" sz="2200" dirty="0"/>
          </a:p>
          <a:p>
            <a:pPr marL="0" indent="0">
              <a:buNone/>
            </a:pPr>
            <a:r>
              <a:rPr lang="en-GB" sz="2600" b="1" dirty="0" smtClean="0"/>
              <a:t>Objects</a:t>
            </a:r>
          </a:p>
          <a:p>
            <a:pPr marL="0" indent="0">
              <a:buNone/>
            </a:pPr>
            <a:r>
              <a:rPr lang="en-GB" sz="2200" dirty="0" smtClean="0"/>
              <a:t>These are an instances of a class (when you create a version of the class which you assign an identifier to). Eg. MPC = Person() would create a object named MPC, which has all the features and abilities of a Person class.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DA55-9ED1-44A3-8B19-45AC857FF46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9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712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Welcome to  Year 12 Taster Session Computer Science</vt:lpstr>
      <vt:lpstr>PowerPoint Presentation</vt:lpstr>
      <vt:lpstr>PowerPoint Presentation</vt:lpstr>
      <vt:lpstr>PowerPoint Presentation</vt:lpstr>
      <vt:lpstr>Overview of Y12 and Y13</vt:lpstr>
      <vt:lpstr>Practical activities (C#)</vt:lpstr>
      <vt:lpstr>Recommended entry requirements</vt:lpstr>
      <vt:lpstr>How to find the specification</vt:lpstr>
      <vt:lpstr>Object Oriented Programming</vt:lpstr>
      <vt:lpstr>OOP Principles</vt:lpstr>
      <vt:lpstr>Online Python Environment</vt:lpstr>
      <vt:lpstr>Tutorial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</dc:title>
  <dc:creator>Michael</dc:creator>
  <cp:lastModifiedBy>Michael Cunningham</cp:lastModifiedBy>
  <cp:revision>92</cp:revision>
  <cp:lastPrinted>2014-06-26T10:02:24Z</cp:lastPrinted>
  <dcterms:created xsi:type="dcterms:W3CDTF">2013-05-16T19:20:54Z</dcterms:created>
  <dcterms:modified xsi:type="dcterms:W3CDTF">2020-06-02T08:30:15Z</dcterms:modified>
</cp:coreProperties>
</file>