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08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F0D3-1C61-4109-B62D-BC4EDFB7C1F9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FBC3-0C76-4C05-BEC4-086E0853AD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604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F0D3-1C61-4109-B62D-BC4EDFB7C1F9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FBC3-0C76-4C05-BEC4-086E0853AD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349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F0D3-1C61-4109-B62D-BC4EDFB7C1F9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FBC3-0C76-4C05-BEC4-086E0853AD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35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F0D3-1C61-4109-B62D-BC4EDFB7C1F9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FBC3-0C76-4C05-BEC4-086E0853AD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064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F0D3-1C61-4109-B62D-BC4EDFB7C1F9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FBC3-0C76-4C05-BEC4-086E0853AD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777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F0D3-1C61-4109-B62D-BC4EDFB7C1F9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FBC3-0C76-4C05-BEC4-086E0853AD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611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F0D3-1C61-4109-B62D-BC4EDFB7C1F9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FBC3-0C76-4C05-BEC4-086E0853AD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692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F0D3-1C61-4109-B62D-BC4EDFB7C1F9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FBC3-0C76-4C05-BEC4-086E0853AD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415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F0D3-1C61-4109-B62D-BC4EDFB7C1F9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FBC3-0C76-4C05-BEC4-086E0853AD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656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F0D3-1C61-4109-B62D-BC4EDFB7C1F9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FBC3-0C76-4C05-BEC4-086E0853AD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702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F0D3-1C61-4109-B62D-BC4EDFB7C1F9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FBC3-0C76-4C05-BEC4-086E0853AD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458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1F0D3-1C61-4109-B62D-BC4EDFB7C1F9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8FBC3-0C76-4C05-BEC4-086E0853AD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857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41549" y="212735"/>
            <a:ext cx="727916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/>
              <a:t>A Level Music</a:t>
            </a:r>
          </a:p>
          <a:p>
            <a:r>
              <a:rPr lang="en-GB" dirty="0"/>
              <a:t> </a:t>
            </a:r>
          </a:p>
          <a:p>
            <a:r>
              <a:rPr lang="en-GB" sz="2000" b="1" u="sng" dirty="0"/>
              <a:t>Unit 1 - Performing</a:t>
            </a:r>
            <a:endParaRPr lang="en-GB" sz="2000" dirty="0"/>
          </a:p>
          <a:p>
            <a:r>
              <a:rPr lang="en-GB" sz="2000" dirty="0"/>
              <a:t> </a:t>
            </a:r>
          </a:p>
          <a:p>
            <a:r>
              <a:rPr lang="en-GB" sz="2000" dirty="0"/>
              <a:t>Instrumental or Vocal</a:t>
            </a:r>
          </a:p>
          <a:p>
            <a:r>
              <a:rPr lang="en-GB" sz="2000" dirty="0"/>
              <a:t>Solo </a:t>
            </a:r>
            <a:r>
              <a:rPr lang="en-GB" sz="2000" b="1" dirty="0"/>
              <a:t>and/or</a:t>
            </a:r>
            <a:r>
              <a:rPr lang="en-GB" sz="2000" dirty="0"/>
              <a:t> ensemble</a:t>
            </a:r>
          </a:p>
          <a:p>
            <a:r>
              <a:rPr lang="en-GB" sz="2000" dirty="0"/>
              <a:t>10 minutes in total</a:t>
            </a:r>
          </a:p>
          <a:p>
            <a:r>
              <a:rPr lang="en-GB" sz="2000" dirty="0"/>
              <a:t>Audio Recording</a:t>
            </a:r>
          </a:p>
          <a:p>
            <a:r>
              <a:rPr lang="en-GB" sz="2000" dirty="0"/>
              <a:t>Recorded between 1</a:t>
            </a:r>
            <a:r>
              <a:rPr lang="en-GB" sz="2000" baseline="30000" dirty="0"/>
              <a:t>st</a:t>
            </a:r>
            <a:r>
              <a:rPr lang="en-GB" sz="2000" dirty="0"/>
              <a:t> March – May 15</a:t>
            </a:r>
            <a:r>
              <a:rPr lang="en-GB" sz="2000" baseline="30000" dirty="0"/>
              <a:t>th</a:t>
            </a:r>
            <a:r>
              <a:rPr lang="en-GB" sz="2000" dirty="0"/>
              <a:t> in year of qualification</a:t>
            </a:r>
          </a:p>
          <a:p>
            <a:r>
              <a:rPr lang="en-GB" sz="2000" dirty="0"/>
              <a:t>Notated score or lead sheet or guide recording</a:t>
            </a:r>
          </a:p>
          <a:p>
            <a:r>
              <a:rPr lang="en-GB" sz="2000" dirty="0"/>
              <a:t>Marked externally</a:t>
            </a:r>
          </a:p>
          <a:p>
            <a:r>
              <a:rPr lang="en-GB" sz="2000" dirty="0"/>
              <a:t>Levels of Difficulty – min. Grade 5 </a:t>
            </a:r>
          </a:p>
          <a:p>
            <a:endParaRPr lang="en-GB" dirty="0"/>
          </a:p>
          <a:p>
            <a:r>
              <a:rPr lang="en-GB" sz="2000" b="1" u="sng" dirty="0"/>
              <a:t>Unit 2 - Composition</a:t>
            </a:r>
            <a:endParaRPr lang="en-GB" sz="2000" dirty="0"/>
          </a:p>
          <a:p>
            <a:r>
              <a:rPr lang="en-GB" sz="2000" dirty="0"/>
              <a:t>Composition 1 (Brief – choice of 7, always one Bach-style chorale)</a:t>
            </a:r>
          </a:p>
          <a:p>
            <a:r>
              <a:rPr lang="en-GB" sz="2000" dirty="0"/>
              <a:t>Composition 2 (Free)</a:t>
            </a:r>
          </a:p>
          <a:p>
            <a:r>
              <a:rPr lang="en-GB" sz="2000" dirty="0"/>
              <a:t>4.5 minutes combined, no maximum</a:t>
            </a:r>
          </a:p>
          <a:p>
            <a:r>
              <a:rPr lang="en-GB" sz="2000" dirty="0"/>
              <a:t>Programme notes of 100 words (explaining intentions, audience/occasion)</a:t>
            </a:r>
          </a:p>
          <a:p>
            <a:r>
              <a:rPr lang="en-GB" sz="2000" dirty="0"/>
              <a:t>Notated score or lead sheet</a:t>
            </a:r>
          </a:p>
          <a:p>
            <a:r>
              <a:rPr lang="en-GB" sz="2000" dirty="0"/>
              <a:t>Externally </a:t>
            </a:r>
            <a:r>
              <a:rPr lang="en-GB" sz="2000" dirty="0" smtClean="0"/>
              <a:t>Marked</a:t>
            </a:r>
            <a:r>
              <a:rPr lang="en-GB" sz="2000" dirty="0"/>
              <a:t> </a:t>
            </a:r>
          </a:p>
        </p:txBody>
      </p:sp>
      <p:sp>
        <p:nvSpPr>
          <p:cNvPr id="2" name="Rectangle 1"/>
          <p:cNvSpPr/>
          <p:nvPr/>
        </p:nvSpPr>
        <p:spPr>
          <a:xfrm>
            <a:off x="6989885" y="1024067"/>
            <a:ext cx="5202115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u="sng" dirty="0"/>
              <a:t>Unit 3 - Appraising – Written Exam</a:t>
            </a:r>
            <a:endParaRPr lang="en-GB" sz="2000" dirty="0"/>
          </a:p>
          <a:p>
            <a:r>
              <a:rPr lang="en-GB" sz="2000" dirty="0"/>
              <a:t> </a:t>
            </a:r>
          </a:p>
          <a:p>
            <a:r>
              <a:rPr lang="en-GB" sz="2000" b="1" u="sng" dirty="0"/>
              <a:t>Section A – Listening </a:t>
            </a:r>
            <a:endParaRPr lang="en-GB" sz="2000" b="1" u="sng" dirty="0" smtClean="0"/>
          </a:p>
          <a:p>
            <a:r>
              <a:rPr lang="en-GB" sz="2000" u="sng" dirty="0" smtClean="0"/>
              <a:t> </a:t>
            </a:r>
            <a:endParaRPr lang="en-GB" sz="2000" dirty="0"/>
          </a:p>
          <a:p>
            <a:r>
              <a:rPr lang="en-GB" sz="2000" i="1" dirty="0"/>
              <a:t>3 sets of questions (one of each area of study</a:t>
            </a:r>
            <a:r>
              <a:rPr lang="en-GB" sz="2000" i="1" dirty="0" smtClean="0"/>
              <a:t>)</a:t>
            </a:r>
            <a:endParaRPr lang="en-GB" sz="2000" dirty="0"/>
          </a:p>
          <a:p>
            <a:r>
              <a:rPr lang="en-GB" sz="2000" dirty="0"/>
              <a:t>Area of Study - Classical (25 </a:t>
            </a:r>
            <a:r>
              <a:rPr lang="en-GB" sz="2000" dirty="0" err="1"/>
              <a:t>mins</a:t>
            </a:r>
            <a:r>
              <a:rPr lang="en-GB" sz="2000" dirty="0"/>
              <a:t>) - 3 extracts </a:t>
            </a:r>
            <a:endParaRPr lang="en-GB" sz="2000" dirty="0" smtClean="0"/>
          </a:p>
          <a:p>
            <a:r>
              <a:rPr lang="en-GB" sz="2000" dirty="0" smtClean="0"/>
              <a:t>(</a:t>
            </a:r>
            <a:r>
              <a:rPr lang="en-GB" sz="2000" dirty="0"/>
              <a:t>listening, dictation, extended writing)</a:t>
            </a:r>
          </a:p>
          <a:p>
            <a:r>
              <a:rPr lang="en-GB" sz="2000" dirty="0"/>
              <a:t>Area of Study – Pop/Jazz (20 </a:t>
            </a:r>
            <a:r>
              <a:rPr lang="en-GB" sz="2000" dirty="0" err="1"/>
              <a:t>mins</a:t>
            </a:r>
            <a:r>
              <a:rPr lang="en-GB" sz="2000" dirty="0"/>
              <a:t>) - 3 extracts </a:t>
            </a:r>
            <a:endParaRPr lang="en-GB" sz="2000" dirty="0" smtClean="0"/>
          </a:p>
          <a:p>
            <a:r>
              <a:rPr lang="en-GB" sz="2000" dirty="0" smtClean="0"/>
              <a:t>(</a:t>
            </a:r>
            <a:r>
              <a:rPr lang="en-GB" sz="2000" dirty="0"/>
              <a:t>listening, listening, extended writing)</a:t>
            </a:r>
          </a:p>
          <a:p>
            <a:r>
              <a:rPr lang="en-GB" sz="2000" dirty="0"/>
              <a:t>Area of Study – Musical Theatre (20 </a:t>
            </a:r>
            <a:r>
              <a:rPr lang="en-GB" sz="2000" dirty="0" err="1"/>
              <a:t>mins</a:t>
            </a:r>
            <a:r>
              <a:rPr lang="en-GB" sz="2000" dirty="0"/>
              <a:t>) - 3 extracts (listening, listening, extended writing) </a:t>
            </a:r>
            <a:endParaRPr lang="en-GB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21"/>
          <a:stretch/>
        </p:blipFill>
        <p:spPr bwMode="auto">
          <a:xfrm>
            <a:off x="8282355" y="5198814"/>
            <a:ext cx="3688372" cy="1468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380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10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BRGS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Clive Davenport</dc:creator>
  <cp:lastModifiedBy>Clive Davenport</cp:lastModifiedBy>
  <cp:revision>6</cp:revision>
  <dcterms:created xsi:type="dcterms:W3CDTF">2018-11-08T16:16:14Z</dcterms:created>
  <dcterms:modified xsi:type="dcterms:W3CDTF">2018-11-08T16:48:32Z</dcterms:modified>
</cp:coreProperties>
</file>