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72" r:id="rId12"/>
    <p:sldId id="266" r:id="rId13"/>
    <p:sldId id="267" r:id="rId14"/>
    <p:sldId id="268"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156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07501" y="1449148"/>
            <a:ext cx="7929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607501" y="5280847"/>
            <a:ext cx="7929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D09AAB-2148-48AC-B7BB-3EF72917F9EB}" type="datetimeFigureOut">
              <a:rPr lang="en-GB" smtClean="0"/>
              <a:t>15/05/2020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603057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7500" y="4800600"/>
            <a:ext cx="7921064"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607500" y="5367338"/>
            <a:ext cx="7921064"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AD09AAB-2148-48AC-B7BB-3EF72917F9EB}" type="datetimeFigureOut">
              <a:rPr lang="en-GB" smtClean="0"/>
              <a:t>15/05/2020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231649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73773" y="1081456"/>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38239" y="1238502"/>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39893" y="4443681"/>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5680982" y="1081457"/>
            <a:ext cx="28575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5AD09AAB-2148-48AC-B7BB-3EF72917F9EB}" type="datetimeFigureOut">
              <a:rPr lang="en-GB" smtClean="0"/>
              <a:t>15/05/2020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3747482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4"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7" y="2435958"/>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7000" y="2286001"/>
            <a:ext cx="3660225"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5AD09AAB-2148-48AC-B7BB-3EF72917F9EB}" type="datetimeFigureOut">
              <a:rPr lang="en-GB" smtClean="0"/>
              <a:t>15/05/2020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2008046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D09AAB-2148-48AC-B7BB-3EF72917F9EB}" type="datetimeFigureOut">
              <a:rPr lang="en-GB" smtClean="0"/>
              <a:t>15/05/2020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957930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9"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137656" y="586171"/>
            <a:ext cx="1871093"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7501" y="446089"/>
            <a:ext cx="4958655"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D09AAB-2148-48AC-B7BB-3EF72917F9EB}" type="datetimeFigureOut">
              <a:rPr lang="en-GB" smtClean="0"/>
              <a:t>15/05/2020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176972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447188"/>
            <a:ext cx="7928999"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614034" y="2222287"/>
            <a:ext cx="7915931"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D09AAB-2148-48AC-B7BB-3EF72917F9EB}" type="datetimeFigureOut">
              <a:rPr lang="en-GB" smtClean="0"/>
              <a:t>15/05/2020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226163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2"/>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2951396"/>
            <a:ext cx="7921064"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607500" y="5281202"/>
            <a:ext cx="7921064"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D09AAB-2148-48AC-B7BB-3EF72917F9EB}" type="datetimeFigureOut">
              <a:rPr lang="en-GB" smtClean="0"/>
              <a:t>15/05/2020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2682729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14034" y="2222288"/>
            <a:ext cx="3889405"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62" y="2222287"/>
            <a:ext cx="3895937"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D09AAB-2148-48AC-B7BB-3EF72917F9EB}" type="datetimeFigureOut">
              <a:rPr lang="en-GB" smtClean="0"/>
              <a:t>15/05/2020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355335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11046" y="2174875"/>
            <a:ext cx="389239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11047" y="2751139"/>
            <a:ext cx="3892392"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62" y="2174875"/>
            <a:ext cx="389593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0562" y="2751139"/>
            <a:ext cx="3895937"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D09AAB-2148-48AC-B7BB-3EF72917F9EB}" type="datetimeFigureOut">
              <a:rPr lang="en-GB" smtClean="0"/>
              <a:t>15/05/2020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2233962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D09AAB-2148-48AC-B7BB-3EF72917F9EB}" type="datetimeFigureOut">
              <a:rPr lang="en-GB" smtClean="0"/>
              <a:t>15/05/2020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189963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09AAB-2148-48AC-B7BB-3EF72917F9EB}" type="datetimeFigureOut">
              <a:rPr lang="en-GB" smtClean="0"/>
              <a:t>15/05/2020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3969771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4" y="446088"/>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4"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5" y="446089"/>
            <a:ext cx="4689475"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4" y="2260739"/>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AD09AAB-2148-48AC-B7BB-3EF72917F9EB}" type="datetimeFigureOut">
              <a:rPr lang="en-GB" smtClean="0"/>
              <a:t>15/05/2020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1085447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1046" y="727523"/>
            <a:ext cx="3639741"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611046" y="2344684"/>
            <a:ext cx="3639741"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2914358" y="6041363"/>
            <a:ext cx="732659" cy="365125"/>
          </a:xfrm>
        </p:spPr>
        <p:txBody>
          <a:bodyPr/>
          <a:lstStyle/>
          <a:p>
            <a:fld id="{5AD09AAB-2148-48AC-B7BB-3EF72917F9EB}" type="datetimeFigureOut">
              <a:rPr lang="en-GB" smtClean="0"/>
              <a:t>15/05/2020</a:t>
            </a:fld>
            <a:endParaRPr lang="en-GB"/>
          </a:p>
        </p:txBody>
      </p:sp>
      <p:sp>
        <p:nvSpPr>
          <p:cNvPr id="6" name="Footer Placeholder 5"/>
          <p:cNvSpPr>
            <a:spLocks noGrp="1"/>
          </p:cNvSpPr>
          <p:nvPr>
            <p:ph type="ftr" sz="quarter" idx="11"/>
          </p:nvPr>
        </p:nvSpPr>
        <p:spPr>
          <a:xfrm>
            <a:off x="442797" y="6041363"/>
            <a:ext cx="2471560" cy="365125"/>
          </a:xfrm>
        </p:spPr>
        <p:txBody>
          <a:bodyPr/>
          <a:lstStyle/>
          <a:p>
            <a:endParaRPr lang="en-GB"/>
          </a:p>
        </p:txBody>
      </p:sp>
      <p:sp>
        <p:nvSpPr>
          <p:cNvPr id="7" name="Slide Number Placeholder 6"/>
          <p:cNvSpPr>
            <a:spLocks noGrp="1"/>
          </p:cNvSpPr>
          <p:nvPr>
            <p:ph type="sldNum" sz="quarter" idx="12"/>
          </p:nvPr>
        </p:nvSpPr>
        <p:spPr>
          <a:xfrm>
            <a:off x="3647017" y="5915889"/>
            <a:ext cx="796616" cy="490599"/>
          </a:xfrm>
        </p:spPr>
        <p:txBody>
          <a:bodyPr/>
          <a:lstStyle/>
          <a:p>
            <a:fld id="{0240A6E2-EB6E-46F5-AF99-54E76EC3FD1F}" type="slidenum">
              <a:rPr lang="en-GB" smtClean="0"/>
              <a:t>‹#›</a:t>
            </a:fld>
            <a:endParaRPr lang="en-GB"/>
          </a:p>
        </p:txBody>
      </p:sp>
    </p:spTree>
    <p:extLst>
      <p:ext uri="{BB962C8B-B14F-4D97-AF65-F5344CB8AC3E}">
        <p14:creationId xmlns:p14="http://schemas.microsoft.com/office/powerpoint/2010/main" val="2149973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7500" y="447188"/>
            <a:ext cx="7928999"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7500" y="2184402"/>
            <a:ext cx="7922464"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38636" y="6041363"/>
            <a:ext cx="6483240" cy="365125"/>
          </a:xfrm>
          <a:prstGeom prst="rect">
            <a:avLst/>
          </a:prstGeom>
        </p:spPr>
        <p:txBody>
          <a:bodyPr vert="horz" lIns="91440" tIns="45720" rIns="91440" bIns="45720" rtlCol="0" anchor="b"/>
          <a:lstStyle>
            <a:lvl1pPr algn="l">
              <a:defRPr sz="900">
                <a:solidFill>
                  <a:schemeClr val="tx1"/>
                </a:solidFill>
              </a:defRPr>
            </a:lvl1pPr>
          </a:lstStyle>
          <a:p>
            <a:endParaRPr lang="en-GB"/>
          </a:p>
        </p:txBody>
      </p:sp>
      <p:sp>
        <p:nvSpPr>
          <p:cNvPr id="4" name="Date Placeholder 3"/>
          <p:cNvSpPr>
            <a:spLocks noGrp="1"/>
          </p:cNvSpPr>
          <p:nvPr>
            <p:ph type="dt" sz="half" idx="2"/>
          </p:nvPr>
        </p:nvSpPr>
        <p:spPr>
          <a:xfrm>
            <a:off x="7000969" y="6041363"/>
            <a:ext cx="1007780" cy="365125"/>
          </a:xfrm>
          <a:prstGeom prst="rect">
            <a:avLst/>
          </a:prstGeom>
        </p:spPr>
        <p:txBody>
          <a:bodyPr vert="horz" lIns="91440" tIns="45720" rIns="91440" bIns="45720" rtlCol="0" anchor="b"/>
          <a:lstStyle>
            <a:lvl1pPr algn="r">
              <a:defRPr sz="900">
                <a:solidFill>
                  <a:schemeClr val="tx1"/>
                </a:solidFill>
              </a:defRPr>
            </a:lvl1pPr>
          </a:lstStyle>
          <a:p>
            <a:fld id="{5AD09AAB-2148-48AC-B7BB-3EF72917F9EB}" type="datetimeFigureOut">
              <a:rPr lang="en-GB" smtClean="0"/>
              <a:t>15/05/2020</a:t>
            </a:fld>
            <a:endParaRPr lang="en-GB"/>
          </a:p>
        </p:txBody>
      </p:sp>
      <p:sp>
        <p:nvSpPr>
          <p:cNvPr id="6" name="Slide Number Placeholder 5"/>
          <p:cNvSpPr>
            <a:spLocks noGrp="1"/>
          </p:cNvSpPr>
          <p:nvPr>
            <p:ph type="sldNum" sz="quarter" idx="4"/>
          </p:nvPr>
        </p:nvSpPr>
        <p:spPr>
          <a:xfrm>
            <a:off x="8008749" y="5915889"/>
            <a:ext cx="796616" cy="490599"/>
          </a:xfrm>
          <a:prstGeom prst="rect">
            <a:avLst/>
          </a:prstGeom>
        </p:spPr>
        <p:txBody>
          <a:bodyPr vert="horz" lIns="91440" tIns="45720" rIns="91440" bIns="10800" rtlCol="0" anchor="b"/>
          <a:lstStyle>
            <a:lvl1pPr algn="r">
              <a:defRPr sz="2000">
                <a:solidFill>
                  <a:schemeClr val="accent1"/>
                </a:solidFill>
              </a:defRPr>
            </a:lvl1pPr>
          </a:lstStyle>
          <a:p>
            <a:fld id="{0240A6E2-EB6E-46F5-AF99-54E76EC3FD1F}" type="slidenum">
              <a:rPr lang="en-GB" smtClean="0"/>
              <a:t>‹#›</a:t>
            </a:fld>
            <a:endParaRPr lang="en-GB"/>
          </a:p>
        </p:txBody>
      </p:sp>
    </p:spTree>
    <p:extLst>
      <p:ext uri="{BB962C8B-B14F-4D97-AF65-F5344CB8AC3E}">
        <p14:creationId xmlns:p14="http://schemas.microsoft.com/office/powerpoint/2010/main" val="38767955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A Level Spanish 	</a:t>
            </a:r>
          </a:p>
        </p:txBody>
      </p:sp>
      <p:sp>
        <p:nvSpPr>
          <p:cNvPr id="3" name="Subtitle 2"/>
          <p:cNvSpPr>
            <a:spLocks noGrp="1"/>
          </p:cNvSpPr>
          <p:nvPr>
            <p:ph type="subTitle" idx="1"/>
          </p:nvPr>
        </p:nvSpPr>
        <p:spPr/>
        <p:txBody>
          <a:bodyPr/>
          <a:lstStyle/>
          <a:p>
            <a:r>
              <a:rPr lang="en-GB" dirty="0"/>
              <a:t>Taster Day Materials 2020</a:t>
            </a:r>
          </a:p>
        </p:txBody>
      </p:sp>
    </p:spTree>
    <p:extLst>
      <p:ext uri="{BB962C8B-B14F-4D97-AF65-F5344CB8AC3E}">
        <p14:creationId xmlns:p14="http://schemas.microsoft.com/office/powerpoint/2010/main" val="500623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Contents of the course – Individual Research Projects</a:t>
            </a:r>
          </a:p>
        </p:txBody>
      </p:sp>
      <p:sp>
        <p:nvSpPr>
          <p:cNvPr id="3" name="Content Placeholder 2"/>
          <p:cNvSpPr>
            <a:spLocks noGrp="1"/>
          </p:cNvSpPr>
          <p:nvPr>
            <p:ph idx="1"/>
          </p:nvPr>
        </p:nvSpPr>
        <p:spPr>
          <a:xfrm>
            <a:off x="155543" y="2222288"/>
            <a:ext cx="8816418" cy="4480171"/>
          </a:xfrm>
        </p:spPr>
        <p:txBody>
          <a:bodyPr>
            <a:normAutofit/>
          </a:bodyPr>
          <a:lstStyle/>
          <a:p>
            <a:r>
              <a:rPr lang="fr-FR" dirty="0" err="1"/>
              <a:t>Some</a:t>
            </a:r>
            <a:r>
              <a:rPr lang="fr-FR" dirty="0"/>
              <a:t> </a:t>
            </a:r>
            <a:r>
              <a:rPr lang="fr-FR" dirty="0" err="1"/>
              <a:t>suggested</a:t>
            </a:r>
            <a:r>
              <a:rPr lang="fr-FR" dirty="0"/>
              <a:t> </a:t>
            </a:r>
            <a:r>
              <a:rPr lang="fr-FR" dirty="0" err="1"/>
              <a:t>project</a:t>
            </a:r>
            <a:r>
              <a:rPr lang="fr-FR" dirty="0"/>
              <a:t> </a:t>
            </a:r>
            <a:r>
              <a:rPr lang="fr-FR" dirty="0" err="1"/>
              <a:t>titles</a:t>
            </a:r>
            <a:r>
              <a:rPr lang="fr-FR" dirty="0"/>
              <a:t>:</a:t>
            </a:r>
          </a:p>
          <a:p>
            <a:pPr lvl="1"/>
            <a:r>
              <a:rPr lang="fr-FR" dirty="0"/>
              <a:t>A </a:t>
            </a:r>
            <a:r>
              <a:rPr lang="fr-FR" dirty="0" err="1"/>
              <a:t>historical</a:t>
            </a:r>
            <a:r>
              <a:rPr lang="fr-FR" dirty="0"/>
              <a:t> </a:t>
            </a:r>
            <a:r>
              <a:rPr lang="fr-FR" dirty="0" err="1"/>
              <a:t>event</a:t>
            </a:r>
            <a:r>
              <a:rPr lang="fr-FR" dirty="0"/>
              <a:t> or building </a:t>
            </a:r>
            <a:r>
              <a:rPr lang="fr-FR" dirty="0" err="1"/>
              <a:t>such</a:t>
            </a:r>
            <a:r>
              <a:rPr lang="fr-FR" dirty="0"/>
              <a:t> as: ‘el </a:t>
            </a:r>
            <a:r>
              <a:rPr lang="fr-FR" dirty="0" err="1"/>
              <a:t>golpe</a:t>
            </a:r>
            <a:r>
              <a:rPr lang="fr-FR" dirty="0"/>
              <a:t> de </a:t>
            </a:r>
            <a:r>
              <a:rPr lang="fr-FR" dirty="0" err="1"/>
              <a:t>estado</a:t>
            </a:r>
            <a:r>
              <a:rPr lang="fr-FR" dirty="0"/>
              <a:t> </a:t>
            </a:r>
            <a:r>
              <a:rPr lang="fr-FR" dirty="0" err="1"/>
              <a:t>chileno</a:t>
            </a:r>
            <a:r>
              <a:rPr lang="fr-FR" dirty="0"/>
              <a:t>’ (the </a:t>
            </a:r>
            <a:r>
              <a:rPr lang="fr-FR" dirty="0" err="1"/>
              <a:t>Chilean</a:t>
            </a:r>
            <a:r>
              <a:rPr lang="fr-FR" dirty="0"/>
              <a:t> coup d’état) or la Alhambra</a:t>
            </a:r>
          </a:p>
          <a:p>
            <a:pPr lvl="1"/>
            <a:r>
              <a:rPr lang="fr-FR" dirty="0"/>
              <a:t>A </a:t>
            </a:r>
            <a:r>
              <a:rPr lang="fr-FR" dirty="0" err="1"/>
              <a:t>person</a:t>
            </a:r>
            <a:r>
              <a:rPr lang="fr-FR" dirty="0"/>
              <a:t> or group </a:t>
            </a:r>
            <a:r>
              <a:rPr lang="fr-FR" dirty="0" err="1"/>
              <a:t>such</a:t>
            </a:r>
            <a:r>
              <a:rPr lang="fr-FR" dirty="0"/>
              <a:t> as Eva Perón, Augusto Pinochet, Hugo </a:t>
            </a:r>
            <a:r>
              <a:rPr lang="fr-FR" dirty="0" err="1"/>
              <a:t>Chávez</a:t>
            </a:r>
            <a:r>
              <a:rPr lang="fr-FR" dirty="0"/>
              <a:t>, Che Guevara, Violeta Parra or </a:t>
            </a:r>
            <a:r>
              <a:rPr lang="fr-FR" dirty="0" err="1"/>
              <a:t>Víctor</a:t>
            </a:r>
            <a:r>
              <a:rPr lang="fr-FR" dirty="0"/>
              <a:t> </a:t>
            </a:r>
            <a:r>
              <a:rPr lang="fr-FR" dirty="0" err="1"/>
              <a:t>Jara</a:t>
            </a:r>
            <a:endParaRPr lang="fr-FR" dirty="0"/>
          </a:p>
          <a:p>
            <a:pPr lvl="1"/>
            <a:r>
              <a:rPr lang="fr-FR" dirty="0"/>
              <a:t>A comparative topic </a:t>
            </a:r>
            <a:r>
              <a:rPr lang="fr-FR" dirty="0" err="1"/>
              <a:t>such</a:t>
            </a:r>
            <a:r>
              <a:rPr lang="fr-FR" dirty="0"/>
              <a:t> as ‘los </a:t>
            </a:r>
            <a:r>
              <a:rPr lang="fr-FR" dirty="0" err="1"/>
              <a:t>partidos</a:t>
            </a:r>
            <a:r>
              <a:rPr lang="fr-FR" dirty="0"/>
              <a:t> </a:t>
            </a:r>
            <a:r>
              <a:rPr lang="fr-FR" dirty="0" err="1"/>
              <a:t>políticos</a:t>
            </a:r>
            <a:r>
              <a:rPr lang="fr-FR" dirty="0"/>
              <a:t> en España y el Reino </a:t>
            </a:r>
            <a:r>
              <a:rPr lang="fr-FR" dirty="0" err="1"/>
              <a:t>Unido</a:t>
            </a:r>
            <a:r>
              <a:rPr lang="fr-FR" dirty="0"/>
              <a:t>’ (</a:t>
            </a:r>
            <a:r>
              <a:rPr lang="fr-FR" dirty="0" err="1"/>
              <a:t>political</a:t>
            </a:r>
            <a:r>
              <a:rPr lang="fr-FR" dirty="0"/>
              <a:t> parties in Spain and the UK), ‘</a:t>
            </a:r>
            <a:r>
              <a:rPr lang="fr-FR" dirty="0" err="1"/>
              <a:t>América</a:t>
            </a:r>
            <a:r>
              <a:rPr lang="fr-FR" dirty="0"/>
              <a:t> Latina </a:t>
            </a:r>
            <a:r>
              <a:rPr lang="fr-FR" dirty="0" err="1"/>
              <a:t>frente</a:t>
            </a:r>
            <a:r>
              <a:rPr lang="fr-FR" dirty="0"/>
              <a:t> a los </a:t>
            </a:r>
            <a:r>
              <a:rPr lang="fr-FR" dirty="0" err="1"/>
              <a:t>Estados</a:t>
            </a:r>
            <a:r>
              <a:rPr lang="fr-FR" dirty="0"/>
              <a:t> Unidos’ (Latin America and the USA) or ‘los </a:t>
            </a:r>
            <a:r>
              <a:rPr lang="fr-FR" dirty="0" err="1"/>
              <a:t>países</a:t>
            </a:r>
            <a:r>
              <a:rPr lang="fr-FR" dirty="0"/>
              <a:t> </a:t>
            </a:r>
            <a:r>
              <a:rPr lang="fr-FR" dirty="0" err="1"/>
              <a:t>anglosajones</a:t>
            </a:r>
            <a:r>
              <a:rPr lang="fr-FR" dirty="0"/>
              <a:t> </a:t>
            </a:r>
            <a:r>
              <a:rPr lang="fr-FR" dirty="0" err="1"/>
              <a:t>frente</a:t>
            </a:r>
            <a:r>
              <a:rPr lang="fr-FR" dirty="0"/>
              <a:t> a los </a:t>
            </a:r>
            <a:r>
              <a:rPr lang="fr-FR" dirty="0" err="1"/>
              <a:t>países</a:t>
            </a:r>
            <a:r>
              <a:rPr lang="fr-FR" dirty="0"/>
              <a:t> </a:t>
            </a:r>
            <a:r>
              <a:rPr lang="fr-FR" dirty="0" err="1"/>
              <a:t>latinoamericanos</a:t>
            </a:r>
            <a:r>
              <a:rPr lang="fr-FR" dirty="0"/>
              <a:t> en el </a:t>
            </a:r>
            <a:r>
              <a:rPr lang="fr-FR" dirty="0" err="1"/>
              <a:t>Índice</a:t>
            </a:r>
            <a:r>
              <a:rPr lang="fr-FR" dirty="0"/>
              <a:t> </a:t>
            </a:r>
            <a:r>
              <a:rPr lang="fr-FR" dirty="0" err="1"/>
              <a:t>del</a:t>
            </a:r>
            <a:r>
              <a:rPr lang="fr-FR" dirty="0"/>
              <a:t> </a:t>
            </a:r>
            <a:r>
              <a:rPr lang="fr-FR" dirty="0" err="1"/>
              <a:t>Planeta</a:t>
            </a:r>
            <a:r>
              <a:rPr lang="fr-FR" dirty="0"/>
              <a:t> </a:t>
            </a:r>
            <a:r>
              <a:rPr lang="fr-FR" dirty="0" err="1"/>
              <a:t>Feliz</a:t>
            </a:r>
            <a:r>
              <a:rPr lang="fr-FR" dirty="0"/>
              <a:t>’ (Anglo Saxon and Latin American countries in the Happy Planet Index). </a:t>
            </a:r>
          </a:p>
        </p:txBody>
      </p:sp>
    </p:spTree>
    <p:extLst>
      <p:ext uri="{BB962C8B-B14F-4D97-AF65-F5344CB8AC3E}">
        <p14:creationId xmlns:p14="http://schemas.microsoft.com/office/powerpoint/2010/main" val="3034159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Contents of the course – Individual Research Projects</a:t>
            </a:r>
          </a:p>
        </p:txBody>
      </p:sp>
      <p:sp>
        <p:nvSpPr>
          <p:cNvPr id="3" name="Content Placeholder 2"/>
          <p:cNvSpPr>
            <a:spLocks noGrp="1"/>
          </p:cNvSpPr>
          <p:nvPr>
            <p:ph idx="1"/>
          </p:nvPr>
        </p:nvSpPr>
        <p:spPr>
          <a:xfrm>
            <a:off x="155543" y="2222288"/>
            <a:ext cx="8816418" cy="4480171"/>
          </a:xfrm>
        </p:spPr>
        <p:txBody>
          <a:bodyPr>
            <a:normAutofit/>
          </a:bodyPr>
          <a:lstStyle/>
          <a:p>
            <a:r>
              <a:rPr lang="fr-FR" dirty="0"/>
              <a:t>Past </a:t>
            </a:r>
            <a:r>
              <a:rPr lang="fr-FR" dirty="0" err="1"/>
              <a:t>students</a:t>
            </a:r>
            <a:r>
              <a:rPr lang="fr-FR" dirty="0"/>
              <a:t>’ </a:t>
            </a:r>
            <a:r>
              <a:rPr lang="fr-FR" dirty="0" err="1"/>
              <a:t>work</a:t>
            </a:r>
            <a:r>
              <a:rPr lang="fr-FR" dirty="0"/>
              <a:t> has </a:t>
            </a:r>
            <a:r>
              <a:rPr lang="fr-FR" dirty="0" err="1"/>
              <a:t>covered</a:t>
            </a:r>
            <a:r>
              <a:rPr lang="fr-FR" dirty="0"/>
              <a:t>:</a:t>
            </a:r>
          </a:p>
          <a:p>
            <a:pPr lvl="1"/>
            <a:r>
              <a:rPr lang="fr-FR" dirty="0"/>
              <a:t>La </a:t>
            </a:r>
            <a:r>
              <a:rPr lang="fr-FR" dirty="0" err="1"/>
              <a:t>narcoguerra</a:t>
            </a:r>
            <a:r>
              <a:rPr lang="fr-FR" dirty="0"/>
              <a:t> </a:t>
            </a:r>
            <a:r>
              <a:rPr lang="fr-FR" dirty="0" err="1"/>
              <a:t>mexicana</a:t>
            </a:r>
            <a:endParaRPr lang="fr-FR" dirty="0"/>
          </a:p>
          <a:p>
            <a:pPr lvl="1"/>
            <a:r>
              <a:rPr lang="fr-FR" dirty="0"/>
              <a:t>La </a:t>
            </a:r>
            <a:r>
              <a:rPr lang="fr-FR" dirty="0" err="1"/>
              <a:t>narcoguerra</a:t>
            </a:r>
            <a:r>
              <a:rPr lang="fr-FR" dirty="0"/>
              <a:t> </a:t>
            </a:r>
            <a:r>
              <a:rPr lang="fr-FR" dirty="0" err="1"/>
              <a:t>colombiana</a:t>
            </a:r>
            <a:endParaRPr lang="fr-FR" dirty="0"/>
          </a:p>
          <a:p>
            <a:pPr lvl="1"/>
            <a:r>
              <a:rPr lang="fr-FR" dirty="0"/>
              <a:t>The impact of </a:t>
            </a:r>
            <a:r>
              <a:rPr lang="fr-FR" dirty="0" err="1"/>
              <a:t>tourism</a:t>
            </a:r>
            <a:r>
              <a:rPr lang="fr-FR" dirty="0"/>
              <a:t> on post-Franco </a:t>
            </a:r>
            <a:r>
              <a:rPr lang="fr-FR" dirty="0" err="1"/>
              <a:t>Spain’s</a:t>
            </a:r>
            <a:r>
              <a:rPr lang="fr-FR" dirty="0"/>
              <a:t> </a:t>
            </a:r>
            <a:r>
              <a:rPr lang="fr-FR" dirty="0" err="1"/>
              <a:t>economy</a:t>
            </a:r>
            <a:endParaRPr lang="fr-FR" dirty="0"/>
          </a:p>
          <a:p>
            <a:pPr lvl="1"/>
            <a:r>
              <a:rPr lang="fr-FR" dirty="0"/>
              <a:t>Castro and Cuba: </a:t>
            </a:r>
            <a:r>
              <a:rPr lang="fr-FR" dirty="0" err="1"/>
              <a:t>his</a:t>
            </a:r>
            <a:r>
              <a:rPr lang="fr-FR" dirty="0"/>
              <a:t> </a:t>
            </a:r>
            <a:r>
              <a:rPr lang="fr-FR" dirty="0" err="1"/>
              <a:t>rise</a:t>
            </a:r>
            <a:r>
              <a:rPr lang="fr-FR" dirty="0"/>
              <a:t> to power</a:t>
            </a:r>
          </a:p>
          <a:p>
            <a:pPr lvl="1"/>
            <a:r>
              <a:rPr lang="en-GB" dirty="0"/>
              <a:t>Art and its relationship with the Civil War and Dictatorship</a:t>
            </a:r>
          </a:p>
          <a:p>
            <a:pPr lvl="1"/>
            <a:r>
              <a:rPr lang="en-GB" dirty="0"/>
              <a:t>Basque Separatism</a:t>
            </a:r>
          </a:p>
          <a:p>
            <a:pPr lvl="1"/>
            <a:r>
              <a:rPr lang="en-GB" dirty="0"/>
              <a:t>Frida Kahlo: her life, work and art</a:t>
            </a:r>
          </a:p>
          <a:p>
            <a:pPr lvl="1"/>
            <a:r>
              <a:rPr lang="en-GB" dirty="0"/>
              <a:t>Mayan Civilisation in Central America</a:t>
            </a:r>
            <a:endParaRPr lang="fr-FR" dirty="0"/>
          </a:p>
        </p:txBody>
      </p:sp>
    </p:spTree>
    <p:extLst>
      <p:ext uri="{BB962C8B-B14F-4D97-AF65-F5344CB8AC3E}">
        <p14:creationId xmlns:p14="http://schemas.microsoft.com/office/powerpoint/2010/main" val="45178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Skills you will learn</a:t>
            </a:r>
          </a:p>
        </p:txBody>
      </p:sp>
      <p:sp>
        <p:nvSpPr>
          <p:cNvPr id="3" name="Content Placeholder 2"/>
          <p:cNvSpPr>
            <a:spLocks noGrp="1"/>
          </p:cNvSpPr>
          <p:nvPr>
            <p:ph idx="1"/>
          </p:nvPr>
        </p:nvSpPr>
        <p:spPr>
          <a:xfrm>
            <a:off x="155543" y="2222288"/>
            <a:ext cx="8816418" cy="4480171"/>
          </a:xfrm>
        </p:spPr>
        <p:txBody>
          <a:bodyPr>
            <a:normAutofit/>
          </a:bodyPr>
          <a:lstStyle/>
          <a:p>
            <a:r>
              <a:rPr lang="fr-FR" dirty="0"/>
              <a:t>Extended </a:t>
            </a:r>
            <a:r>
              <a:rPr lang="fr-FR" dirty="0" err="1"/>
              <a:t>writing</a:t>
            </a:r>
            <a:r>
              <a:rPr lang="fr-FR" dirty="0"/>
              <a:t> </a:t>
            </a:r>
            <a:r>
              <a:rPr lang="fr-FR" dirty="0" err="1"/>
              <a:t>skills</a:t>
            </a:r>
            <a:endParaRPr lang="fr-FR" dirty="0"/>
          </a:p>
          <a:p>
            <a:r>
              <a:rPr lang="fr-FR" dirty="0" err="1"/>
              <a:t>Literary</a:t>
            </a:r>
            <a:r>
              <a:rPr lang="fr-FR" dirty="0"/>
              <a:t> / </a:t>
            </a:r>
            <a:r>
              <a:rPr lang="fr-FR" dirty="0" err="1"/>
              <a:t>cinematic</a:t>
            </a:r>
            <a:r>
              <a:rPr lang="fr-FR" dirty="0"/>
              <a:t> </a:t>
            </a:r>
            <a:r>
              <a:rPr lang="fr-FR" dirty="0" err="1"/>
              <a:t>analysis</a:t>
            </a:r>
            <a:r>
              <a:rPr lang="fr-FR" dirty="0"/>
              <a:t> </a:t>
            </a:r>
            <a:r>
              <a:rPr lang="fr-FR" dirty="0" err="1"/>
              <a:t>skills</a:t>
            </a:r>
            <a:endParaRPr lang="fr-FR" dirty="0"/>
          </a:p>
          <a:p>
            <a:r>
              <a:rPr lang="fr-FR" dirty="0"/>
              <a:t>Discussion / </a:t>
            </a:r>
            <a:r>
              <a:rPr lang="fr-FR" dirty="0" err="1"/>
              <a:t>debate</a:t>
            </a:r>
            <a:r>
              <a:rPr lang="fr-FR" dirty="0"/>
              <a:t> </a:t>
            </a:r>
            <a:r>
              <a:rPr lang="fr-FR" dirty="0" err="1"/>
              <a:t>skills</a:t>
            </a:r>
            <a:endParaRPr lang="fr-FR" dirty="0"/>
          </a:p>
          <a:p>
            <a:endParaRPr lang="fr-FR" dirty="0"/>
          </a:p>
        </p:txBody>
      </p:sp>
    </p:spTree>
    <p:extLst>
      <p:ext uri="{BB962C8B-B14F-4D97-AF65-F5344CB8AC3E}">
        <p14:creationId xmlns:p14="http://schemas.microsoft.com/office/powerpoint/2010/main" val="3095736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Aims of the A Level course</a:t>
            </a:r>
          </a:p>
        </p:txBody>
      </p:sp>
      <p:sp>
        <p:nvSpPr>
          <p:cNvPr id="3" name="Content Placeholder 2"/>
          <p:cNvSpPr>
            <a:spLocks noGrp="1"/>
          </p:cNvSpPr>
          <p:nvPr>
            <p:ph idx="1"/>
          </p:nvPr>
        </p:nvSpPr>
        <p:spPr>
          <a:xfrm>
            <a:off x="155543" y="2222288"/>
            <a:ext cx="8816418" cy="4480171"/>
          </a:xfrm>
        </p:spPr>
        <p:txBody>
          <a:bodyPr>
            <a:normAutofit/>
          </a:bodyPr>
          <a:lstStyle/>
          <a:p>
            <a:r>
              <a:rPr lang="en-GB" dirty="0"/>
              <a:t>To develop your ability to think critically using your improved knowledge of Spanish, and Hispanic countries and their cultures. </a:t>
            </a:r>
          </a:p>
          <a:p>
            <a:r>
              <a:rPr lang="en-GB" dirty="0"/>
              <a:t>To develop your ability to communicate in Spanish (written, spoken and translation skills) and to become an increasingly confident, accurate and independent user of the language.</a:t>
            </a:r>
          </a:p>
          <a:p>
            <a:r>
              <a:rPr lang="en-GB" dirty="0"/>
              <a:t>To be able to effectively interact with other (native) Spanish speakers.  </a:t>
            </a:r>
          </a:p>
          <a:p>
            <a:r>
              <a:rPr lang="en-GB" dirty="0"/>
              <a:t>To be able to critically analyse texts, films, and other materials in Spanish, appreciating not only the use of language but also understanding them within their cultural context. </a:t>
            </a:r>
          </a:p>
          <a:p>
            <a:r>
              <a:rPr lang="en-GB" dirty="0"/>
              <a:t>To enhance your cultural knowledge of Spain and other Hispanic countries.</a:t>
            </a:r>
          </a:p>
          <a:p>
            <a:r>
              <a:rPr lang="en-GB" dirty="0"/>
              <a:t>To develop other, transferable, skills such as autonomy, resourcefulness, creativity, critical thinking, and linguistic, cultural and cognitive flexibility. </a:t>
            </a:r>
          </a:p>
        </p:txBody>
      </p:sp>
    </p:spTree>
    <p:extLst>
      <p:ext uri="{BB962C8B-B14F-4D97-AF65-F5344CB8AC3E}">
        <p14:creationId xmlns:p14="http://schemas.microsoft.com/office/powerpoint/2010/main" val="4117669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 Objectives</a:t>
            </a:r>
          </a:p>
        </p:txBody>
      </p:sp>
      <p:sp>
        <p:nvSpPr>
          <p:cNvPr id="3" name="Content Placeholder 2"/>
          <p:cNvSpPr>
            <a:spLocks noGrp="1"/>
          </p:cNvSpPr>
          <p:nvPr>
            <p:ph idx="1"/>
          </p:nvPr>
        </p:nvSpPr>
        <p:spPr>
          <a:xfrm>
            <a:off x="155543" y="2222288"/>
            <a:ext cx="8816418" cy="4480171"/>
          </a:xfrm>
        </p:spPr>
        <p:txBody>
          <a:bodyPr>
            <a:normAutofit/>
          </a:bodyPr>
          <a:lstStyle/>
          <a:p>
            <a:r>
              <a:rPr lang="en-GB" dirty="0"/>
              <a:t>AO1: Understand and respond:</a:t>
            </a:r>
          </a:p>
          <a:p>
            <a:pPr lvl="1"/>
            <a:r>
              <a:rPr lang="en-GB" dirty="0"/>
              <a:t>in speech to spoken language including face-to-face interaction</a:t>
            </a:r>
          </a:p>
          <a:p>
            <a:pPr lvl="1"/>
            <a:r>
              <a:rPr lang="en-GB" dirty="0"/>
              <a:t>in writing to spoken language drawn from a variety of sources.</a:t>
            </a:r>
          </a:p>
          <a:p>
            <a:r>
              <a:rPr lang="en-GB" dirty="0"/>
              <a:t>AO2: Understand and respond:</a:t>
            </a:r>
          </a:p>
          <a:p>
            <a:pPr lvl="1"/>
            <a:r>
              <a:rPr lang="en-GB" dirty="0"/>
              <a:t>in speech to written language drawn from a variety of sources</a:t>
            </a:r>
          </a:p>
          <a:p>
            <a:pPr lvl="1"/>
            <a:r>
              <a:rPr lang="en-GB" dirty="0"/>
              <a:t>in writing to written language drawn from a variety of sources.</a:t>
            </a:r>
          </a:p>
          <a:p>
            <a:r>
              <a:rPr lang="en-GB" dirty="0"/>
              <a:t>AO3: Manipulate the language accurately, in spoken and written forms, using a range of lexis and structure.</a:t>
            </a:r>
          </a:p>
          <a:p>
            <a:r>
              <a:rPr lang="en-GB" dirty="0"/>
              <a:t>AO4: Show knowledge and understanding of, and respond critically and analytically to, different aspects of the culture and society of countries/communities where the language is spoken.</a:t>
            </a:r>
          </a:p>
        </p:txBody>
      </p:sp>
    </p:spTree>
    <p:extLst>
      <p:ext uri="{BB962C8B-B14F-4D97-AF65-F5344CB8AC3E}">
        <p14:creationId xmlns:p14="http://schemas.microsoft.com/office/powerpoint/2010/main" val="93583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Transition activities</a:t>
            </a:r>
          </a:p>
        </p:txBody>
      </p:sp>
      <p:sp>
        <p:nvSpPr>
          <p:cNvPr id="3" name="Content Placeholder 2"/>
          <p:cNvSpPr>
            <a:spLocks noGrp="1"/>
          </p:cNvSpPr>
          <p:nvPr>
            <p:ph idx="1"/>
          </p:nvPr>
        </p:nvSpPr>
        <p:spPr/>
        <p:txBody>
          <a:bodyPr/>
          <a:lstStyle/>
          <a:p>
            <a:r>
              <a:rPr lang="en-GB" dirty="0"/>
              <a:t>Please see the separate transition activities booklet and A Level Spanish handbook</a:t>
            </a:r>
          </a:p>
        </p:txBody>
      </p:sp>
    </p:spTree>
    <p:extLst>
      <p:ext uri="{BB962C8B-B14F-4D97-AF65-F5344CB8AC3E}">
        <p14:creationId xmlns:p14="http://schemas.microsoft.com/office/powerpoint/2010/main" val="771195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Level Spanish	</a:t>
            </a:r>
          </a:p>
        </p:txBody>
      </p:sp>
      <p:sp>
        <p:nvSpPr>
          <p:cNvPr id="3" name="Content Placeholder 2"/>
          <p:cNvSpPr>
            <a:spLocks noGrp="1"/>
          </p:cNvSpPr>
          <p:nvPr>
            <p:ph idx="1"/>
          </p:nvPr>
        </p:nvSpPr>
        <p:spPr/>
        <p:txBody>
          <a:bodyPr/>
          <a:lstStyle/>
          <a:p>
            <a:r>
              <a:rPr lang="en-GB" dirty="0"/>
              <a:t>Why choose A Level Spanish</a:t>
            </a:r>
          </a:p>
          <a:p>
            <a:r>
              <a:rPr lang="en-GB" dirty="0"/>
              <a:t>Contents of the course</a:t>
            </a:r>
          </a:p>
          <a:p>
            <a:r>
              <a:rPr lang="en-GB" dirty="0"/>
              <a:t>Skills you will learn</a:t>
            </a:r>
          </a:p>
          <a:p>
            <a:r>
              <a:rPr lang="en-GB" dirty="0"/>
              <a:t>Aims of the A Level course</a:t>
            </a:r>
          </a:p>
          <a:p>
            <a:r>
              <a:rPr lang="en-GB" dirty="0"/>
              <a:t>Assessment objectives</a:t>
            </a:r>
          </a:p>
          <a:p>
            <a:r>
              <a:rPr lang="en-GB" dirty="0"/>
              <a:t>Transition activities</a:t>
            </a:r>
          </a:p>
        </p:txBody>
      </p:sp>
    </p:spTree>
    <p:extLst>
      <p:ext uri="{BB962C8B-B14F-4D97-AF65-F5344CB8AC3E}">
        <p14:creationId xmlns:p14="http://schemas.microsoft.com/office/powerpoint/2010/main" val="3627624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choose A Level Spanish</a:t>
            </a:r>
          </a:p>
        </p:txBody>
      </p:sp>
      <p:sp>
        <p:nvSpPr>
          <p:cNvPr id="3" name="Content Placeholder 2"/>
          <p:cNvSpPr>
            <a:spLocks noGrp="1"/>
          </p:cNvSpPr>
          <p:nvPr>
            <p:ph idx="1"/>
          </p:nvPr>
        </p:nvSpPr>
        <p:spPr>
          <a:xfrm>
            <a:off x="192947" y="2256639"/>
            <a:ext cx="8774883" cy="4479721"/>
          </a:xfrm>
        </p:spPr>
        <p:txBody>
          <a:bodyPr>
            <a:normAutofit fontScale="92500" lnSpcReduction="20000"/>
          </a:bodyPr>
          <a:lstStyle/>
          <a:p>
            <a:r>
              <a:rPr lang="en-GB" dirty="0"/>
              <a:t>Our answer would be very simple: ‘Why not?’</a:t>
            </a:r>
            <a:br>
              <a:rPr lang="en-GB" dirty="0"/>
            </a:br>
            <a:br>
              <a:rPr lang="en-GB" dirty="0"/>
            </a:br>
            <a:r>
              <a:rPr lang="en-GB" dirty="0"/>
              <a:t>If you have proven your ability in GCSE languages, it would be a logical step to take it further - you enjoyed it, it was challenging in a ‘different’ kind of way and a language qualification definitely makes you stand out in the crowd!</a:t>
            </a:r>
          </a:p>
          <a:p>
            <a:r>
              <a:rPr lang="en-GB" dirty="0"/>
              <a:t>There are, however, some other very important reasons which you may not yet have considered: the further you take your language qualification, the more attractive you become to employers. Statistically, one in five British companies is aware that they are losing trade through lack of language skills within their workforce. The internet has increasingly brought custom from all over the world – language qualifications increase your employability! The Russell Group universities regard the study of languages at 16+ to be part of a very solid preparation for study at degree level. In a nutshell - as one of their recommended ‘facilitating subjects’ - an A level language qualification will enhance your chances of entry into a high quality university. And finally, as linguists we are natural communicators! In a Europe where Brexit threatens to distance us from our neighbours, we will need our coming generations to have an insight, an openness to and an appreciation of other cultures like never before.  Being fluent in another language is a life skill that is the envy of many who have missed out.</a:t>
            </a:r>
            <a:br>
              <a:rPr lang="en-GB" dirty="0"/>
            </a:br>
            <a:br>
              <a:rPr lang="en-GB" dirty="0"/>
            </a:br>
            <a:r>
              <a:rPr lang="en-GB" dirty="0"/>
              <a:t>So – why not take your languages to the next level?</a:t>
            </a:r>
          </a:p>
        </p:txBody>
      </p:sp>
    </p:spTree>
    <p:extLst>
      <p:ext uri="{BB962C8B-B14F-4D97-AF65-F5344CB8AC3E}">
        <p14:creationId xmlns:p14="http://schemas.microsoft.com/office/powerpoint/2010/main" val="4066131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Contents of the course – Aspects of Hispanic Society</a:t>
            </a:r>
          </a:p>
        </p:txBody>
      </p:sp>
      <p:sp>
        <p:nvSpPr>
          <p:cNvPr id="3" name="Content Placeholder 2"/>
          <p:cNvSpPr>
            <a:spLocks noGrp="1"/>
          </p:cNvSpPr>
          <p:nvPr>
            <p:ph idx="1"/>
          </p:nvPr>
        </p:nvSpPr>
        <p:spPr>
          <a:xfrm>
            <a:off x="155543" y="2222288"/>
            <a:ext cx="8816418" cy="4480171"/>
          </a:xfrm>
        </p:spPr>
        <p:txBody>
          <a:bodyPr>
            <a:normAutofit lnSpcReduction="10000"/>
          </a:bodyPr>
          <a:lstStyle/>
          <a:p>
            <a:r>
              <a:rPr lang="es-ES" dirty="0"/>
              <a:t>Modern and </a:t>
            </a:r>
            <a:r>
              <a:rPr lang="es-ES" dirty="0" err="1"/>
              <a:t>traditional</a:t>
            </a:r>
            <a:r>
              <a:rPr lang="es-ES" dirty="0"/>
              <a:t> </a:t>
            </a:r>
            <a:r>
              <a:rPr lang="es-ES" dirty="0" err="1"/>
              <a:t>values</a:t>
            </a:r>
            <a:r>
              <a:rPr lang="es-ES" dirty="0"/>
              <a:t> (Los valores tradicionales y modernos)</a:t>
            </a:r>
          </a:p>
          <a:p>
            <a:pPr lvl="1"/>
            <a:r>
              <a:rPr lang="es-ES" dirty="0"/>
              <a:t>Los cambios en la familia</a:t>
            </a:r>
          </a:p>
          <a:p>
            <a:pPr lvl="1"/>
            <a:r>
              <a:rPr lang="es-ES" dirty="0"/>
              <a:t>Actitudes hacia el matrimonio/el divorcio</a:t>
            </a:r>
          </a:p>
          <a:p>
            <a:pPr lvl="1"/>
            <a:r>
              <a:rPr lang="es-ES" dirty="0"/>
              <a:t>La influencia de la Iglesia Católica</a:t>
            </a:r>
          </a:p>
          <a:p>
            <a:r>
              <a:rPr lang="es-ES" dirty="0" err="1"/>
              <a:t>Cyberspace</a:t>
            </a:r>
            <a:r>
              <a:rPr lang="es-ES" dirty="0"/>
              <a:t> (El ciberespacio)</a:t>
            </a:r>
          </a:p>
          <a:p>
            <a:pPr lvl="1"/>
            <a:r>
              <a:rPr lang="es-ES" dirty="0"/>
              <a:t>La influencia de internet</a:t>
            </a:r>
          </a:p>
          <a:p>
            <a:pPr lvl="1"/>
            <a:r>
              <a:rPr lang="es-ES" dirty="0"/>
              <a:t>Las redes sociales: beneficios y peligros</a:t>
            </a:r>
          </a:p>
          <a:p>
            <a:pPr lvl="1"/>
            <a:r>
              <a:rPr lang="es-ES" dirty="0"/>
              <a:t>Los móviles inteligentes en nuestra sociedad</a:t>
            </a:r>
          </a:p>
          <a:p>
            <a:r>
              <a:rPr lang="es-ES" dirty="0" err="1"/>
              <a:t>Equal</a:t>
            </a:r>
            <a:r>
              <a:rPr lang="es-ES" dirty="0"/>
              <a:t> </a:t>
            </a:r>
            <a:r>
              <a:rPr lang="es-ES" dirty="0" err="1"/>
              <a:t>rights</a:t>
            </a:r>
            <a:r>
              <a:rPr lang="es-ES" dirty="0"/>
              <a:t> (La igualdad de los sexos)</a:t>
            </a:r>
          </a:p>
          <a:p>
            <a:pPr lvl="1"/>
            <a:r>
              <a:rPr lang="es-ES" dirty="0"/>
              <a:t>La mujer en el mercado laboral</a:t>
            </a:r>
          </a:p>
          <a:p>
            <a:pPr lvl="1"/>
            <a:r>
              <a:rPr lang="es-ES" dirty="0"/>
              <a:t>El machismo y el feminismo</a:t>
            </a:r>
          </a:p>
          <a:p>
            <a:pPr lvl="1"/>
            <a:r>
              <a:rPr lang="es-ES" dirty="0"/>
              <a:t>Los derechos de los </a:t>
            </a:r>
            <a:r>
              <a:rPr lang="es-ES" dirty="0" err="1"/>
              <a:t>gays</a:t>
            </a:r>
            <a:r>
              <a:rPr lang="es-ES" dirty="0"/>
              <a:t> y las personas </a:t>
            </a:r>
            <a:r>
              <a:rPr lang="es-ES" dirty="0" err="1"/>
              <a:t>transgénero</a:t>
            </a:r>
            <a:endParaRPr lang="es-ES" dirty="0"/>
          </a:p>
          <a:p>
            <a:pPr marL="0" indent="0">
              <a:buNone/>
            </a:pPr>
            <a:endParaRPr lang="en-GB" dirty="0"/>
          </a:p>
        </p:txBody>
      </p:sp>
    </p:spTree>
    <p:extLst>
      <p:ext uri="{BB962C8B-B14F-4D97-AF65-F5344CB8AC3E}">
        <p14:creationId xmlns:p14="http://schemas.microsoft.com/office/powerpoint/2010/main" val="45444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Contents of the course – Multiculturalism in Hispanic Society</a:t>
            </a:r>
          </a:p>
        </p:txBody>
      </p:sp>
      <p:sp>
        <p:nvSpPr>
          <p:cNvPr id="3" name="Content Placeholder 2"/>
          <p:cNvSpPr>
            <a:spLocks noGrp="1"/>
          </p:cNvSpPr>
          <p:nvPr>
            <p:ph idx="1"/>
          </p:nvPr>
        </p:nvSpPr>
        <p:spPr>
          <a:xfrm>
            <a:off x="155543" y="2222288"/>
            <a:ext cx="8816418" cy="4480171"/>
          </a:xfrm>
        </p:spPr>
        <p:txBody>
          <a:bodyPr>
            <a:normAutofit lnSpcReduction="10000"/>
          </a:bodyPr>
          <a:lstStyle/>
          <a:p>
            <a:r>
              <a:rPr lang="es-ES" dirty="0" err="1"/>
              <a:t>Immigration</a:t>
            </a:r>
            <a:r>
              <a:rPr lang="es-ES" dirty="0"/>
              <a:t> (La inmigración)</a:t>
            </a:r>
          </a:p>
          <a:p>
            <a:pPr lvl="1"/>
            <a:r>
              <a:rPr lang="es-ES" dirty="0"/>
              <a:t>Los beneficios y los aspectos negativos</a:t>
            </a:r>
          </a:p>
          <a:p>
            <a:pPr lvl="1"/>
            <a:r>
              <a:rPr lang="es-ES" dirty="0"/>
              <a:t>La inmigración en el mundo hispánico</a:t>
            </a:r>
          </a:p>
          <a:p>
            <a:pPr lvl="1"/>
            <a:r>
              <a:rPr lang="es-ES" dirty="0"/>
              <a:t>Los indocumentados - problemas</a:t>
            </a:r>
          </a:p>
          <a:p>
            <a:r>
              <a:rPr lang="es-ES" dirty="0" err="1"/>
              <a:t>Racism</a:t>
            </a:r>
            <a:r>
              <a:rPr lang="es-ES" dirty="0"/>
              <a:t> (El racismo)</a:t>
            </a:r>
          </a:p>
          <a:p>
            <a:pPr lvl="1"/>
            <a:r>
              <a:rPr lang="es-ES" dirty="0"/>
              <a:t>Las actitudes racistas y xenófobas</a:t>
            </a:r>
          </a:p>
          <a:p>
            <a:pPr lvl="1"/>
            <a:r>
              <a:rPr lang="es-ES" dirty="0"/>
              <a:t>Las medidas contra el racismo</a:t>
            </a:r>
          </a:p>
          <a:p>
            <a:pPr lvl="1"/>
            <a:r>
              <a:rPr lang="es-ES" dirty="0"/>
              <a:t>La legislación anti-racista</a:t>
            </a:r>
          </a:p>
          <a:p>
            <a:r>
              <a:rPr lang="es-ES" dirty="0" err="1"/>
              <a:t>Integration</a:t>
            </a:r>
            <a:r>
              <a:rPr lang="es-ES" dirty="0"/>
              <a:t> (La convivencia)</a:t>
            </a:r>
          </a:p>
          <a:p>
            <a:pPr lvl="1"/>
            <a:r>
              <a:rPr lang="es-ES" dirty="0"/>
              <a:t>La convivencia de culturas</a:t>
            </a:r>
          </a:p>
          <a:p>
            <a:pPr lvl="1"/>
            <a:r>
              <a:rPr lang="es-ES" dirty="0"/>
              <a:t>La educación</a:t>
            </a:r>
          </a:p>
          <a:p>
            <a:pPr lvl="1"/>
            <a:r>
              <a:rPr lang="es-ES" dirty="0"/>
              <a:t>Las religiones</a:t>
            </a:r>
          </a:p>
        </p:txBody>
      </p:sp>
    </p:spTree>
    <p:extLst>
      <p:ext uri="{BB962C8B-B14F-4D97-AF65-F5344CB8AC3E}">
        <p14:creationId xmlns:p14="http://schemas.microsoft.com/office/powerpoint/2010/main" val="380722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Contents of the course – Artistic Culture in the Hispanic World</a:t>
            </a:r>
          </a:p>
        </p:txBody>
      </p:sp>
      <p:sp>
        <p:nvSpPr>
          <p:cNvPr id="3" name="Content Placeholder 2"/>
          <p:cNvSpPr>
            <a:spLocks noGrp="1"/>
          </p:cNvSpPr>
          <p:nvPr>
            <p:ph idx="1"/>
          </p:nvPr>
        </p:nvSpPr>
        <p:spPr>
          <a:xfrm>
            <a:off x="155543" y="2222288"/>
            <a:ext cx="8816418" cy="4480171"/>
          </a:xfrm>
        </p:spPr>
        <p:txBody>
          <a:bodyPr>
            <a:normAutofit lnSpcReduction="10000"/>
          </a:bodyPr>
          <a:lstStyle/>
          <a:p>
            <a:r>
              <a:rPr lang="es-ES" dirty="0"/>
              <a:t>Modern </a:t>
            </a:r>
            <a:r>
              <a:rPr lang="es-ES" dirty="0" err="1"/>
              <a:t>day</a:t>
            </a:r>
            <a:r>
              <a:rPr lang="es-ES" dirty="0"/>
              <a:t> </a:t>
            </a:r>
            <a:r>
              <a:rPr lang="es-ES" dirty="0" err="1"/>
              <a:t>idols</a:t>
            </a:r>
            <a:r>
              <a:rPr lang="es-ES" dirty="0"/>
              <a:t> (La influencia de los ídolos)</a:t>
            </a:r>
          </a:p>
          <a:p>
            <a:pPr lvl="1"/>
            <a:r>
              <a:rPr lang="es-ES" dirty="0"/>
              <a:t>Cantantes y músicos</a:t>
            </a:r>
          </a:p>
          <a:p>
            <a:pPr lvl="1"/>
            <a:r>
              <a:rPr lang="es-ES" dirty="0"/>
              <a:t>Estrellas de televisión y cine</a:t>
            </a:r>
          </a:p>
          <a:p>
            <a:pPr lvl="1"/>
            <a:r>
              <a:rPr lang="es-ES" dirty="0"/>
              <a:t>Modelos</a:t>
            </a:r>
          </a:p>
          <a:p>
            <a:r>
              <a:rPr lang="es-ES" dirty="0" err="1"/>
              <a:t>Spanish</a:t>
            </a:r>
            <a:r>
              <a:rPr lang="es-ES" dirty="0"/>
              <a:t> regional </a:t>
            </a:r>
            <a:r>
              <a:rPr lang="es-ES" dirty="0" err="1"/>
              <a:t>identity</a:t>
            </a:r>
            <a:r>
              <a:rPr lang="es-ES" dirty="0"/>
              <a:t> (La identidad regional en España)</a:t>
            </a:r>
          </a:p>
          <a:p>
            <a:pPr lvl="1"/>
            <a:r>
              <a:rPr lang="es-ES" dirty="0"/>
              <a:t>Tradiciones y costumbres</a:t>
            </a:r>
          </a:p>
          <a:p>
            <a:pPr lvl="1"/>
            <a:r>
              <a:rPr lang="es-ES" dirty="0"/>
              <a:t>La gastronomía</a:t>
            </a:r>
          </a:p>
          <a:p>
            <a:pPr lvl="1"/>
            <a:r>
              <a:rPr lang="es-ES" dirty="0"/>
              <a:t>Las lenguas</a:t>
            </a:r>
          </a:p>
          <a:p>
            <a:r>
              <a:rPr lang="es-ES" dirty="0"/>
              <a:t>Cultural </a:t>
            </a:r>
            <a:r>
              <a:rPr lang="es-ES" dirty="0" err="1"/>
              <a:t>heritage</a:t>
            </a:r>
            <a:r>
              <a:rPr lang="es-ES" dirty="0"/>
              <a:t> (El patrimonio cultural)</a:t>
            </a:r>
          </a:p>
          <a:p>
            <a:pPr lvl="1"/>
            <a:r>
              <a:rPr lang="es-ES" dirty="0"/>
              <a:t>Sitios turísticos y civilizaciones prehispánicas: Machu Picchu, la Alhambra, </a:t>
            </a:r>
            <a:r>
              <a:rPr lang="es-ES" dirty="0" err="1"/>
              <a:t>etc</a:t>
            </a:r>
            <a:endParaRPr lang="es-ES" dirty="0"/>
          </a:p>
          <a:p>
            <a:pPr lvl="1"/>
            <a:r>
              <a:rPr lang="es-ES" dirty="0"/>
              <a:t>Arte y arquitectura</a:t>
            </a:r>
          </a:p>
          <a:p>
            <a:pPr lvl="1"/>
            <a:r>
              <a:rPr lang="es-ES" dirty="0"/>
              <a:t>El patrimonio musical y su diversidad</a:t>
            </a:r>
          </a:p>
        </p:txBody>
      </p:sp>
    </p:spTree>
    <p:extLst>
      <p:ext uri="{BB962C8B-B14F-4D97-AF65-F5344CB8AC3E}">
        <p14:creationId xmlns:p14="http://schemas.microsoft.com/office/powerpoint/2010/main" val="382980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Contents of the course – Aspects of Political Life in the Hispanic world</a:t>
            </a:r>
          </a:p>
        </p:txBody>
      </p:sp>
      <p:sp>
        <p:nvSpPr>
          <p:cNvPr id="3" name="Content Placeholder 2"/>
          <p:cNvSpPr>
            <a:spLocks noGrp="1"/>
          </p:cNvSpPr>
          <p:nvPr>
            <p:ph idx="1"/>
          </p:nvPr>
        </p:nvSpPr>
        <p:spPr>
          <a:xfrm>
            <a:off x="155543" y="2222288"/>
            <a:ext cx="8816418" cy="4480171"/>
          </a:xfrm>
        </p:spPr>
        <p:txBody>
          <a:bodyPr>
            <a:normAutofit lnSpcReduction="10000"/>
          </a:bodyPr>
          <a:lstStyle/>
          <a:p>
            <a:r>
              <a:rPr lang="es-ES" dirty="0" err="1"/>
              <a:t>Today's</a:t>
            </a:r>
            <a:r>
              <a:rPr lang="es-ES" dirty="0"/>
              <a:t> </a:t>
            </a:r>
            <a:r>
              <a:rPr lang="es-ES" dirty="0" err="1"/>
              <a:t>youth</a:t>
            </a:r>
            <a:r>
              <a:rPr lang="es-ES" dirty="0"/>
              <a:t>, </a:t>
            </a:r>
            <a:r>
              <a:rPr lang="es-ES" dirty="0" err="1"/>
              <a:t>tomorrow's</a:t>
            </a:r>
            <a:r>
              <a:rPr lang="es-ES" dirty="0"/>
              <a:t> </a:t>
            </a:r>
            <a:r>
              <a:rPr lang="es-ES" dirty="0" err="1"/>
              <a:t>citizens</a:t>
            </a:r>
            <a:r>
              <a:rPr lang="es-ES" dirty="0"/>
              <a:t> (Jóvenes de hoy, ciudadanos del mañana)</a:t>
            </a:r>
          </a:p>
          <a:p>
            <a:pPr lvl="1"/>
            <a:r>
              <a:rPr lang="es-ES" dirty="0"/>
              <a:t>Los jóvenes y su actitud hacia la política : activismo o apatía</a:t>
            </a:r>
          </a:p>
          <a:p>
            <a:pPr lvl="1"/>
            <a:r>
              <a:rPr lang="es-ES" dirty="0"/>
              <a:t>El paro entre los jóvenes</a:t>
            </a:r>
          </a:p>
          <a:p>
            <a:pPr lvl="1"/>
            <a:r>
              <a:rPr lang="es-ES" dirty="0"/>
              <a:t>Su sociedad ideal</a:t>
            </a:r>
          </a:p>
          <a:p>
            <a:r>
              <a:rPr lang="es-ES" dirty="0" err="1"/>
              <a:t>Monarchies</a:t>
            </a:r>
            <a:r>
              <a:rPr lang="es-ES" dirty="0"/>
              <a:t> and </a:t>
            </a:r>
            <a:r>
              <a:rPr lang="es-ES" dirty="0" err="1"/>
              <a:t>dictatorships</a:t>
            </a:r>
            <a:r>
              <a:rPr lang="es-ES" dirty="0"/>
              <a:t> (Monarquías y dictaduras)</a:t>
            </a:r>
          </a:p>
          <a:p>
            <a:pPr lvl="1"/>
            <a:r>
              <a:rPr lang="es-ES" dirty="0"/>
              <a:t>La dictadura de Franco </a:t>
            </a:r>
          </a:p>
          <a:p>
            <a:pPr lvl="1"/>
            <a:r>
              <a:rPr lang="es-ES" dirty="0"/>
              <a:t>La evolución de la monarquía en España </a:t>
            </a:r>
          </a:p>
          <a:p>
            <a:pPr lvl="1"/>
            <a:r>
              <a:rPr lang="es-ES" dirty="0"/>
              <a:t>Dictadores latinoamericanos</a:t>
            </a:r>
          </a:p>
          <a:p>
            <a:r>
              <a:rPr lang="es-ES" dirty="0"/>
              <a:t>Popular </a:t>
            </a:r>
            <a:r>
              <a:rPr lang="es-ES" dirty="0" err="1"/>
              <a:t>movements</a:t>
            </a:r>
            <a:r>
              <a:rPr lang="es-ES" dirty="0"/>
              <a:t> (Movimientos populares)</a:t>
            </a:r>
          </a:p>
          <a:p>
            <a:pPr lvl="1"/>
            <a:r>
              <a:rPr lang="es-ES" dirty="0"/>
              <a:t>La efectividad de las manifestaciones y las huelgas </a:t>
            </a:r>
          </a:p>
          <a:p>
            <a:pPr lvl="1"/>
            <a:r>
              <a:rPr lang="es-ES" dirty="0"/>
              <a:t>El poder de los sindicatos</a:t>
            </a:r>
          </a:p>
          <a:p>
            <a:pPr lvl="1"/>
            <a:r>
              <a:rPr lang="es-ES" dirty="0"/>
              <a:t>Ejemplos de protestas sociales (</a:t>
            </a:r>
            <a:r>
              <a:rPr lang="es-ES" dirty="0" err="1"/>
              <a:t>eg</a:t>
            </a:r>
            <a:r>
              <a:rPr lang="es-ES" dirty="0"/>
              <a:t>. El 15-M, las Madres de la Plaza de Mayo, …)</a:t>
            </a:r>
          </a:p>
        </p:txBody>
      </p:sp>
    </p:spTree>
    <p:extLst>
      <p:ext uri="{BB962C8B-B14F-4D97-AF65-F5344CB8AC3E}">
        <p14:creationId xmlns:p14="http://schemas.microsoft.com/office/powerpoint/2010/main" val="3438492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Contents of the course – Literary Texts and Films</a:t>
            </a:r>
          </a:p>
        </p:txBody>
      </p:sp>
      <p:sp>
        <p:nvSpPr>
          <p:cNvPr id="3" name="Content Placeholder 2"/>
          <p:cNvSpPr>
            <a:spLocks noGrp="1"/>
          </p:cNvSpPr>
          <p:nvPr>
            <p:ph idx="1"/>
          </p:nvPr>
        </p:nvSpPr>
        <p:spPr>
          <a:xfrm>
            <a:off x="155543" y="2222288"/>
            <a:ext cx="8816418" cy="4480171"/>
          </a:xfrm>
        </p:spPr>
        <p:txBody>
          <a:bodyPr>
            <a:normAutofit/>
          </a:bodyPr>
          <a:lstStyle/>
          <a:p>
            <a:r>
              <a:rPr lang="fr-FR" dirty="0" err="1"/>
              <a:t>Volver</a:t>
            </a:r>
            <a:r>
              <a:rPr lang="fr-FR" dirty="0"/>
              <a:t> (</a:t>
            </a:r>
            <a:r>
              <a:rPr lang="fr-FR" dirty="0" err="1"/>
              <a:t>Dir</a:t>
            </a:r>
            <a:r>
              <a:rPr lang="fr-FR" dirty="0"/>
              <a:t>. Pedro </a:t>
            </a:r>
            <a:r>
              <a:rPr lang="fr-FR" dirty="0" err="1"/>
              <a:t>Almódovar</a:t>
            </a:r>
            <a:r>
              <a:rPr lang="fr-FR" dirty="0"/>
              <a:t>)</a:t>
            </a:r>
          </a:p>
          <a:p>
            <a:pPr lvl="1"/>
            <a:r>
              <a:rPr lang="fr-FR" dirty="0"/>
              <a:t>A film set in the Madrid and La </a:t>
            </a:r>
            <a:r>
              <a:rPr lang="fr-FR" dirty="0" err="1"/>
              <a:t>Mancha</a:t>
            </a:r>
            <a:r>
              <a:rPr lang="fr-FR" dirty="0"/>
              <a:t>, </a:t>
            </a:r>
            <a:r>
              <a:rPr lang="fr-FR" dirty="0" err="1"/>
              <a:t>studying</a:t>
            </a:r>
            <a:r>
              <a:rPr lang="fr-FR" dirty="0"/>
              <a:t> the </a:t>
            </a:r>
            <a:r>
              <a:rPr lang="fr-FR" dirty="0" err="1"/>
              <a:t>role</a:t>
            </a:r>
            <a:r>
              <a:rPr lang="fr-FR" dirty="0"/>
              <a:t> of </a:t>
            </a:r>
            <a:r>
              <a:rPr lang="fr-FR" dirty="0" err="1"/>
              <a:t>women</a:t>
            </a:r>
            <a:r>
              <a:rPr lang="fr-FR" dirty="0"/>
              <a:t>, superstition and </a:t>
            </a:r>
            <a:r>
              <a:rPr lang="fr-FR" dirty="0" err="1"/>
              <a:t>family</a:t>
            </a:r>
            <a:r>
              <a:rPr lang="fr-FR" dirty="0"/>
              <a:t> in </a:t>
            </a:r>
            <a:r>
              <a:rPr lang="fr-FR" dirty="0" err="1"/>
              <a:t>contemporary</a:t>
            </a:r>
            <a:r>
              <a:rPr lang="fr-FR" dirty="0"/>
              <a:t> </a:t>
            </a:r>
            <a:r>
              <a:rPr lang="fr-FR" dirty="0" err="1"/>
              <a:t>Spanish</a:t>
            </a:r>
            <a:r>
              <a:rPr lang="fr-FR" dirty="0"/>
              <a:t> society</a:t>
            </a:r>
          </a:p>
          <a:p>
            <a:r>
              <a:rPr lang="fr-FR" dirty="0"/>
              <a:t>La casa de </a:t>
            </a:r>
            <a:r>
              <a:rPr lang="fr-FR" dirty="0" err="1"/>
              <a:t>Bernarda</a:t>
            </a:r>
            <a:r>
              <a:rPr lang="fr-FR" dirty="0"/>
              <a:t> Alba (</a:t>
            </a:r>
            <a:r>
              <a:rPr lang="fr-FR" dirty="0" err="1"/>
              <a:t>Aut</a:t>
            </a:r>
            <a:r>
              <a:rPr lang="fr-FR" dirty="0"/>
              <a:t>. Federico García Lorca)</a:t>
            </a:r>
          </a:p>
          <a:p>
            <a:pPr lvl="1"/>
            <a:r>
              <a:rPr lang="fr-FR" dirty="0"/>
              <a:t>A short </a:t>
            </a:r>
            <a:r>
              <a:rPr lang="fr-FR" dirty="0" err="1"/>
              <a:t>play</a:t>
            </a:r>
            <a:r>
              <a:rPr lang="fr-FR" dirty="0"/>
              <a:t> set in the </a:t>
            </a:r>
            <a:r>
              <a:rPr lang="fr-FR" dirty="0" err="1"/>
              <a:t>early</a:t>
            </a:r>
            <a:r>
              <a:rPr lang="fr-FR" dirty="0"/>
              <a:t> 1930’s, </a:t>
            </a:r>
            <a:r>
              <a:rPr lang="fr-FR" dirty="0" err="1"/>
              <a:t>pre</a:t>
            </a:r>
            <a:r>
              <a:rPr lang="fr-FR" dirty="0"/>
              <a:t>-Franco, </a:t>
            </a:r>
            <a:r>
              <a:rPr lang="fr-FR" dirty="0" err="1"/>
              <a:t>pre</a:t>
            </a:r>
            <a:r>
              <a:rPr lang="fr-FR" dirty="0"/>
              <a:t>-Civil </a:t>
            </a:r>
            <a:r>
              <a:rPr lang="fr-FR" dirty="0" err="1"/>
              <a:t>War</a:t>
            </a:r>
            <a:r>
              <a:rPr lang="fr-FR" dirty="0"/>
              <a:t> Andalusia.  The </a:t>
            </a:r>
            <a:r>
              <a:rPr lang="fr-FR" dirty="0" err="1"/>
              <a:t>play</a:t>
            </a:r>
            <a:r>
              <a:rPr lang="fr-FR" dirty="0"/>
              <a:t> </a:t>
            </a:r>
            <a:r>
              <a:rPr lang="fr-FR" dirty="0" err="1"/>
              <a:t>studies</a:t>
            </a:r>
            <a:r>
              <a:rPr lang="fr-FR" dirty="0"/>
              <a:t> the </a:t>
            </a:r>
            <a:r>
              <a:rPr lang="fr-FR" dirty="0" err="1"/>
              <a:t>themes</a:t>
            </a:r>
            <a:r>
              <a:rPr lang="fr-FR" dirty="0"/>
              <a:t> of the </a:t>
            </a:r>
            <a:r>
              <a:rPr lang="fr-FR" dirty="0" err="1"/>
              <a:t>role</a:t>
            </a:r>
            <a:r>
              <a:rPr lang="fr-FR" dirty="0"/>
              <a:t> of </a:t>
            </a:r>
            <a:r>
              <a:rPr lang="fr-FR" dirty="0" err="1"/>
              <a:t>women</a:t>
            </a:r>
            <a:r>
              <a:rPr lang="fr-FR" dirty="0"/>
              <a:t>, power and </a:t>
            </a:r>
            <a:r>
              <a:rPr lang="fr-FR" dirty="0" err="1"/>
              <a:t>repression</a:t>
            </a:r>
            <a:r>
              <a:rPr lang="fr-FR" dirty="0"/>
              <a:t> </a:t>
            </a:r>
            <a:r>
              <a:rPr lang="fr-FR" dirty="0" err="1"/>
              <a:t>within</a:t>
            </a:r>
            <a:r>
              <a:rPr lang="fr-FR" dirty="0"/>
              <a:t> the </a:t>
            </a:r>
            <a:r>
              <a:rPr lang="fr-FR" dirty="0" err="1"/>
              <a:t>context</a:t>
            </a:r>
            <a:r>
              <a:rPr lang="fr-FR" dirty="0"/>
              <a:t> of a house in </a:t>
            </a:r>
            <a:r>
              <a:rPr lang="fr-FR" dirty="0" err="1"/>
              <a:t>mourning</a:t>
            </a:r>
            <a:r>
              <a:rPr lang="fr-FR" dirty="0"/>
              <a:t>.</a:t>
            </a:r>
          </a:p>
        </p:txBody>
      </p:sp>
    </p:spTree>
    <p:extLst>
      <p:ext uri="{BB962C8B-B14F-4D97-AF65-F5344CB8AC3E}">
        <p14:creationId xmlns:p14="http://schemas.microsoft.com/office/powerpoint/2010/main" val="263189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Contents of the course – Individual Research Projects</a:t>
            </a:r>
          </a:p>
        </p:txBody>
      </p:sp>
      <p:sp>
        <p:nvSpPr>
          <p:cNvPr id="3" name="Content Placeholder 2"/>
          <p:cNvSpPr>
            <a:spLocks noGrp="1"/>
          </p:cNvSpPr>
          <p:nvPr>
            <p:ph idx="1"/>
          </p:nvPr>
        </p:nvSpPr>
        <p:spPr>
          <a:xfrm>
            <a:off x="155543" y="2222288"/>
            <a:ext cx="8816418" cy="4480171"/>
          </a:xfrm>
        </p:spPr>
        <p:txBody>
          <a:bodyPr>
            <a:normAutofit/>
          </a:bodyPr>
          <a:lstStyle/>
          <a:p>
            <a:r>
              <a:rPr lang="fr-FR" dirty="0"/>
              <a:t>You </a:t>
            </a:r>
            <a:r>
              <a:rPr lang="fr-FR" dirty="0" err="1"/>
              <a:t>choose</a:t>
            </a:r>
            <a:r>
              <a:rPr lang="fr-FR" dirty="0"/>
              <a:t> a </a:t>
            </a:r>
            <a:r>
              <a:rPr lang="fr-FR" dirty="0" err="1"/>
              <a:t>subject</a:t>
            </a:r>
            <a:r>
              <a:rPr lang="fr-FR" dirty="0"/>
              <a:t> or question </a:t>
            </a:r>
            <a:r>
              <a:rPr lang="fr-FR" dirty="0" err="1"/>
              <a:t>which</a:t>
            </a:r>
            <a:r>
              <a:rPr lang="fr-FR" dirty="0"/>
              <a:t> </a:t>
            </a:r>
            <a:r>
              <a:rPr lang="fr-FR" dirty="0" err="1"/>
              <a:t>interests</a:t>
            </a:r>
            <a:r>
              <a:rPr lang="fr-FR" dirty="0"/>
              <a:t> </a:t>
            </a:r>
            <a:r>
              <a:rPr lang="fr-FR" dirty="0" err="1"/>
              <a:t>you</a:t>
            </a:r>
            <a:r>
              <a:rPr lang="fr-FR" dirty="0"/>
              <a:t>, and </a:t>
            </a:r>
            <a:r>
              <a:rPr lang="fr-FR" dirty="0" err="1"/>
              <a:t>which</a:t>
            </a:r>
            <a:r>
              <a:rPr lang="fr-FR" dirty="0"/>
              <a:t> relates to the </a:t>
            </a:r>
            <a:r>
              <a:rPr lang="fr-FR" dirty="0" err="1"/>
              <a:t>Hispanic</a:t>
            </a:r>
            <a:r>
              <a:rPr lang="fr-FR" dirty="0"/>
              <a:t> world.</a:t>
            </a:r>
          </a:p>
          <a:p>
            <a:pPr lvl="1"/>
            <a:r>
              <a:rPr lang="fr-FR" dirty="0"/>
              <a:t>You </a:t>
            </a:r>
            <a:r>
              <a:rPr lang="fr-FR" dirty="0" err="1"/>
              <a:t>will</a:t>
            </a:r>
            <a:r>
              <a:rPr lang="fr-FR" dirty="0"/>
              <a:t> </a:t>
            </a:r>
            <a:r>
              <a:rPr lang="fr-FR" dirty="0" err="1"/>
              <a:t>develop</a:t>
            </a:r>
            <a:r>
              <a:rPr lang="fr-FR" dirty="0"/>
              <a:t> good </a:t>
            </a:r>
            <a:r>
              <a:rPr lang="fr-FR" dirty="0" err="1"/>
              <a:t>research</a:t>
            </a:r>
            <a:r>
              <a:rPr lang="fr-FR" dirty="0"/>
              <a:t> </a:t>
            </a:r>
            <a:r>
              <a:rPr lang="fr-FR" dirty="0" err="1"/>
              <a:t>skills</a:t>
            </a:r>
            <a:endParaRPr lang="fr-FR" dirty="0"/>
          </a:p>
          <a:p>
            <a:pPr lvl="1"/>
            <a:r>
              <a:rPr lang="fr-FR" dirty="0"/>
              <a:t>You </a:t>
            </a:r>
            <a:r>
              <a:rPr lang="fr-FR" dirty="0" err="1"/>
              <a:t>will</a:t>
            </a:r>
            <a:r>
              <a:rPr lang="fr-FR" dirty="0"/>
              <a:t> analyse and </a:t>
            </a:r>
            <a:r>
              <a:rPr lang="fr-FR" dirty="0" err="1"/>
              <a:t>summarise</a:t>
            </a:r>
            <a:r>
              <a:rPr lang="fr-FR" dirty="0"/>
              <a:t> </a:t>
            </a:r>
            <a:r>
              <a:rPr lang="fr-FR" dirty="0" err="1"/>
              <a:t>your</a:t>
            </a:r>
            <a:r>
              <a:rPr lang="fr-FR" dirty="0"/>
              <a:t> </a:t>
            </a:r>
            <a:r>
              <a:rPr lang="fr-FR" dirty="0" err="1"/>
              <a:t>findings</a:t>
            </a:r>
            <a:endParaRPr lang="fr-FR" dirty="0"/>
          </a:p>
          <a:p>
            <a:pPr lvl="1"/>
            <a:r>
              <a:rPr lang="fr-FR" dirty="0"/>
              <a:t>You </a:t>
            </a:r>
            <a:r>
              <a:rPr lang="fr-FR" dirty="0" err="1"/>
              <a:t>will</a:t>
            </a:r>
            <a:r>
              <a:rPr lang="fr-FR" dirty="0"/>
              <a:t> </a:t>
            </a:r>
            <a:r>
              <a:rPr lang="fr-FR" dirty="0" err="1"/>
              <a:t>present</a:t>
            </a:r>
            <a:r>
              <a:rPr lang="fr-FR" dirty="0"/>
              <a:t> and </a:t>
            </a:r>
            <a:r>
              <a:rPr lang="fr-FR" dirty="0" err="1"/>
              <a:t>discuss</a:t>
            </a:r>
            <a:r>
              <a:rPr lang="fr-FR" dirty="0"/>
              <a:t> </a:t>
            </a:r>
            <a:r>
              <a:rPr lang="fr-FR" dirty="0" err="1"/>
              <a:t>your</a:t>
            </a:r>
            <a:r>
              <a:rPr lang="fr-FR" dirty="0"/>
              <a:t> </a:t>
            </a:r>
            <a:r>
              <a:rPr lang="fr-FR" dirty="0" err="1"/>
              <a:t>research</a:t>
            </a:r>
            <a:r>
              <a:rPr lang="fr-FR" dirty="0"/>
              <a:t> in the </a:t>
            </a:r>
            <a:r>
              <a:rPr lang="fr-FR" dirty="0" err="1"/>
              <a:t>speaking</a:t>
            </a:r>
            <a:r>
              <a:rPr lang="fr-FR" dirty="0"/>
              <a:t> exam</a:t>
            </a:r>
          </a:p>
          <a:p>
            <a:pPr lvl="1"/>
            <a:endParaRPr lang="fr-FR" dirty="0"/>
          </a:p>
          <a:p>
            <a:r>
              <a:rPr lang="en-GB" dirty="0"/>
              <a:t>You can choose a theme or subject that is linked to anything we have studied, or something completely different, as long as it relates to the Hispanic world.</a:t>
            </a:r>
          </a:p>
          <a:p>
            <a:pPr marL="457200" lvl="1" indent="0">
              <a:buNone/>
            </a:pPr>
            <a:endParaRPr lang="fr-FR" dirty="0"/>
          </a:p>
        </p:txBody>
      </p:sp>
    </p:spTree>
    <p:extLst>
      <p:ext uri="{BB962C8B-B14F-4D97-AF65-F5344CB8AC3E}">
        <p14:creationId xmlns:p14="http://schemas.microsoft.com/office/powerpoint/2010/main" val="422423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540</TotalTime>
  <Words>1293</Words>
  <Application>Microsoft Office PowerPoint</Application>
  <PresentationFormat>On-screen Show (4:3)</PresentationFormat>
  <Paragraphs>113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vt:lpstr>
      <vt:lpstr>Calibri Light</vt:lpstr>
      <vt:lpstr>Wingdings 2</vt:lpstr>
      <vt:lpstr>Quotable</vt:lpstr>
      <vt:lpstr>A Level Spanish  </vt:lpstr>
      <vt:lpstr>A Level Spanish </vt:lpstr>
      <vt:lpstr>Why choose A Level Spanish</vt:lpstr>
      <vt:lpstr>Contents of the course – Aspects of Hispanic Society</vt:lpstr>
      <vt:lpstr>Contents of the course – Multiculturalism in Hispanic Society</vt:lpstr>
      <vt:lpstr>Contents of the course – Artistic Culture in the Hispanic World</vt:lpstr>
      <vt:lpstr>Contents of the course – Aspects of Political Life in the Hispanic world</vt:lpstr>
      <vt:lpstr>Contents of the course – Literary Texts and Films</vt:lpstr>
      <vt:lpstr>Contents of the course – Individual Research Projects</vt:lpstr>
      <vt:lpstr>Contents of the course – Individual Research Projects</vt:lpstr>
      <vt:lpstr>Contents of the course – Individual Research Projects</vt:lpstr>
      <vt:lpstr>Skills you will learn</vt:lpstr>
      <vt:lpstr>Aims of the A Level course</vt:lpstr>
      <vt:lpstr>Assessment Objectives</vt:lpstr>
      <vt:lpstr>Transition activities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Level French</dc:title>
  <dc:creator>Michael Orland</dc:creator>
  <cp:lastModifiedBy>Charlotte Jackson</cp:lastModifiedBy>
  <cp:revision>23</cp:revision>
  <dcterms:created xsi:type="dcterms:W3CDTF">2016-06-26T09:30:35Z</dcterms:created>
  <dcterms:modified xsi:type="dcterms:W3CDTF">2020-05-15T09:37:17Z</dcterms:modified>
</cp:coreProperties>
</file>