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4" r:id="rId2"/>
    <p:sldId id="301" r:id="rId3"/>
    <p:sldId id="302" r:id="rId4"/>
    <p:sldId id="314" r:id="rId5"/>
    <p:sldId id="304" r:id="rId6"/>
    <p:sldId id="305" r:id="rId7"/>
    <p:sldId id="310" r:id="rId8"/>
    <p:sldId id="309" r:id="rId9"/>
    <p:sldId id="311" r:id="rId10"/>
    <p:sldId id="308" r:id="rId11"/>
    <p:sldId id="307" r:id="rId12"/>
    <p:sldId id="306" r:id="rId13"/>
    <p:sldId id="315" r:id="rId14"/>
    <p:sldId id="281" r:id="rId15"/>
    <p:sldId id="289" r:id="rId16"/>
    <p:sldId id="287" r:id="rId17"/>
    <p:sldId id="264" r:id="rId18"/>
    <p:sldId id="279" r:id="rId19"/>
    <p:sldId id="280" r:id="rId20"/>
    <p:sldId id="294" r:id="rId21"/>
    <p:sldId id="298" r:id="rId22"/>
    <p:sldId id="297" r:id="rId23"/>
    <p:sldId id="295" r:id="rId24"/>
    <p:sldId id="296" r:id="rId25"/>
    <p:sldId id="299" r:id="rId26"/>
    <p:sldId id="312" r:id="rId27"/>
    <p:sldId id="313" r:id="rId28"/>
    <p:sldId id="300" r:id="rId29"/>
    <p:sldId id="303" r:id="rId30"/>
  </p:sldIdLst>
  <p:sldSz cx="9144000" cy="6858000" type="screen4x3"/>
  <p:notesSz cx="6881813" cy="100139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698"/>
          </a:xfrm>
          <a:prstGeom prst="rect">
            <a:avLst/>
          </a:prstGeom>
        </p:spPr>
        <p:txBody>
          <a:bodyPr vert="horz" lIns="96542" tIns="48271" rIns="96542" bIns="48271" rtlCol="0"/>
          <a:lstStyle>
            <a:lvl1pPr algn="l">
              <a:defRPr sz="1300"/>
            </a:lvl1pPr>
          </a:lstStyle>
          <a:p>
            <a:endParaRPr lang="en-GB"/>
          </a:p>
        </p:txBody>
      </p:sp>
      <p:sp>
        <p:nvSpPr>
          <p:cNvPr id="3" name="Date Placeholder 2"/>
          <p:cNvSpPr>
            <a:spLocks noGrp="1"/>
          </p:cNvSpPr>
          <p:nvPr>
            <p:ph type="dt" idx="1"/>
          </p:nvPr>
        </p:nvSpPr>
        <p:spPr>
          <a:xfrm>
            <a:off x="3898102" y="0"/>
            <a:ext cx="2982119" cy="500698"/>
          </a:xfrm>
          <a:prstGeom prst="rect">
            <a:avLst/>
          </a:prstGeom>
        </p:spPr>
        <p:txBody>
          <a:bodyPr vert="horz" lIns="96542" tIns="48271" rIns="96542" bIns="48271" rtlCol="0"/>
          <a:lstStyle>
            <a:lvl1pPr algn="r">
              <a:defRPr sz="1300"/>
            </a:lvl1pPr>
          </a:lstStyle>
          <a:p>
            <a:fld id="{A0014563-ECB0-42DE-85D6-BF585E6CE04C}" type="datetimeFigureOut">
              <a:rPr lang="en-GB" smtClean="0"/>
              <a:t>24/06/2021</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42" tIns="48271" rIns="96542" bIns="48271" rtlCol="0" anchor="ctr"/>
          <a:lstStyle/>
          <a:p>
            <a:endParaRPr lang="en-GB"/>
          </a:p>
        </p:txBody>
      </p:sp>
      <p:sp>
        <p:nvSpPr>
          <p:cNvPr id="5" name="Notes Placeholder 4"/>
          <p:cNvSpPr>
            <a:spLocks noGrp="1"/>
          </p:cNvSpPr>
          <p:nvPr>
            <p:ph type="body" sz="quarter" idx="3"/>
          </p:nvPr>
        </p:nvSpPr>
        <p:spPr>
          <a:xfrm>
            <a:off x="688182" y="4756626"/>
            <a:ext cx="5505450" cy="4506278"/>
          </a:xfrm>
          <a:prstGeom prst="rect">
            <a:avLst/>
          </a:prstGeom>
        </p:spPr>
        <p:txBody>
          <a:bodyPr vert="horz" lIns="96542" tIns="48271" rIns="96542" bIns="482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1514"/>
            <a:ext cx="2982119" cy="500698"/>
          </a:xfrm>
          <a:prstGeom prst="rect">
            <a:avLst/>
          </a:prstGeom>
        </p:spPr>
        <p:txBody>
          <a:bodyPr vert="horz" lIns="96542" tIns="48271" rIns="96542" bIns="48271"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1514"/>
            <a:ext cx="2982119" cy="500698"/>
          </a:xfrm>
          <a:prstGeom prst="rect">
            <a:avLst/>
          </a:prstGeom>
        </p:spPr>
        <p:txBody>
          <a:bodyPr vert="horz" lIns="96542" tIns="48271" rIns="96542" bIns="48271" rtlCol="0" anchor="b"/>
          <a:lstStyle>
            <a:lvl1pPr algn="r">
              <a:defRPr sz="1300"/>
            </a:lvl1pPr>
          </a:lstStyle>
          <a:p>
            <a:fld id="{66B45A68-7A71-4A7B-BE4B-3857F7F01CF9}" type="slidenum">
              <a:rPr lang="en-GB" smtClean="0"/>
              <a:t>‹#›</a:t>
            </a:fld>
            <a:endParaRPr lang="en-GB"/>
          </a:p>
        </p:txBody>
      </p:sp>
    </p:spTree>
    <p:extLst>
      <p:ext uri="{BB962C8B-B14F-4D97-AF65-F5344CB8AC3E}">
        <p14:creationId xmlns:p14="http://schemas.microsoft.com/office/powerpoint/2010/main" val="418584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B45A68-7A71-4A7B-BE4B-3857F7F01CF9}" type="slidenum">
              <a:rPr lang="en-GB" smtClean="0"/>
              <a:t>1</a:t>
            </a:fld>
            <a:endParaRPr lang="en-GB"/>
          </a:p>
        </p:txBody>
      </p:sp>
    </p:spTree>
    <p:extLst>
      <p:ext uri="{BB962C8B-B14F-4D97-AF65-F5344CB8AC3E}">
        <p14:creationId xmlns:p14="http://schemas.microsoft.com/office/powerpoint/2010/main" val="404425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B45A68-7A71-4A7B-BE4B-3857F7F01CF9}" type="slidenum">
              <a:rPr lang="en-GB" smtClean="0"/>
              <a:t>16</a:t>
            </a:fld>
            <a:endParaRPr lang="en-GB"/>
          </a:p>
        </p:txBody>
      </p:sp>
    </p:spTree>
    <p:extLst>
      <p:ext uri="{BB962C8B-B14F-4D97-AF65-F5344CB8AC3E}">
        <p14:creationId xmlns:p14="http://schemas.microsoft.com/office/powerpoint/2010/main" val="52595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Vietnam</a:t>
            </a:r>
            <a:endParaRPr lang="en-GB"/>
          </a:p>
        </p:txBody>
      </p:sp>
      <p:sp>
        <p:nvSpPr>
          <p:cNvPr id="4" name="Slide Number Placeholder 3"/>
          <p:cNvSpPr>
            <a:spLocks noGrp="1"/>
          </p:cNvSpPr>
          <p:nvPr>
            <p:ph type="sldNum" sz="quarter" idx="10"/>
          </p:nvPr>
        </p:nvSpPr>
        <p:spPr/>
        <p:txBody>
          <a:bodyPr/>
          <a:lstStyle/>
          <a:p>
            <a:fld id="{66B45A68-7A71-4A7B-BE4B-3857F7F01CF9}" type="slidenum">
              <a:rPr lang="en-GB" smtClean="0"/>
              <a:t>17</a:t>
            </a:fld>
            <a:endParaRPr lang="en-GB"/>
          </a:p>
        </p:txBody>
      </p:sp>
    </p:spTree>
    <p:extLst>
      <p:ext uri="{BB962C8B-B14F-4D97-AF65-F5344CB8AC3E}">
        <p14:creationId xmlns:p14="http://schemas.microsoft.com/office/powerpoint/2010/main" val="174572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0BEA11-D94D-41C0-A5DD-30D335BBFB32}" type="datetimeFigureOut">
              <a:rPr lang="en-GB" smtClean="0"/>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5157609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BEA11-D94D-41C0-A5DD-30D335BBFB32}"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277333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BEA11-D94D-41C0-A5DD-30D335BBFB32}"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336778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0BEA11-D94D-41C0-A5DD-30D335BBFB32}" type="datetimeFigureOut">
              <a:rPr lang="en-GB" smtClean="0"/>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23936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280BEA11-D94D-41C0-A5DD-30D335BBFB32}" type="datetimeFigureOut">
              <a:rPr lang="en-GB" smtClean="0"/>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429066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80BEA11-D94D-41C0-A5DD-30D335BBFB32}" type="datetimeFigureOut">
              <a:rPr lang="en-GB" smtClean="0"/>
              <a:t>24/06/2021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169674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280BEA11-D94D-41C0-A5DD-30D335BBFB32}" type="datetimeFigureOut">
              <a:rPr lang="en-GB" smtClean="0"/>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87525-6CF8-492B-8F04-5072DBD31007}"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4729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0BEA11-D94D-41C0-A5DD-30D335BBFB32}" type="datetimeFigureOut">
              <a:rPr lang="en-GB" smtClean="0"/>
              <a:t>24/06/2021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218692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BEA11-D94D-41C0-A5DD-30D335BBFB32}" type="datetimeFigureOut">
              <a:rPr lang="en-GB" smtClean="0"/>
              <a:t>24/06/2021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347507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280BEA11-D94D-41C0-A5DD-30D335BBFB32}" type="datetimeFigureOut">
              <a:rPr lang="en-GB" smtClean="0"/>
              <a:t>24/06/2021</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26322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80BEA11-D94D-41C0-A5DD-30D335BBFB32}" type="datetimeFigureOut">
              <a:rPr lang="en-GB" smtClean="0"/>
              <a:t>24/06/2021</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88F87525-6CF8-492B-8F04-5072DBD31007}" type="slidenum">
              <a:rPr lang="en-GB" smtClean="0"/>
              <a:t>‹#›</a:t>
            </a:fld>
            <a:endParaRPr lang="en-GB"/>
          </a:p>
        </p:txBody>
      </p:sp>
    </p:spTree>
    <p:extLst>
      <p:ext uri="{BB962C8B-B14F-4D97-AF65-F5344CB8AC3E}">
        <p14:creationId xmlns:p14="http://schemas.microsoft.com/office/powerpoint/2010/main" val="242410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280BEA11-D94D-41C0-A5DD-30D335BBFB32}" type="datetimeFigureOut">
              <a:rPr lang="en-GB" smtClean="0"/>
              <a:t>24/06/2021</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8F87525-6CF8-492B-8F04-5072DBD31007}" type="slidenum">
              <a:rPr lang="en-GB" smtClean="0"/>
              <a:t>‹#›</a:t>
            </a:fld>
            <a:endParaRPr lang="en-GB"/>
          </a:p>
        </p:txBody>
      </p:sp>
    </p:spTree>
    <p:extLst>
      <p:ext uri="{BB962C8B-B14F-4D97-AF65-F5344CB8AC3E}">
        <p14:creationId xmlns:p14="http://schemas.microsoft.com/office/powerpoint/2010/main" val="2691484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odderplus.co.uk/myrevisionnotes/a-level-history/henry-viii/index.asp" TargetMode="External"/><Relationship Id="rId2" Type="http://schemas.openxmlformats.org/officeDocument/2006/relationships/hyperlink" Target="https://www.thestudentroom.co.uk/revision/history/tudors-power-of-parliament-and-power-of-the-monarchy" TargetMode="External"/><Relationship Id="rId1" Type="http://schemas.openxmlformats.org/officeDocument/2006/relationships/slideLayout" Target="../slideLayouts/slideLayout2.xml"/><Relationship Id="rId4" Type="http://schemas.openxmlformats.org/officeDocument/2006/relationships/hyperlink" Target="https://filestore.aqa.org.uk/resources/history/AQA-70411C-70421C-R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fordlibrarymuseum.gov/" TargetMode="External"/><Relationship Id="rId3" Type="http://schemas.openxmlformats.org/officeDocument/2006/relationships/hyperlink" Target="http://www.jfklibrary.org/" TargetMode="External"/><Relationship Id="rId7" Type="http://schemas.openxmlformats.org/officeDocument/2006/relationships/hyperlink" Target="http://www.nixonlibrary.gov/" TargetMode="External"/><Relationship Id="rId2" Type="http://schemas.openxmlformats.org/officeDocument/2006/relationships/hyperlink" Target="http://www.ushistory.org/us/" TargetMode="External"/><Relationship Id="rId1" Type="http://schemas.openxmlformats.org/officeDocument/2006/relationships/slideLayout" Target="../slideLayouts/slideLayout7.xml"/><Relationship Id="rId6" Type="http://schemas.openxmlformats.org/officeDocument/2006/relationships/hyperlink" Target="http://www.eisenhower.archives.gov/" TargetMode="External"/><Relationship Id="rId5" Type="http://schemas.openxmlformats.org/officeDocument/2006/relationships/hyperlink" Target="http://www.trumanlibrary.org/" TargetMode="External"/><Relationship Id="rId10" Type="http://schemas.openxmlformats.org/officeDocument/2006/relationships/hyperlink" Target="https://filestore.aqa.org.uk/resources/history/AQA-70412Q-70422Q-RL.PDF" TargetMode="External"/><Relationship Id="rId4" Type="http://schemas.openxmlformats.org/officeDocument/2006/relationships/hyperlink" Target="http://www.lbjlibrary.org/" TargetMode="External"/><Relationship Id="rId9" Type="http://schemas.openxmlformats.org/officeDocument/2006/relationships/hyperlink" Target="http://www.jimmycarterlibrary.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nchor.fm/historyrocks" TargetMode="External"/><Relationship Id="rId2" Type="http://schemas.openxmlformats.org/officeDocument/2006/relationships/hyperlink" Target="https://www.youtube.com/user/hughesDV/videos" TargetMode="External"/><Relationship Id="rId1" Type="http://schemas.openxmlformats.org/officeDocument/2006/relationships/slideLayout" Target="../slideLayouts/slideLayout7.xml"/><Relationship Id="rId5" Type="http://schemas.openxmlformats.org/officeDocument/2006/relationships/hyperlink" Target="mailto:kmg@brgs.org.uk" TargetMode="External"/><Relationship Id="rId4" Type="http://schemas.openxmlformats.org/officeDocument/2006/relationships/hyperlink" Target="mailto:glg@brgs.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123" y="1484784"/>
            <a:ext cx="8570320" cy="3305919"/>
          </a:xfrm>
          <a:prstGeom prst="rect">
            <a:avLst/>
          </a:prstGeom>
        </p:spPr>
      </p:pic>
      <p:sp>
        <p:nvSpPr>
          <p:cNvPr id="4" name="TextBox 3"/>
          <p:cNvSpPr txBox="1"/>
          <p:nvPr/>
        </p:nvSpPr>
        <p:spPr>
          <a:xfrm>
            <a:off x="0" y="522022"/>
            <a:ext cx="9144000" cy="461665"/>
          </a:xfrm>
          <a:prstGeom prst="rect">
            <a:avLst/>
          </a:prstGeom>
          <a:solidFill>
            <a:srgbClr val="92D050"/>
          </a:solidFill>
        </p:spPr>
        <p:txBody>
          <a:bodyPr wrap="square" rtlCol="0">
            <a:spAutoFit/>
          </a:bodyPr>
          <a:lstStyle/>
          <a:p>
            <a:pPr algn="ctr"/>
            <a:r>
              <a:rPr lang="en-GB" sz="2400" dirty="0" smtClean="0"/>
              <a:t>History A-Level Results:</a:t>
            </a:r>
            <a:endParaRPr lang="en-GB" sz="2400" dirty="0"/>
          </a:p>
        </p:txBody>
      </p:sp>
      <p:sp>
        <p:nvSpPr>
          <p:cNvPr id="5" name="TextBox 4"/>
          <p:cNvSpPr txBox="1"/>
          <p:nvPr/>
        </p:nvSpPr>
        <p:spPr>
          <a:xfrm>
            <a:off x="323528" y="5301208"/>
            <a:ext cx="8640960" cy="1477328"/>
          </a:xfrm>
          <a:prstGeom prst="rect">
            <a:avLst/>
          </a:prstGeom>
          <a:noFill/>
        </p:spPr>
        <p:txBody>
          <a:bodyPr wrap="square" rtlCol="0">
            <a:spAutoFit/>
          </a:bodyPr>
          <a:lstStyle/>
          <a:p>
            <a:r>
              <a:rPr lang="en-GB" sz="2400" b="1" dirty="0" smtClean="0">
                <a:solidFill>
                  <a:srgbClr val="7030A0"/>
                </a:solidFill>
              </a:rPr>
              <a:t>The papers we study:</a:t>
            </a:r>
          </a:p>
          <a:p>
            <a:r>
              <a:rPr lang="en-GB" sz="2400" b="1" dirty="0" smtClean="0">
                <a:solidFill>
                  <a:srgbClr val="7030A0"/>
                </a:solidFill>
              </a:rPr>
              <a:t>1C </a:t>
            </a:r>
            <a:r>
              <a:rPr lang="en-GB" sz="2400" b="1" dirty="0">
                <a:solidFill>
                  <a:srgbClr val="7030A0"/>
                </a:solidFill>
              </a:rPr>
              <a:t>The Tudors: England, </a:t>
            </a:r>
            <a:r>
              <a:rPr lang="en-GB" sz="2400" b="1" dirty="0" smtClean="0">
                <a:solidFill>
                  <a:srgbClr val="7030A0"/>
                </a:solidFill>
              </a:rPr>
              <a:t>1485–1603</a:t>
            </a:r>
          </a:p>
          <a:p>
            <a:r>
              <a:rPr lang="en-GB" sz="2400" b="1" dirty="0">
                <a:solidFill>
                  <a:srgbClr val="7030A0"/>
                </a:solidFill>
              </a:rPr>
              <a:t>2Q The American Dream: reality and illusion, 1945–1980</a:t>
            </a:r>
          </a:p>
          <a:p>
            <a:endParaRPr lang="en-GB" dirty="0"/>
          </a:p>
        </p:txBody>
      </p:sp>
      <p:pic>
        <p:nvPicPr>
          <p:cNvPr id="6" name="Picture 5"/>
          <p:cNvPicPr>
            <a:picLocks noChangeAspect="1"/>
          </p:cNvPicPr>
          <p:nvPr/>
        </p:nvPicPr>
        <p:blipFill>
          <a:blip r:embed="rId4"/>
          <a:stretch>
            <a:fillRect/>
          </a:stretch>
        </p:blipFill>
        <p:spPr>
          <a:xfrm>
            <a:off x="1475656" y="1124745"/>
            <a:ext cx="3816424" cy="483882"/>
          </a:xfrm>
          <a:prstGeom prst="rect">
            <a:avLst/>
          </a:prstGeom>
        </p:spPr>
      </p:pic>
    </p:spTree>
    <p:extLst>
      <p:ext uri="{BB962C8B-B14F-4D97-AF65-F5344CB8AC3E}">
        <p14:creationId xmlns:p14="http://schemas.microsoft.com/office/powerpoint/2010/main" val="2765879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Suggested reading/watching for the Tudors:</a:t>
            </a:r>
            <a:endParaRPr lang="en-GB" dirty="0"/>
          </a:p>
        </p:txBody>
      </p:sp>
      <p:pic>
        <p:nvPicPr>
          <p:cNvPr id="4" name="Content Placeholder 3"/>
          <p:cNvPicPr>
            <a:picLocks noGrp="1" noChangeAspect="1"/>
          </p:cNvPicPr>
          <p:nvPr>
            <p:ph idx="1"/>
          </p:nvPr>
        </p:nvPicPr>
        <p:blipFill>
          <a:blip r:embed="rId2"/>
          <a:stretch>
            <a:fillRect/>
          </a:stretch>
        </p:blipFill>
        <p:spPr>
          <a:xfrm>
            <a:off x="1371530" y="2636912"/>
            <a:ext cx="6406784" cy="3886919"/>
          </a:xfrm>
          <a:prstGeom prst="rect">
            <a:avLst/>
          </a:prstGeom>
        </p:spPr>
      </p:pic>
    </p:spTree>
    <p:extLst>
      <p:ext uri="{BB962C8B-B14F-4D97-AF65-F5344CB8AC3E}">
        <p14:creationId xmlns:p14="http://schemas.microsoft.com/office/powerpoint/2010/main" val="349988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9592" y="116632"/>
            <a:ext cx="6808982" cy="6597352"/>
          </a:xfrm>
          <a:prstGeom prst="rect">
            <a:avLst/>
          </a:prstGeom>
        </p:spPr>
      </p:pic>
    </p:spTree>
    <p:extLst>
      <p:ext uri="{BB962C8B-B14F-4D97-AF65-F5344CB8AC3E}">
        <p14:creationId xmlns:p14="http://schemas.microsoft.com/office/powerpoint/2010/main" val="2907392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Tudor resources:</a:t>
            </a:r>
            <a:endParaRPr lang="en-GB" dirty="0"/>
          </a:p>
        </p:txBody>
      </p:sp>
      <p:sp>
        <p:nvSpPr>
          <p:cNvPr id="3" name="Content Placeholder 2"/>
          <p:cNvSpPr>
            <a:spLocks noGrp="1"/>
          </p:cNvSpPr>
          <p:nvPr>
            <p:ph idx="1"/>
          </p:nvPr>
        </p:nvSpPr>
        <p:spPr/>
        <p:txBody>
          <a:bodyPr/>
          <a:lstStyle/>
          <a:p>
            <a:pPr marL="0" indent="0">
              <a:buNone/>
            </a:pPr>
            <a:r>
              <a:rPr lang="en-GB" sz="1600" dirty="0">
                <a:hlinkClick r:id="rId2"/>
              </a:rPr>
              <a:t>https://</a:t>
            </a:r>
            <a:r>
              <a:rPr lang="en-GB" sz="1600" dirty="0" smtClean="0">
                <a:hlinkClick r:id="rId2"/>
              </a:rPr>
              <a:t>www.thestudentroom.co.uk/revision/history/tudors-power-of-parliament-and-power-of-the-monarchy</a:t>
            </a:r>
            <a:endParaRPr lang="en-GB" sz="1600" dirty="0" smtClean="0"/>
          </a:p>
          <a:p>
            <a:pPr marL="0" indent="0">
              <a:buNone/>
            </a:pPr>
            <a:endParaRPr lang="en-GB" sz="1600" dirty="0"/>
          </a:p>
          <a:p>
            <a:pPr marL="0" indent="0">
              <a:buNone/>
            </a:pPr>
            <a:r>
              <a:rPr lang="en-GB" sz="1600" dirty="0">
                <a:hlinkClick r:id="rId3"/>
              </a:rPr>
              <a:t>http://</a:t>
            </a:r>
            <a:r>
              <a:rPr lang="en-GB" sz="1600" dirty="0" smtClean="0">
                <a:hlinkClick r:id="rId3"/>
              </a:rPr>
              <a:t>www.hodderplus.co.uk/myrevisionnotes/a-level-history/henry-viii/index.asp</a:t>
            </a:r>
            <a:endParaRPr lang="en-GB" sz="1600" dirty="0" smtClean="0"/>
          </a:p>
          <a:p>
            <a:pPr marL="0" indent="0">
              <a:buNone/>
            </a:pPr>
            <a:endParaRPr lang="en-GB" sz="1600" dirty="0"/>
          </a:p>
          <a:p>
            <a:pPr marL="0" indent="0">
              <a:buNone/>
            </a:pPr>
            <a:r>
              <a:rPr lang="en-GB" sz="1600" dirty="0">
                <a:hlinkClick r:id="rId4"/>
              </a:rPr>
              <a:t>https://</a:t>
            </a:r>
            <a:r>
              <a:rPr lang="en-GB" sz="1600" dirty="0" smtClean="0">
                <a:hlinkClick r:id="rId4"/>
              </a:rPr>
              <a:t>filestore.aqa.org.uk/resources/history/AQA-70411C-70421C-RL.PDF</a:t>
            </a:r>
            <a:endParaRPr lang="en-GB" sz="1600" dirty="0" smtClean="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3334050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5937755" cy="1188720"/>
          </a:xfrm>
        </p:spPr>
        <p:txBody>
          <a:bodyPr/>
          <a:lstStyle/>
          <a:p>
            <a:r>
              <a:rPr lang="en-GB" dirty="0" smtClean="0"/>
              <a:t>Penguin Monarchs series</a:t>
            </a:r>
            <a:endParaRPr lang="en-GB" dirty="0"/>
          </a:p>
        </p:txBody>
      </p:sp>
      <p:pic>
        <p:nvPicPr>
          <p:cNvPr id="4" name="Picture 3"/>
          <p:cNvPicPr>
            <a:picLocks noChangeAspect="1"/>
          </p:cNvPicPr>
          <p:nvPr/>
        </p:nvPicPr>
        <p:blipFill>
          <a:blip r:embed="rId2"/>
          <a:stretch>
            <a:fillRect/>
          </a:stretch>
        </p:blipFill>
        <p:spPr>
          <a:xfrm>
            <a:off x="110620" y="2276872"/>
            <a:ext cx="2202323" cy="3240360"/>
          </a:xfrm>
          <a:prstGeom prst="rect">
            <a:avLst/>
          </a:prstGeom>
        </p:spPr>
      </p:pic>
      <p:pic>
        <p:nvPicPr>
          <p:cNvPr id="5" name="Picture 4"/>
          <p:cNvPicPr>
            <a:picLocks noChangeAspect="1"/>
          </p:cNvPicPr>
          <p:nvPr/>
        </p:nvPicPr>
        <p:blipFill rotWithShape="1">
          <a:blip r:embed="rId3"/>
          <a:srcRect l="3572"/>
          <a:stretch/>
        </p:blipFill>
        <p:spPr>
          <a:xfrm>
            <a:off x="2411760" y="4182525"/>
            <a:ext cx="1686244" cy="2572027"/>
          </a:xfrm>
          <a:prstGeom prst="rect">
            <a:avLst/>
          </a:prstGeom>
        </p:spPr>
      </p:pic>
      <p:pic>
        <p:nvPicPr>
          <p:cNvPr id="6" name="Picture 5"/>
          <p:cNvPicPr>
            <a:picLocks noChangeAspect="1"/>
          </p:cNvPicPr>
          <p:nvPr/>
        </p:nvPicPr>
        <p:blipFill>
          <a:blip r:embed="rId4"/>
          <a:stretch>
            <a:fillRect/>
          </a:stretch>
        </p:blipFill>
        <p:spPr>
          <a:xfrm>
            <a:off x="5756339" y="4522304"/>
            <a:ext cx="1475839" cy="2232248"/>
          </a:xfrm>
          <a:prstGeom prst="rect">
            <a:avLst/>
          </a:prstGeom>
        </p:spPr>
      </p:pic>
      <p:pic>
        <p:nvPicPr>
          <p:cNvPr id="7" name="Picture 6"/>
          <p:cNvPicPr>
            <a:picLocks noChangeAspect="1"/>
          </p:cNvPicPr>
          <p:nvPr/>
        </p:nvPicPr>
        <p:blipFill>
          <a:blip r:embed="rId5"/>
          <a:stretch>
            <a:fillRect/>
          </a:stretch>
        </p:blipFill>
        <p:spPr>
          <a:xfrm>
            <a:off x="4086509" y="1700808"/>
            <a:ext cx="1656126" cy="2481717"/>
          </a:xfrm>
          <a:prstGeom prst="rect">
            <a:avLst/>
          </a:prstGeom>
        </p:spPr>
      </p:pic>
      <p:pic>
        <p:nvPicPr>
          <p:cNvPr id="8" name="Picture 7"/>
          <p:cNvPicPr>
            <a:picLocks noChangeAspect="1"/>
          </p:cNvPicPr>
          <p:nvPr/>
        </p:nvPicPr>
        <p:blipFill>
          <a:blip r:embed="rId6"/>
          <a:stretch>
            <a:fillRect/>
          </a:stretch>
        </p:blipFill>
        <p:spPr>
          <a:xfrm>
            <a:off x="7485419" y="2941666"/>
            <a:ext cx="1534372" cy="2324901"/>
          </a:xfrm>
          <a:prstGeom prst="rect">
            <a:avLst/>
          </a:prstGeom>
        </p:spPr>
      </p:pic>
    </p:spTree>
    <p:extLst>
      <p:ext uri="{BB962C8B-B14F-4D97-AF65-F5344CB8AC3E}">
        <p14:creationId xmlns:p14="http://schemas.microsoft.com/office/powerpoint/2010/main" val="186945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329237"/>
            <a:ext cx="5937755" cy="1188720"/>
          </a:xfrm>
        </p:spPr>
        <p:txBody>
          <a:bodyPr>
            <a:noAutofit/>
          </a:bodyPr>
          <a:lstStyle/>
          <a:p>
            <a:r>
              <a:rPr lang="en-GB" sz="2000" dirty="0" smtClean="0"/>
              <a:t>The American course starts with America after Truman drops the nuclear bombs over Japan.</a:t>
            </a:r>
            <a:endParaRPr lang="en-GB" sz="2000" dirty="0"/>
          </a:p>
        </p:txBody>
      </p:sp>
      <p:pic>
        <p:nvPicPr>
          <p:cNvPr id="5" name="Content Placeholder 4"/>
          <p:cNvPicPr>
            <a:picLocks noGrp="1" noChangeAspect="1"/>
          </p:cNvPicPr>
          <p:nvPr>
            <p:ph idx="1"/>
          </p:nvPr>
        </p:nvPicPr>
        <p:blipFill>
          <a:blip r:embed="rId2"/>
          <a:stretch>
            <a:fillRect/>
          </a:stretch>
        </p:blipFill>
        <p:spPr>
          <a:xfrm>
            <a:off x="457200" y="1628800"/>
            <a:ext cx="8229600" cy="4320540"/>
          </a:xfrm>
          <a:prstGeom prst="rect">
            <a:avLst/>
          </a:prstGeom>
        </p:spPr>
      </p:pic>
      <p:sp>
        <p:nvSpPr>
          <p:cNvPr id="3" name="TextBox 2"/>
          <p:cNvSpPr txBox="1"/>
          <p:nvPr/>
        </p:nvSpPr>
        <p:spPr>
          <a:xfrm>
            <a:off x="462364" y="5946657"/>
            <a:ext cx="8095928" cy="707886"/>
          </a:xfrm>
          <a:prstGeom prst="rect">
            <a:avLst/>
          </a:prstGeom>
          <a:noFill/>
        </p:spPr>
        <p:txBody>
          <a:bodyPr wrap="square" rtlCol="0">
            <a:spAutoFit/>
          </a:bodyPr>
          <a:lstStyle/>
          <a:p>
            <a:r>
              <a:rPr lang="en-GB" sz="2000" b="1" dirty="0">
                <a:solidFill>
                  <a:srgbClr val="002060"/>
                </a:solidFill>
              </a:rPr>
              <a:t>The </a:t>
            </a:r>
            <a:r>
              <a:rPr lang="en-GB" sz="2000" b="1" dirty="0" smtClean="0">
                <a:solidFill>
                  <a:srgbClr val="002060"/>
                </a:solidFill>
              </a:rPr>
              <a:t>internment of</a:t>
            </a:r>
            <a:r>
              <a:rPr lang="en-GB" sz="2000" b="1" dirty="0">
                <a:solidFill>
                  <a:srgbClr val="002060"/>
                </a:solidFill>
              </a:rPr>
              <a:t> Japanese Americans in the United States during World War II was the forced relocation and incarceration in concentration </a:t>
            </a:r>
            <a:r>
              <a:rPr lang="en-GB" sz="2000" b="1" dirty="0" smtClean="0">
                <a:solidFill>
                  <a:srgbClr val="002060"/>
                </a:solidFill>
              </a:rPr>
              <a:t>camps.</a:t>
            </a:r>
            <a:endParaRPr lang="en-GB" sz="2000" b="1" dirty="0">
              <a:solidFill>
                <a:srgbClr val="002060"/>
              </a:solidFill>
            </a:endParaRPr>
          </a:p>
        </p:txBody>
      </p:sp>
    </p:spTree>
    <p:extLst>
      <p:ext uri="{BB962C8B-B14F-4D97-AF65-F5344CB8AC3E}">
        <p14:creationId xmlns:p14="http://schemas.microsoft.com/office/powerpoint/2010/main" val="7303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11976" y="274638"/>
            <a:ext cx="8683380" cy="5079777"/>
          </a:xfrm>
          <a:prstGeom prst="rect">
            <a:avLst/>
          </a:prstGeom>
        </p:spPr>
      </p:pic>
      <p:sp>
        <p:nvSpPr>
          <p:cNvPr id="3" name="TextBox 2"/>
          <p:cNvSpPr txBox="1"/>
          <p:nvPr/>
        </p:nvSpPr>
        <p:spPr>
          <a:xfrm>
            <a:off x="457200" y="5589240"/>
            <a:ext cx="8456490" cy="1323439"/>
          </a:xfrm>
          <a:prstGeom prst="rect">
            <a:avLst/>
          </a:prstGeom>
          <a:noFill/>
        </p:spPr>
        <p:txBody>
          <a:bodyPr wrap="square" rtlCol="0">
            <a:spAutoFit/>
          </a:bodyPr>
          <a:lstStyle/>
          <a:p>
            <a:r>
              <a:rPr lang="en-GB" sz="4000" b="1" dirty="0" smtClean="0">
                <a:solidFill>
                  <a:srgbClr val="002060"/>
                </a:solidFill>
              </a:rPr>
              <a:t>America claims they hate empire building- do you agree?</a:t>
            </a:r>
            <a:endParaRPr lang="en-GB" sz="4000" b="1" dirty="0">
              <a:solidFill>
                <a:srgbClr val="002060"/>
              </a:solidFill>
            </a:endParaRPr>
          </a:p>
        </p:txBody>
      </p:sp>
    </p:spTree>
    <p:extLst>
      <p:ext uri="{BB962C8B-B14F-4D97-AF65-F5344CB8AC3E}">
        <p14:creationId xmlns:p14="http://schemas.microsoft.com/office/powerpoint/2010/main" val="20862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5852120" cy="1604732"/>
          </a:xfrm>
        </p:spPr>
        <p:txBody>
          <a:bodyPr>
            <a:normAutofit fontScale="90000"/>
          </a:bodyPr>
          <a:lstStyle/>
          <a:p>
            <a:r>
              <a:rPr lang="en-GB" sz="1600" b="1" dirty="0" smtClean="0">
                <a:solidFill>
                  <a:srgbClr val="FF0000"/>
                </a:solidFill>
              </a:rPr>
              <a:t>JFK is one of the most popular Presidents of all time – but did you know he passed NO civil rights legislation, escalated the war in Vietnam, did almost nothing for the poorest in America and was riddled with STDs and other medical problems (such as explosive diarrhoea)!</a:t>
            </a:r>
            <a:endParaRPr lang="en-GB" sz="1600" b="1"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1691680" y="2165852"/>
            <a:ext cx="5852120" cy="4053894"/>
          </a:xfrm>
          <a:prstGeom prst="rect">
            <a:avLst/>
          </a:prstGeom>
        </p:spPr>
      </p:pic>
    </p:spTree>
    <p:extLst>
      <p:ext uri="{BB962C8B-B14F-4D97-AF65-F5344CB8AC3E}">
        <p14:creationId xmlns:p14="http://schemas.microsoft.com/office/powerpoint/2010/main" val="312808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564904"/>
            <a:ext cx="3964761" cy="298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154" y="-144707"/>
            <a:ext cx="4580114" cy="342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2" y="-57879"/>
            <a:ext cx="4416422" cy="271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822" y="2549745"/>
            <a:ext cx="5275335" cy="298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5708715"/>
            <a:ext cx="8136904" cy="923330"/>
          </a:xfrm>
          <a:prstGeom prst="rect">
            <a:avLst/>
          </a:prstGeom>
          <a:noFill/>
        </p:spPr>
        <p:txBody>
          <a:bodyPr wrap="square" rtlCol="0">
            <a:spAutoFit/>
          </a:bodyPr>
          <a:lstStyle/>
          <a:p>
            <a:r>
              <a:rPr lang="en-GB" dirty="0" smtClean="0"/>
              <a:t>We study the war in Vietnam throughout the course, from Eisenhower denying South Vietnam the right to free elections in 1956 to Ford officially stating in 1975 “the war in Vietnam is finished as far as America is concerned.”</a:t>
            </a:r>
            <a:endParaRPr lang="en-GB" dirty="0"/>
          </a:p>
        </p:txBody>
      </p:sp>
    </p:spTree>
    <p:extLst>
      <p:ext uri="{BB962C8B-B14F-4D97-AF65-F5344CB8AC3E}">
        <p14:creationId xmlns:p14="http://schemas.microsoft.com/office/powerpoint/2010/main" val="238802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7746" y="116632"/>
            <a:ext cx="5937755" cy="1188720"/>
          </a:xfrm>
        </p:spPr>
        <p:txBody>
          <a:bodyPr/>
          <a:lstStyle/>
          <a:p>
            <a:r>
              <a:rPr lang="en-GB" dirty="0"/>
              <a:t>Can you identify all the States?</a:t>
            </a:r>
          </a:p>
        </p:txBody>
      </p:sp>
      <p:pic>
        <p:nvPicPr>
          <p:cNvPr id="2050" name="il_fi" descr="map_us_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6286"/>
            <a:ext cx="8442176" cy="55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99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1" y="692696"/>
            <a:ext cx="884461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05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STAFF AND TEACHING</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t>Mrs</a:t>
            </a:r>
            <a:r>
              <a:rPr lang="en-GB" dirty="0"/>
              <a:t>. </a:t>
            </a:r>
            <a:r>
              <a:rPr lang="en-GB" dirty="0" smtClean="0"/>
              <a:t>G Grehan, Head of History (America)</a:t>
            </a:r>
          </a:p>
          <a:p>
            <a:pPr marL="0" indent="0">
              <a:buNone/>
            </a:pPr>
            <a:r>
              <a:rPr lang="en-GB" dirty="0" smtClean="0"/>
              <a:t>Mr</a:t>
            </a:r>
            <a:r>
              <a:rPr lang="en-GB" dirty="0"/>
              <a:t>. </a:t>
            </a:r>
            <a:r>
              <a:rPr lang="en-GB" dirty="0" smtClean="0"/>
              <a:t>K Grehan, 2</a:t>
            </a:r>
            <a:r>
              <a:rPr lang="en-GB" baseline="30000" dirty="0" smtClean="0"/>
              <a:t>nd</a:t>
            </a:r>
            <a:r>
              <a:rPr lang="en-GB" dirty="0" smtClean="0"/>
              <a:t> in Department/Head of year 9 (Tudor)</a:t>
            </a:r>
            <a:endParaRPr lang="en-GB" dirty="0"/>
          </a:p>
          <a:p>
            <a:pPr marL="0" lvl="0" indent="0">
              <a:buNone/>
            </a:pPr>
            <a:r>
              <a:rPr lang="en-GB" dirty="0" smtClean="0"/>
              <a:t>Miss. C Gore-Ward (Tudor)</a:t>
            </a:r>
          </a:p>
          <a:p>
            <a:pPr marL="0" lvl="0" indent="0">
              <a:buNone/>
            </a:pPr>
            <a:r>
              <a:rPr lang="en-GB" dirty="0" smtClean="0"/>
              <a:t>Mr. R Peat (America)</a:t>
            </a:r>
          </a:p>
          <a:p>
            <a:r>
              <a:rPr lang="en-GB" dirty="0" smtClean="0"/>
              <a:t>Each </a:t>
            </a:r>
            <a:r>
              <a:rPr lang="en-GB" dirty="0"/>
              <a:t>class has 9 one-hour lessons per </a:t>
            </a:r>
            <a:r>
              <a:rPr lang="en-GB" dirty="0" smtClean="0"/>
              <a:t>fortnight (5 American and 4 Tudor in year 12)</a:t>
            </a:r>
            <a:endParaRPr lang="en-GB" dirty="0"/>
          </a:p>
          <a:p>
            <a:r>
              <a:rPr lang="en-GB" dirty="0"/>
              <a:t>Two teachers share each class</a:t>
            </a:r>
          </a:p>
          <a:p>
            <a:r>
              <a:rPr lang="en-GB" dirty="0" smtClean="0"/>
              <a:t>Classes </a:t>
            </a:r>
            <a:r>
              <a:rPr lang="en-GB" dirty="0"/>
              <a:t>work on </a:t>
            </a:r>
            <a:r>
              <a:rPr lang="en-GB" dirty="0" smtClean="0"/>
              <a:t>exam knowledge and skills and coursework with </a:t>
            </a:r>
            <a:r>
              <a:rPr lang="en-GB" dirty="0"/>
              <a:t>both teachers</a:t>
            </a:r>
          </a:p>
          <a:p>
            <a:pPr marL="0" indent="0">
              <a:buNone/>
            </a:pPr>
            <a:endParaRPr lang="en-GB" dirty="0"/>
          </a:p>
        </p:txBody>
      </p:sp>
    </p:spTree>
    <p:extLst>
      <p:ext uri="{BB962C8B-B14F-4D97-AF65-F5344CB8AC3E}">
        <p14:creationId xmlns:p14="http://schemas.microsoft.com/office/powerpoint/2010/main" val="149665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704856" cy="5324535"/>
          </a:xfrm>
          <a:prstGeom prst="rect">
            <a:avLst/>
          </a:prstGeom>
          <a:noFill/>
        </p:spPr>
        <p:txBody>
          <a:bodyPr wrap="square" rtlCol="0">
            <a:spAutoFit/>
          </a:bodyPr>
          <a:lstStyle/>
          <a:p>
            <a:r>
              <a:rPr lang="en-GB" sz="2000" dirty="0" smtClean="0">
                <a:solidFill>
                  <a:srgbClr val="0070C0"/>
                </a:solidFill>
              </a:rPr>
              <a:t>Extra points if you can name the 13 original colonies (</a:t>
            </a:r>
            <a:r>
              <a:rPr lang="en-GB" sz="2000" smtClean="0">
                <a:solidFill>
                  <a:srgbClr val="0070C0"/>
                </a:solidFill>
              </a:rPr>
              <a:t>the stripes </a:t>
            </a:r>
            <a:r>
              <a:rPr lang="en-GB" sz="2000" dirty="0" smtClean="0">
                <a:solidFill>
                  <a:srgbClr val="0070C0"/>
                </a:solidFill>
              </a:rPr>
              <a:t>on the US flag)</a:t>
            </a:r>
          </a:p>
          <a:p>
            <a:endParaRPr lang="en-GB" sz="2000" dirty="0" smtClean="0">
              <a:solidFill>
                <a:srgbClr val="0070C0"/>
              </a:solidFill>
            </a:endParaRPr>
          </a:p>
          <a:p>
            <a:endParaRPr lang="en-GB" sz="2000" dirty="0">
              <a:solidFill>
                <a:srgbClr val="0070C0"/>
              </a:solidFill>
            </a:endParaRPr>
          </a:p>
          <a:p>
            <a:r>
              <a:rPr lang="en-GB" sz="2000" dirty="0" smtClean="0">
                <a:solidFill>
                  <a:srgbClr val="0070C0"/>
                </a:solidFill>
              </a:rPr>
              <a:t>1. Delaware</a:t>
            </a:r>
          </a:p>
          <a:p>
            <a:r>
              <a:rPr lang="en-GB" sz="2000" dirty="0" smtClean="0">
                <a:solidFill>
                  <a:srgbClr val="0070C0"/>
                </a:solidFill>
              </a:rPr>
              <a:t>2. Pennsylvania</a:t>
            </a:r>
          </a:p>
          <a:p>
            <a:r>
              <a:rPr lang="en-GB" sz="2000" dirty="0" smtClean="0">
                <a:solidFill>
                  <a:srgbClr val="0070C0"/>
                </a:solidFill>
              </a:rPr>
              <a:t>3. New Jersey </a:t>
            </a:r>
          </a:p>
          <a:p>
            <a:r>
              <a:rPr lang="en-GB" sz="2000" dirty="0" smtClean="0">
                <a:solidFill>
                  <a:srgbClr val="0070C0"/>
                </a:solidFill>
              </a:rPr>
              <a:t>4. Georgia</a:t>
            </a:r>
          </a:p>
          <a:p>
            <a:r>
              <a:rPr lang="en-GB" sz="2000" dirty="0" smtClean="0">
                <a:solidFill>
                  <a:srgbClr val="0070C0"/>
                </a:solidFill>
              </a:rPr>
              <a:t>5. Connecticut</a:t>
            </a:r>
          </a:p>
          <a:p>
            <a:r>
              <a:rPr lang="en-GB" sz="2000" dirty="0" smtClean="0">
                <a:solidFill>
                  <a:srgbClr val="0070C0"/>
                </a:solidFill>
              </a:rPr>
              <a:t>6. Massachusetts Bay</a:t>
            </a:r>
          </a:p>
          <a:p>
            <a:r>
              <a:rPr lang="en-GB" sz="2000" dirty="0" smtClean="0">
                <a:solidFill>
                  <a:srgbClr val="0070C0"/>
                </a:solidFill>
              </a:rPr>
              <a:t>7. Maryland</a:t>
            </a:r>
          </a:p>
          <a:p>
            <a:r>
              <a:rPr lang="en-GB" sz="2000" dirty="0" smtClean="0">
                <a:solidFill>
                  <a:srgbClr val="0070C0"/>
                </a:solidFill>
              </a:rPr>
              <a:t>8. South Carolina</a:t>
            </a:r>
          </a:p>
          <a:p>
            <a:r>
              <a:rPr lang="en-GB" sz="2000" dirty="0" smtClean="0">
                <a:solidFill>
                  <a:srgbClr val="0070C0"/>
                </a:solidFill>
              </a:rPr>
              <a:t>9. New Hampshire</a:t>
            </a:r>
          </a:p>
          <a:p>
            <a:r>
              <a:rPr lang="en-GB" sz="2000" dirty="0" smtClean="0">
                <a:solidFill>
                  <a:srgbClr val="0070C0"/>
                </a:solidFill>
              </a:rPr>
              <a:t>10. Virginia</a:t>
            </a:r>
          </a:p>
          <a:p>
            <a:r>
              <a:rPr lang="en-GB" sz="2000" dirty="0" smtClean="0">
                <a:solidFill>
                  <a:srgbClr val="0070C0"/>
                </a:solidFill>
              </a:rPr>
              <a:t>11. New York</a:t>
            </a:r>
          </a:p>
          <a:p>
            <a:r>
              <a:rPr lang="en-GB" sz="2000" dirty="0" smtClean="0">
                <a:solidFill>
                  <a:srgbClr val="0070C0"/>
                </a:solidFill>
              </a:rPr>
              <a:t>12. North Carolina</a:t>
            </a:r>
          </a:p>
          <a:p>
            <a:r>
              <a:rPr lang="en-GB" sz="2000" dirty="0" smtClean="0">
                <a:solidFill>
                  <a:srgbClr val="0070C0"/>
                </a:solidFill>
              </a:rPr>
              <a:t>13. Rhode </a:t>
            </a:r>
            <a:r>
              <a:rPr lang="en-GB" sz="2000" dirty="0">
                <a:solidFill>
                  <a:srgbClr val="0070C0"/>
                </a:solidFill>
              </a:rPr>
              <a:t>Island and Providence Plantations. </a:t>
            </a:r>
          </a:p>
        </p:txBody>
      </p:sp>
    </p:spTree>
    <p:extLst>
      <p:ext uri="{BB962C8B-B14F-4D97-AF65-F5344CB8AC3E}">
        <p14:creationId xmlns:p14="http://schemas.microsoft.com/office/powerpoint/2010/main" val="5054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 calcmode="lin" valueType="num">
                                      <p:cBhvr additive="base">
                                        <p:cTn id="4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 calcmode="lin" valueType="num">
                                      <p:cBhvr additive="base">
                                        <p:cTn id="5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 calcmode="lin" valueType="num">
                                      <p:cBhvr additive="base">
                                        <p:cTn id="5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cestry In The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314134" cy="6181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6309320"/>
            <a:ext cx="5760640" cy="369332"/>
          </a:xfrm>
          <a:prstGeom prst="rect">
            <a:avLst/>
          </a:prstGeom>
          <a:noFill/>
        </p:spPr>
        <p:txBody>
          <a:bodyPr wrap="square" rtlCol="0">
            <a:spAutoFit/>
          </a:bodyPr>
          <a:lstStyle/>
          <a:p>
            <a:pPr algn="ctr"/>
            <a:r>
              <a:rPr lang="en-GB" b="1" dirty="0" smtClean="0">
                <a:solidFill>
                  <a:srgbClr val="FF0000"/>
                </a:solidFill>
              </a:rPr>
              <a:t>WHO IS AN ‘AMERICAN’?</a:t>
            </a:r>
            <a:endParaRPr lang="en-GB" b="1" dirty="0">
              <a:solidFill>
                <a:srgbClr val="FF0000"/>
              </a:solidFill>
            </a:endParaRPr>
          </a:p>
        </p:txBody>
      </p:sp>
    </p:spTree>
    <p:extLst>
      <p:ext uri="{BB962C8B-B14F-4D97-AF65-F5344CB8AC3E}">
        <p14:creationId xmlns:p14="http://schemas.microsoft.com/office/powerpoint/2010/main" val="3093117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391" y="5805264"/>
            <a:ext cx="8208912" cy="369332"/>
          </a:xfrm>
          <a:prstGeom prst="rect">
            <a:avLst/>
          </a:prstGeom>
          <a:noFill/>
        </p:spPr>
        <p:txBody>
          <a:bodyPr wrap="square" rtlCol="0">
            <a:spAutoFit/>
          </a:bodyPr>
          <a:lstStyle/>
          <a:p>
            <a:r>
              <a:rPr lang="en-GB" b="1" dirty="0" smtClean="0">
                <a:solidFill>
                  <a:srgbClr val="7030A0"/>
                </a:solidFill>
              </a:rPr>
              <a:t>From this image can you guess where the ‘Bible Belt’ states are in America?</a:t>
            </a:r>
            <a:endParaRPr lang="en-GB" b="1" dirty="0">
              <a:solidFill>
                <a:srgbClr val="7030A0"/>
              </a:solidFill>
            </a:endParaRPr>
          </a:p>
        </p:txBody>
      </p:sp>
      <p:pic>
        <p:nvPicPr>
          <p:cNvPr id="3" name="Picture 2"/>
          <p:cNvPicPr>
            <a:picLocks noChangeAspect="1"/>
          </p:cNvPicPr>
          <p:nvPr/>
        </p:nvPicPr>
        <p:blipFill rotWithShape="1">
          <a:blip r:embed="rId2"/>
          <a:srcRect l="26376" t="28300" r="27556" b="16401"/>
          <a:stretch/>
        </p:blipFill>
        <p:spPr>
          <a:xfrm>
            <a:off x="179512" y="116632"/>
            <a:ext cx="8424936" cy="5688632"/>
          </a:xfrm>
          <a:prstGeom prst="rect">
            <a:avLst/>
          </a:prstGeom>
        </p:spPr>
      </p:pic>
    </p:spTree>
    <p:extLst>
      <p:ext uri="{BB962C8B-B14F-4D97-AF65-F5344CB8AC3E}">
        <p14:creationId xmlns:p14="http://schemas.microsoft.com/office/powerpoint/2010/main" val="1846926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obal Obesity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847963"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260648"/>
            <a:ext cx="7560840" cy="369332"/>
          </a:xfrm>
          <a:prstGeom prst="rect">
            <a:avLst/>
          </a:prstGeom>
          <a:noFill/>
        </p:spPr>
        <p:txBody>
          <a:bodyPr wrap="square" rtlCol="0">
            <a:spAutoFit/>
          </a:bodyPr>
          <a:lstStyle/>
          <a:p>
            <a:r>
              <a:rPr lang="en-GB" b="1" dirty="0" smtClean="0">
                <a:solidFill>
                  <a:srgbClr val="0070C0"/>
                </a:solidFill>
              </a:rPr>
              <a:t>Why does the USA have an obesity problem?</a:t>
            </a:r>
            <a:endParaRPr lang="en-GB" b="1" dirty="0">
              <a:solidFill>
                <a:srgbClr val="0070C0"/>
              </a:solidFill>
            </a:endParaRPr>
          </a:p>
        </p:txBody>
      </p:sp>
    </p:spTree>
    <p:extLst>
      <p:ext uri="{BB962C8B-B14F-4D97-AF65-F5344CB8AC3E}">
        <p14:creationId xmlns:p14="http://schemas.microsoft.com/office/powerpoint/2010/main" val="143943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lobal Incarceration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238"/>
            <a:ext cx="9144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5877272"/>
            <a:ext cx="7272808" cy="923330"/>
          </a:xfrm>
          <a:prstGeom prst="rect">
            <a:avLst/>
          </a:prstGeom>
          <a:noFill/>
        </p:spPr>
        <p:txBody>
          <a:bodyPr wrap="square" rtlCol="0">
            <a:spAutoFit/>
          </a:bodyPr>
          <a:lstStyle/>
          <a:p>
            <a:r>
              <a:rPr lang="en-GB" dirty="0" smtClean="0"/>
              <a:t>Why is the prison population in the US so high and which section of society do you think makes up the prison population? Hispanic? White? African-American?</a:t>
            </a:r>
            <a:endParaRPr lang="en-GB" dirty="0"/>
          </a:p>
        </p:txBody>
      </p:sp>
    </p:spTree>
    <p:extLst>
      <p:ext uri="{BB962C8B-B14F-4D97-AF65-F5344CB8AC3E}">
        <p14:creationId xmlns:p14="http://schemas.microsoft.com/office/powerpoint/2010/main" val="196122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cognizable Brands Of Each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388747" cy="4860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5589240"/>
            <a:ext cx="7128792" cy="369332"/>
          </a:xfrm>
          <a:prstGeom prst="rect">
            <a:avLst/>
          </a:prstGeom>
          <a:noFill/>
        </p:spPr>
        <p:txBody>
          <a:bodyPr wrap="square" rtlCol="0">
            <a:spAutoFit/>
          </a:bodyPr>
          <a:lstStyle/>
          <a:p>
            <a:pPr algn="ctr"/>
            <a:r>
              <a:rPr lang="en-GB" b="1" dirty="0" smtClean="0">
                <a:solidFill>
                  <a:schemeClr val="accent1">
                    <a:lumMod val="50000"/>
                  </a:schemeClr>
                </a:solidFill>
              </a:rPr>
              <a:t>What is each state famous for?</a:t>
            </a:r>
            <a:endParaRPr lang="en-GB" b="1" dirty="0">
              <a:solidFill>
                <a:schemeClr val="accent1">
                  <a:lumMod val="50000"/>
                </a:schemeClr>
              </a:solidFill>
            </a:endParaRPr>
          </a:p>
        </p:txBody>
      </p:sp>
    </p:spTree>
    <p:extLst>
      <p:ext uri="{BB962C8B-B14F-4D97-AF65-F5344CB8AC3E}">
        <p14:creationId xmlns:p14="http://schemas.microsoft.com/office/powerpoint/2010/main" val="56167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332656"/>
            <a:ext cx="6480720" cy="369332"/>
          </a:xfrm>
          <a:prstGeom prst="rect">
            <a:avLst/>
          </a:prstGeom>
        </p:spPr>
        <p:txBody>
          <a:bodyPr wrap="square">
            <a:spAutoFit/>
          </a:bodyPr>
          <a:lstStyle/>
          <a:p>
            <a:r>
              <a:rPr lang="en-GB" dirty="0"/>
              <a:t>Bridging the Gap GCSE to A Level History Project</a:t>
            </a:r>
          </a:p>
        </p:txBody>
      </p:sp>
      <p:sp>
        <p:nvSpPr>
          <p:cNvPr id="3" name="Rectangle 2"/>
          <p:cNvSpPr/>
          <p:nvPr/>
        </p:nvSpPr>
        <p:spPr>
          <a:xfrm>
            <a:off x="107504" y="908720"/>
            <a:ext cx="8640960" cy="5078313"/>
          </a:xfrm>
          <a:prstGeom prst="rect">
            <a:avLst/>
          </a:prstGeom>
        </p:spPr>
        <p:txBody>
          <a:bodyPr wrap="square">
            <a:spAutoFit/>
          </a:bodyPr>
          <a:lstStyle/>
          <a:p>
            <a:r>
              <a:rPr lang="en-GB" b="1" dirty="0"/>
              <a:t>Task 1: Political </a:t>
            </a:r>
            <a:r>
              <a:rPr lang="en-GB" b="1" dirty="0" smtClean="0"/>
              <a:t>Parties: </a:t>
            </a:r>
          </a:p>
          <a:p>
            <a:r>
              <a:rPr lang="en-GB" dirty="0" smtClean="0"/>
              <a:t>Research </a:t>
            </a:r>
            <a:r>
              <a:rPr lang="en-GB" dirty="0"/>
              <a:t>the Republican and Democrat political parties. Find out what principles each party holds, what sorts of policies they would agree with and which party any Presidents you are already familiar with belonged to (E.g. Obama/Trump). </a:t>
            </a:r>
            <a:endParaRPr lang="en-GB" dirty="0" smtClean="0"/>
          </a:p>
          <a:p>
            <a:endParaRPr lang="en-GB" dirty="0"/>
          </a:p>
          <a:p>
            <a:r>
              <a:rPr lang="en-GB" b="1" dirty="0" smtClean="0"/>
              <a:t>Task </a:t>
            </a:r>
            <a:r>
              <a:rPr lang="en-GB" b="1" dirty="0"/>
              <a:t>2: The </a:t>
            </a:r>
            <a:r>
              <a:rPr lang="en-GB" b="1" dirty="0" smtClean="0"/>
              <a:t>Presidents:</a:t>
            </a:r>
          </a:p>
          <a:p>
            <a:r>
              <a:rPr lang="en-GB" dirty="0" smtClean="0"/>
              <a:t>Below </a:t>
            </a:r>
            <a:r>
              <a:rPr lang="en-GB" dirty="0"/>
              <a:t>is a list of Presidents who were in power between </a:t>
            </a:r>
            <a:r>
              <a:rPr lang="en-GB" dirty="0" smtClean="0"/>
              <a:t>1945-1980. </a:t>
            </a:r>
            <a:r>
              <a:rPr lang="en-GB" dirty="0"/>
              <a:t>You need to research which party they belonged to and find out at least one interesting piece of Political information about them. (This may be a policy they introduced, political scandal </a:t>
            </a:r>
            <a:r>
              <a:rPr lang="en-GB" dirty="0" err="1"/>
              <a:t>etc</a:t>
            </a:r>
            <a:r>
              <a:rPr lang="en-GB" dirty="0"/>
              <a:t>). </a:t>
            </a:r>
            <a:endParaRPr lang="en-GB" dirty="0" smtClean="0"/>
          </a:p>
          <a:p>
            <a:endParaRPr lang="en-GB" dirty="0"/>
          </a:p>
          <a:p>
            <a:r>
              <a:rPr lang="en-GB" dirty="0"/>
              <a:t>Harry S. Truman (1945-1953) </a:t>
            </a:r>
          </a:p>
          <a:p>
            <a:r>
              <a:rPr lang="en-GB" dirty="0" smtClean="0"/>
              <a:t>Dwight </a:t>
            </a:r>
            <a:r>
              <a:rPr lang="en-GB" dirty="0"/>
              <a:t>D. Eisenhower (1953-1961) </a:t>
            </a:r>
          </a:p>
          <a:p>
            <a:r>
              <a:rPr lang="en-GB" dirty="0" smtClean="0"/>
              <a:t>John </a:t>
            </a:r>
            <a:r>
              <a:rPr lang="en-GB" dirty="0"/>
              <a:t>F. Kennedy (1961-1963) </a:t>
            </a:r>
          </a:p>
          <a:p>
            <a:r>
              <a:rPr lang="en-GB" dirty="0" smtClean="0"/>
              <a:t>Lyndon </a:t>
            </a:r>
            <a:r>
              <a:rPr lang="en-GB" dirty="0"/>
              <a:t>B. Johnson (1963-1969) </a:t>
            </a:r>
          </a:p>
          <a:p>
            <a:r>
              <a:rPr lang="en-GB" dirty="0" smtClean="0"/>
              <a:t>Richard </a:t>
            </a:r>
            <a:r>
              <a:rPr lang="en-GB" dirty="0"/>
              <a:t>M. Nixon (1969-1974) </a:t>
            </a:r>
          </a:p>
          <a:p>
            <a:r>
              <a:rPr lang="en-GB" dirty="0" smtClean="0"/>
              <a:t>Gerald </a:t>
            </a:r>
            <a:r>
              <a:rPr lang="en-GB" dirty="0"/>
              <a:t>R. Ford (1974-1977) </a:t>
            </a:r>
          </a:p>
          <a:p>
            <a:r>
              <a:rPr lang="en-GB" dirty="0" smtClean="0"/>
              <a:t>Jimmy </a:t>
            </a:r>
            <a:r>
              <a:rPr lang="en-GB" dirty="0"/>
              <a:t>Carter (1977-1981) </a:t>
            </a:r>
          </a:p>
          <a:p>
            <a:r>
              <a:rPr lang="en-GB" dirty="0" smtClean="0"/>
              <a:t>Ronald </a:t>
            </a:r>
            <a:r>
              <a:rPr lang="en-GB" dirty="0"/>
              <a:t>Reagan (1981-1989)</a:t>
            </a:r>
          </a:p>
        </p:txBody>
      </p:sp>
    </p:spTree>
    <p:extLst>
      <p:ext uri="{BB962C8B-B14F-4D97-AF65-F5344CB8AC3E}">
        <p14:creationId xmlns:p14="http://schemas.microsoft.com/office/powerpoint/2010/main" val="1193467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7920880" cy="5078313"/>
          </a:xfrm>
          <a:prstGeom prst="rect">
            <a:avLst/>
          </a:prstGeom>
        </p:spPr>
        <p:txBody>
          <a:bodyPr wrap="square">
            <a:spAutoFit/>
          </a:bodyPr>
          <a:lstStyle/>
          <a:p>
            <a:r>
              <a:rPr lang="en-GB" b="1" dirty="0"/>
              <a:t>Task 3: WWI and </a:t>
            </a:r>
            <a:r>
              <a:rPr lang="en-GB" b="1" dirty="0" smtClean="0"/>
              <a:t>WWII:</a:t>
            </a:r>
          </a:p>
          <a:p>
            <a:r>
              <a:rPr lang="en-GB" dirty="0" smtClean="0"/>
              <a:t>You </a:t>
            </a:r>
            <a:r>
              <a:rPr lang="en-GB" dirty="0"/>
              <a:t>will need to know about American involvement in </a:t>
            </a:r>
            <a:r>
              <a:rPr lang="en-GB" dirty="0" smtClean="0"/>
              <a:t>WWII</a:t>
            </a:r>
            <a:r>
              <a:rPr lang="en-GB" dirty="0"/>
              <a:t>. Research to find out who the US was allied with in </a:t>
            </a:r>
            <a:r>
              <a:rPr lang="en-GB" dirty="0" smtClean="0"/>
              <a:t>the </a:t>
            </a:r>
            <a:r>
              <a:rPr lang="en-GB" dirty="0"/>
              <a:t>war, and the popularity of </a:t>
            </a:r>
            <a:r>
              <a:rPr lang="en-GB" dirty="0" smtClean="0"/>
              <a:t>the </a:t>
            </a:r>
            <a:r>
              <a:rPr lang="en-GB" dirty="0"/>
              <a:t>war for ordinary Americans. </a:t>
            </a:r>
            <a:endParaRPr lang="en-GB" dirty="0" smtClean="0"/>
          </a:p>
          <a:p>
            <a:endParaRPr lang="en-GB" dirty="0"/>
          </a:p>
          <a:p>
            <a:r>
              <a:rPr lang="en-GB" b="1" dirty="0" smtClean="0"/>
              <a:t>Task </a:t>
            </a:r>
            <a:r>
              <a:rPr lang="en-GB" b="1" dirty="0"/>
              <a:t>4: The Influence of </a:t>
            </a:r>
            <a:r>
              <a:rPr lang="en-GB" b="1" dirty="0" smtClean="0"/>
              <a:t>Communism:</a:t>
            </a:r>
          </a:p>
          <a:p>
            <a:r>
              <a:rPr lang="en-GB" dirty="0" smtClean="0"/>
              <a:t>The </a:t>
            </a:r>
            <a:r>
              <a:rPr lang="en-GB" dirty="0"/>
              <a:t>development of Communism in the East had a large impact on the USA. </a:t>
            </a:r>
            <a:r>
              <a:rPr lang="en-GB" dirty="0" smtClean="0"/>
              <a:t> For </a:t>
            </a:r>
            <a:r>
              <a:rPr lang="en-GB" dirty="0"/>
              <a:t>A Level you </a:t>
            </a:r>
            <a:r>
              <a:rPr lang="en-GB" dirty="0" smtClean="0"/>
              <a:t>need to know quite a bit about the Cold War.</a:t>
            </a:r>
          </a:p>
          <a:p>
            <a:pPr marL="342900" indent="-342900">
              <a:buAutoNum type="arabicParenR"/>
            </a:pPr>
            <a:r>
              <a:rPr lang="en-GB" u="sng" dirty="0" smtClean="0"/>
              <a:t>McCarthyism</a:t>
            </a:r>
            <a:r>
              <a:rPr lang="en-GB" u="sng" dirty="0"/>
              <a:t>: </a:t>
            </a:r>
            <a:r>
              <a:rPr lang="en-GB" dirty="0"/>
              <a:t>Watch </a:t>
            </a:r>
            <a:r>
              <a:rPr lang="en-GB" dirty="0" smtClean="0"/>
              <a:t>a documentary on </a:t>
            </a:r>
            <a:r>
              <a:rPr lang="en-GB" dirty="0"/>
              <a:t>McCarthyism. Note down what McCarthyism was and research what The HUAC was. Then research to find a couple of famous people (it was mostly artists) who were questioned by HUAC. </a:t>
            </a:r>
            <a:endParaRPr lang="en-GB" dirty="0" smtClean="0"/>
          </a:p>
          <a:p>
            <a:pPr marL="342900" indent="-342900">
              <a:buAutoNum type="arabicParenR"/>
            </a:pPr>
            <a:r>
              <a:rPr lang="en-GB" u="sng" dirty="0" smtClean="0"/>
              <a:t>The </a:t>
            </a:r>
            <a:r>
              <a:rPr lang="en-GB" u="sng" dirty="0"/>
              <a:t>Korean War</a:t>
            </a:r>
            <a:r>
              <a:rPr lang="en-GB" dirty="0"/>
              <a:t>: Watch this </a:t>
            </a:r>
            <a:r>
              <a:rPr lang="en-GB" dirty="0" smtClean="0"/>
              <a:t>Korean </a:t>
            </a:r>
            <a:r>
              <a:rPr lang="en-GB" dirty="0"/>
              <a:t>War Documentary: (1hr 25) https://www.youtube.com/watch?v=r9AOyrwkQAg </a:t>
            </a:r>
            <a:endParaRPr lang="en-GB" dirty="0" smtClean="0"/>
          </a:p>
          <a:p>
            <a:pPr marL="342900" indent="-342900">
              <a:buAutoNum type="arabicParenR"/>
            </a:pPr>
            <a:r>
              <a:rPr lang="en-GB" u="sng" dirty="0" smtClean="0"/>
              <a:t>The </a:t>
            </a:r>
            <a:r>
              <a:rPr lang="en-GB" u="sng" dirty="0"/>
              <a:t>Vietnam War: </a:t>
            </a:r>
            <a:r>
              <a:rPr lang="en-GB"/>
              <a:t>Watch </a:t>
            </a:r>
            <a:r>
              <a:rPr lang="en-GB" smtClean="0"/>
              <a:t>this </a:t>
            </a:r>
            <a:r>
              <a:rPr lang="en-GB" dirty="0"/>
              <a:t>Vietnam War Documentary: (25mins) https://www.youtube.com/watch?v=7tNTh6KlXXU </a:t>
            </a:r>
            <a:endParaRPr lang="en-GB" dirty="0" smtClean="0"/>
          </a:p>
          <a:p>
            <a:pPr marL="342900" indent="-342900">
              <a:buAutoNum type="arabicParenR"/>
            </a:pPr>
            <a:r>
              <a:rPr lang="en-GB" dirty="0" smtClean="0"/>
              <a:t>Do </a:t>
            </a:r>
            <a:r>
              <a:rPr lang="en-GB" dirty="0"/>
              <a:t>you think that the USA should have interfered in Vietnam? Use the internet to find out why this war was known as ‘the TV war’. </a:t>
            </a:r>
          </a:p>
        </p:txBody>
      </p:sp>
    </p:spTree>
    <p:extLst>
      <p:ext uri="{BB962C8B-B14F-4D97-AF65-F5344CB8AC3E}">
        <p14:creationId xmlns:p14="http://schemas.microsoft.com/office/powerpoint/2010/main" val="14016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3816424" cy="7325082"/>
          </a:xfrm>
          <a:prstGeom prst="rect">
            <a:avLst/>
          </a:prstGeom>
          <a:noFill/>
        </p:spPr>
        <p:txBody>
          <a:bodyPr wrap="square" rtlCol="0">
            <a:spAutoFit/>
          </a:bodyPr>
          <a:lstStyle/>
          <a:p>
            <a:r>
              <a:rPr lang="en-GB" b="1" u="sng" dirty="0" smtClean="0"/>
              <a:t>Further film/DVD/Online: America</a:t>
            </a:r>
            <a:endParaRPr lang="en-GB" b="1" u="sng" dirty="0"/>
          </a:p>
          <a:p>
            <a:r>
              <a:rPr lang="en-GB" dirty="0" smtClean="0">
                <a:hlinkClick r:id="rId2"/>
              </a:rPr>
              <a:t>www.ushistory.org/us/</a:t>
            </a:r>
            <a:endParaRPr lang="en-GB" dirty="0" smtClean="0"/>
          </a:p>
          <a:p>
            <a:r>
              <a:rPr lang="en-GB" dirty="0" smtClean="0">
                <a:hlinkClick r:id="rId3"/>
              </a:rPr>
              <a:t>http</a:t>
            </a:r>
            <a:r>
              <a:rPr lang="en-GB" dirty="0">
                <a:hlinkClick r:id="rId3"/>
              </a:rPr>
              <a:t>://www.jfklibrary.org/ </a:t>
            </a:r>
            <a:r>
              <a:rPr lang="en-GB" dirty="0" smtClean="0">
                <a:hlinkClick r:id="rId4"/>
              </a:rPr>
              <a:t>http</a:t>
            </a:r>
            <a:r>
              <a:rPr lang="en-GB" dirty="0">
                <a:hlinkClick r:id="rId4"/>
              </a:rPr>
              <a:t>://www.lbjlibrary.org</a:t>
            </a:r>
            <a:r>
              <a:rPr lang="en-GB" dirty="0" smtClean="0">
                <a:hlinkClick r:id="rId4"/>
              </a:rPr>
              <a:t>/ </a:t>
            </a:r>
            <a:r>
              <a:rPr lang="en-GB" dirty="0">
                <a:hlinkClick r:id="rId5"/>
              </a:rPr>
              <a:t>http://www.trumanlibrary.org/ </a:t>
            </a:r>
            <a:r>
              <a:rPr lang="en-GB" dirty="0" smtClean="0">
                <a:hlinkClick r:id="rId6"/>
              </a:rPr>
              <a:t>http</a:t>
            </a:r>
            <a:r>
              <a:rPr lang="en-GB" dirty="0">
                <a:hlinkClick r:id="rId6"/>
              </a:rPr>
              <a:t>://www.eisenhower.archives.gov/ </a:t>
            </a:r>
            <a:r>
              <a:rPr lang="en-GB" dirty="0" smtClean="0">
                <a:hlinkClick r:id="rId7"/>
              </a:rPr>
              <a:t>http</a:t>
            </a:r>
            <a:r>
              <a:rPr lang="en-GB" dirty="0">
                <a:hlinkClick r:id="rId7"/>
              </a:rPr>
              <a:t>://www.nixonlibrary.gov/ </a:t>
            </a:r>
            <a:r>
              <a:rPr lang="en-GB" dirty="0" smtClean="0">
                <a:hlinkClick r:id="rId8"/>
              </a:rPr>
              <a:t>http</a:t>
            </a:r>
            <a:r>
              <a:rPr lang="en-GB" dirty="0">
                <a:hlinkClick r:id="rId8"/>
              </a:rPr>
              <a:t>://www.fordlibrarymuseum.gov</a:t>
            </a:r>
            <a:r>
              <a:rPr lang="en-GB" dirty="0" smtClean="0">
                <a:hlinkClick r:id="rId8"/>
              </a:rPr>
              <a:t>/ </a:t>
            </a:r>
            <a:r>
              <a:rPr lang="en-GB" dirty="0">
                <a:hlinkClick r:id="rId9"/>
              </a:rPr>
              <a:t>http://www.jimmycarterlibrary.gov</a:t>
            </a:r>
            <a:r>
              <a:rPr lang="en-GB" dirty="0" smtClean="0">
                <a:hlinkClick r:id="rId9"/>
              </a:rPr>
              <a:t>/</a:t>
            </a:r>
            <a:endParaRPr lang="en-GB" dirty="0"/>
          </a:p>
          <a:p>
            <a:pPr marL="285750" indent="-285750">
              <a:buFont typeface="Arial" panose="020B0604020202020204" pitchFamily="34" charset="0"/>
              <a:buChar char="•"/>
            </a:pPr>
            <a:r>
              <a:rPr lang="en-GB" sz="1700" dirty="0"/>
              <a:t>The Help </a:t>
            </a:r>
            <a:endParaRPr lang="en-GB" sz="1700" dirty="0" smtClean="0"/>
          </a:p>
          <a:p>
            <a:pPr marL="285750" indent="-285750">
              <a:buFont typeface="Arial" panose="020B0604020202020204" pitchFamily="34" charset="0"/>
              <a:buChar char="•"/>
            </a:pPr>
            <a:r>
              <a:rPr lang="en-GB" sz="1700" dirty="0" smtClean="0"/>
              <a:t>Mississippi </a:t>
            </a:r>
            <a:r>
              <a:rPr lang="en-GB" sz="1700" dirty="0"/>
              <a:t>Burning </a:t>
            </a:r>
          </a:p>
          <a:p>
            <a:pPr marL="285750" indent="-285750">
              <a:buFont typeface="Arial" panose="020B0604020202020204" pitchFamily="34" charset="0"/>
              <a:buChar char="•"/>
            </a:pPr>
            <a:r>
              <a:rPr lang="en-GB" sz="1700" dirty="0" smtClean="0"/>
              <a:t>The </a:t>
            </a:r>
            <a:r>
              <a:rPr lang="en-GB" sz="1700" dirty="0"/>
              <a:t>Long Walk Home </a:t>
            </a:r>
            <a:endParaRPr lang="en-GB" sz="1700" dirty="0" smtClean="0"/>
          </a:p>
          <a:p>
            <a:pPr marL="285750" indent="-285750">
              <a:buFont typeface="Arial" panose="020B0604020202020204" pitchFamily="34" charset="0"/>
              <a:buChar char="•"/>
            </a:pPr>
            <a:r>
              <a:rPr lang="en-GB" sz="1700" dirty="0" smtClean="0"/>
              <a:t>Ali </a:t>
            </a:r>
          </a:p>
          <a:p>
            <a:pPr marL="285750" indent="-285750">
              <a:buFont typeface="Arial" panose="020B0604020202020204" pitchFamily="34" charset="0"/>
              <a:buChar char="•"/>
            </a:pPr>
            <a:r>
              <a:rPr lang="en-GB" sz="1700" dirty="0" smtClean="0"/>
              <a:t>Malcolm </a:t>
            </a:r>
            <a:r>
              <a:rPr lang="en-GB" sz="1700" dirty="0"/>
              <a:t>X </a:t>
            </a:r>
          </a:p>
          <a:p>
            <a:pPr marL="285750" indent="-285750">
              <a:buFont typeface="Arial" panose="020B0604020202020204" pitchFamily="34" charset="0"/>
              <a:buChar char="•"/>
            </a:pPr>
            <a:r>
              <a:rPr lang="en-GB" sz="1700" dirty="0" smtClean="0"/>
              <a:t>JFK </a:t>
            </a:r>
          </a:p>
          <a:p>
            <a:pPr marL="285750" indent="-285750">
              <a:buFont typeface="Arial" panose="020B0604020202020204" pitchFamily="34" charset="0"/>
              <a:buChar char="•"/>
            </a:pPr>
            <a:r>
              <a:rPr lang="en-GB" sz="1700" dirty="0" smtClean="0"/>
              <a:t>Milk </a:t>
            </a:r>
          </a:p>
          <a:p>
            <a:pPr marL="285750" indent="-285750">
              <a:buFont typeface="Arial" panose="020B0604020202020204" pitchFamily="34" charset="0"/>
              <a:buChar char="•"/>
            </a:pPr>
            <a:r>
              <a:rPr lang="en-GB" sz="1700" dirty="0" smtClean="0"/>
              <a:t>Thirteen </a:t>
            </a:r>
            <a:r>
              <a:rPr lang="en-GB" sz="1700" dirty="0"/>
              <a:t>Days </a:t>
            </a:r>
          </a:p>
          <a:p>
            <a:pPr marL="285750" indent="-285750">
              <a:buFont typeface="Arial" panose="020B0604020202020204" pitchFamily="34" charset="0"/>
              <a:buChar char="•"/>
            </a:pPr>
            <a:r>
              <a:rPr lang="en-GB" sz="1700" dirty="0" smtClean="0"/>
              <a:t>Platoon</a:t>
            </a:r>
          </a:p>
          <a:p>
            <a:pPr marL="285750" indent="-285750">
              <a:buFont typeface="Arial" panose="020B0604020202020204" pitchFamily="34" charset="0"/>
              <a:buChar char="•"/>
            </a:pPr>
            <a:r>
              <a:rPr lang="en-GB" sz="1700" dirty="0" smtClean="0"/>
              <a:t>Hamburger Hill</a:t>
            </a:r>
          </a:p>
          <a:p>
            <a:pPr marL="285750" indent="-285750">
              <a:buFont typeface="Arial" panose="020B0604020202020204" pitchFamily="34" charset="0"/>
              <a:buChar char="•"/>
            </a:pPr>
            <a:r>
              <a:rPr lang="en-GB" sz="1700" dirty="0" smtClean="0"/>
              <a:t>Full </a:t>
            </a:r>
            <a:r>
              <a:rPr lang="en-GB" sz="1700" dirty="0"/>
              <a:t>Metal Jacket </a:t>
            </a:r>
          </a:p>
          <a:p>
            <a:pPr marL="285750" indent="-285750">
              <a:buFont typeface="Arial" panose="020B0604020202020204" pitchFamily="34" charset="0"/>
              <a:buChar char="•"/>
            </a:pPr>
            <a:r>
              <a:rPr lang="en-GB" sz="1700" dirty="0" smtClean="0"/>
              <a:t>Forrest </a:t>
            </a:r>
            <a:r>
              <a:rPr lang="en-GB" sz="1700" dirty="0"/>
              <a:t>Gump </a:t>
            </a:r>
          </a:p>
          <a:p>
            <a:pPr marL="285750" indent="-285750">
              <a:buFont typeface="Arial" panose="020B0604020202020204" pitchFamily="34" charset="0"/>
              <a:buChar char="•"/>
            </a:pPr>
            <a:r>
              <a:rPr lang="en-GB" sz="1700" dirty="0" smtClean="0"/>
              <a:t>Born </a:t>
            </a:r>
            <a:r>
              <a:rPr lang="en-GB" sz="1700" dirty="0"/>
              <a:t>on the Fourth of July </a:t>
            </a:r>
          </a:p>
          <a:p>
            <a:pPr marL="285750" indent="-285750">
              <a:buFont typeface="Arial" panose="020B0604020202020204" pitchFamily="34" charset="0"/>
              <a:buChar char="•"/>
            </a:pPr>
            <a:r>
              <a:rPr lang="en-GB" sz="1700" dirty="0" smtClean="0"/>
              <a:t>Frost/Nixon </a:t>
            </a:r>
          </a:p>
          <a:p>
            <a:pPr marL="285750" indent="-285750">
              <a:buFont typeface="Arial" panose="020B0604020202020204" pitchFamily="34" charset="0"/>
              <a:buChar char="•"/>
            </a:pPr>
            <a:r>
              <a:rPr lang="en-GB" sz="1700" dirty="0" smtClean="0"/>
              <a:t>54 </a:t>
            </a:r>
          </a:p>
          <a:p>
            <a:pPr marL="285750" indent="-285750">
              <a:buFont typeface="Arial" panose="020B0604020202020204" pitchFamily="34" charset="0"/>
              <a:buChar char="•"/>
            </a:pPr>
            <a:r>
              <a:rPr lang="en-GB" sz="1700" dirty="0" smtClean="0"/>
              <a:t>Bobby</a:t>
            </a:r>
            <a:endParaRPr lang="en-GB" sz="1700" dirty="0"/>
          </a:p>
          <a:p>
            <a:endParaRPr lang="en-GB" dirty="0"/>
          </a:p>
        </p:txBody>
      </p:sp>
      <p:sp>
        <p:nvSpPr>
          <p:cNvPr id="5" name="TextBox 4"/>
          <p:cNvSpPr txBox="1"/>
          <p:nvPr/>
        </p:nvSpPr>
        <p:spPr>
          <a:xfrm>
            <a:off x="5148064" y="260648"/>
            <a:ext cx="3816424" cy="5078313"/>
          </a:xfrm>
          <a:prstGeom prst="rect">
            <a:avLst/>
          </a:prstGeom>
          <a:noFill/>
        </p:spPr>
        <p:txBody>
          <a:bodyPr wrap="square" rtlCol="0">
            <a:spAutoFit/>
          </a:bodyPr>
          <a:lstStyle/>
          <a:p>
            <a:r>
              <a:rPr lang="en-GB" b="1" u="sng" dirty="0" smtClean="0"/>
              <a:t>Reading:</a:t>
            </a:r>
          </a:p>
          <a:p>
            <a:r>
              <a:rPr lang="en-GB" dirty="0"/>
              <a:t>C Bragg, Heinemann Advanced History: </a:t>
            </a:r>
            <a:r>
              <a:rPr lang="en-GB" b="1" dirty="0"/>
              <a:t>Vietnam, Korea and US Foreign Policy 1945-75</a:t>
            </a:r>
            <a:r>
              <a:rPr lang="en-GB" dirty="0"/>
              <a:t>, Heinemann, 2006 </a:t>
            </a:r>
          </a:p>
          <a:p>
            <a:r>
              <a:rPr lang="en-GB" dirty="0" smtClean="0"/>
              <a:t>O </a:t>
            </a:r>
            <a:r>
              <a:rPr lang="en-GB" dirty="0"/>
              <a:t>Edwards, </a:t>
            </a:r>
            <a:r>
              <a:rPr lang="en-GB" b="1" dirty="0"/>
              <a:t>Access to History: The USA and the Cold War 1945-63</a:t>
            </a:r>
            <a:r>
              <a:rPr lang="en-GB" dirty="0"/>
              <a:t>, Hodder, 2002 </a:t>
            </a:r>
          </a:p>
          <a:p>
            <a:r>
              <a:rPr lang="en-GB" dirty="0" smtClean="0"/>
              <a:t>D </a:t>
            </a:r>
            <a:r>
              <a:rPr lang="en-GB" dirty="0"/>
              <a:t>Murphy, </a:t>
            </a:r>
            <a:r>
              <a:rPr lang="en-GB" b="1" dirty="0"/>
              <a:t>Flagship History - United States 1917-2008</a:t>
            </a:r>
            <a:r>
              <a:rPr lang="en-GB" dirty="0"/>
              <a:t>, Collins, 2008 </a:t>
            </a:r>
          </a:p>
          <a:p>
            <a:r>
              <a:rPr lang="en-GB" dirty="0" smtClean="0"/>
              <a:t>M </a:t>
            </a:r>
            <a:r>
              <a:rPr lang="en-GB" dirty="0"/>
              <a:t>Hall, </a:t>
            </a:r>
            <a:r>
              <a:rPr lang="en-GB" b="1" dirty="0"/>
              <a:t>The Vietnam War (Seminar Studies in History), </a:t>
            </a:r>
            <a:r>
              <a:rPr lang="en-GB" dirty="0"/>
              <a:t>Routledge, </a:t>
            </a:r>
            <a:r>
              <a:rPr lang="en-GB" dirty="0" smtClean="0"/>
              <a:t>2008</a:t>
            </a:r>
          </a:p>
          <a:p>
            <a:r>
              <a:rPr lang="en-GB" dirty="0" smtClean="0"/>
              <a:t>M </a:t>
            </a:r>
            <a:r>
              <a:rPr lang="en-GB" dirty="0"/>
              <a:t>Scott-Baumann, </a:t>
            </a:r>
            <a:r>
              <a:rPr lang="en-GB" b="1" dirty="0"/>
              <a:t>Civil Rights and Social Movements in the Americas</a:t>
            </a:r>
            <a:r>
              <a:rPr lang="en-GB" dirty="0"/>
              <a:t>, CUP, 2012 </a:t>
            </a:r>
          </a:p>
          <a:p>
            <a:r>
              <a:rPr lang="en-GB" dirty="0" smtClean="0"/>
              <a:t>V </a:t>
            </a:r>
            <a:r>
              <a:rPr lang="en-GB" dirty="0"/>
              <a:t>Sanders, </a:t>
            </a:r>
            <a:r>
              <a:rPr lang="en-GB" b="1" dirty="0"/>
              <a:t>Civil Rights in the USA 1945-68</a:t>
            </a:r>
            <a:r>
              <a:rPr lang="en-GB" dirty="0"/>
              <a:t>, Hodder, 2008 </a:t>
            </a:r>
          </a:p>
          <a:p>
            <a:r>
              <a:rPr lang="en-GB" dirty="0" smtClean="0"/>
              <a:t>J </a:t>
            </a:r>
            <a:r>
              <a:rPr lang="en-GB" dirty="0"/>
              <a:t>de Pennington, </a:t>
            </a:r>
            <a:r>
              <a:rPr lang="en-GB" b="1" dirty="0"/>
              <a:t>Modern America: 1865 to the Present</a:t>
            </a:r>
            <a:r>
              <a:rPr lang="en-GB" dirty="0"/>
              <a:t>, Hodder, 2005</a:t>
            </a:r>
          </a:p>
        </p:txBody>
      </p:sp>
      <p:sp>
        <p:nvSpPr>
          <p:cNvPr id="3" name="Rectangle 2"/>
          <p:cNvSpPr/>
          <p:nvPr/>
        </p:nvSpPr>
        <p:spPr>
          <a:xfrm>
            <a:off x="4283968" y="5949280"/>
            <a:ext cx="4572000" cy="646331"/>
          </a:xfrm>
          <a:prstGeom prst="rect">
            <a:avLst/>
          </a:prstGeom>
        </p:spPr>
        <p:txBody>
          <a:bodyPr>
            <a:spAutoFit/>
          </a:bodyPr>
          <a:lstStyle/>
          <a:p>
            <a:r>
              <a:rPr lang="en-GB" dirty="0">
                <a:hlinkClick r:id="rId10"/>
              </a:rPr>
              <a:t>https://filestore.aqa.org.uk/resources/history/AQA-70412Q-70422Q-RL.PDF</a:t>
            </a:r>
            <a:endParaRPr lang="en-GB" dirty="0"/>
          </a:p>
        </p:txBody>
      </p:sp>
    </p:spTree>
    <p:extLst>
      <p:ext uri="{BB962C8B-B14F-4D97-AF65-F5344CB8AC3E}">
        <p14:creationId xmlns:p14="http://schemas.microsoft.com/office/powerpoint/2010/main" val="2912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196752"/>
            <a:ext cx="5238328" cy="369332"/>
          </a:xfrm>
          <a:prstGeom prst="rect">
            <a:avLst/>
          </a:prstGeom>
        </p:spPr>
        <p:txBody>
          <a:bodyPr wrap="square">
            <a:spAutoFit/>
          </a:bodyPr>
          <a:lstStyle/>
          <a:p>
            <a:r>
              <a:rPr lang="en-GB" dirty="0">
                <a:hlinkClick r:id="rId2"/>
              </a:rPr>
              <a:t>https://www.youtube.com/user/hughesDV/videos</a:t>
            </a:r>
            <a:endParaRPr lang="en-GB" dirty="0"/>
          </a:p>
        </p:txBody>
      </p:sp>
      <p:sp>
        <p:nvSpPr>
          <p:cNvPr id="3" name="TextBox 2"/>
          <p:cNvSpPr txBox="1"/>
          <p:nvPr/>
        </p:nvSpPr>
        <p:spPr>
          <a:xfrm>
            <a:off x="179512" y="476672"/>
            <a:ext cx="8928992" cy="646331"/>
          </a:xfrm>
          <a:prstGeom prst="rect">
            <a:avLst/>
          </a:prstGeom>
          <a:noFill/>
        </p:spPr>
        <p:txBody>
          <a:bodyPr wrap="square" rtlCol="0">
            <a:spAutoFit/>
          </a:bodyPr>
          <a:lstStyle/>
          <a:p>
            <a:pPr algn="ctr"/>
            <a:r>
              <a:rPr lang="en-GB" dirty="0" smtClean="0"/>
              <a:t>Hip Hughes has some excellent clips on various aspects of American History, including for our course:</a:t>
            </a:r>
            <a:endParaRPr lang="en-GB" dirty="0"/>
          </a:p>
        </p:txBody>
      </p:sp>
      <p:sp>
        <p:nvSpPr>
          <p:cNvPr id="4" name="TextBox 3"/>
          <p:cNvSpPr txBox="1"/>
          <p:nvPr/>
        </p:nvSpPr>
        <p:spPr>
          <a:xfrm>
            <a:off x="2411760" y="1844824"/>
            <a:ext cx="4464496" cy="923330"/>
          </a:xfrm>
          <a:prstGeom prst="rect">
            <a:avLst/>
          </a:prstGeom>
          <a:noFill/>
        </p:spPr>
        <p:txBody>
          <a:bodyPr wrap="square" rtlCol="0">
            <a:spAutoFit/>
          </a:bodyPr>
          <a:lstStyle/>
          <a:p>
            <a:pPr algn="ctr"/>
            <a:r>
              <a:rPr lang="en-GB" dirty="0" smtClean="0"/>
              <a:t>History Rocks is also great:</a:t>
            </a:r>
          </a:p>
          <a:p>
            <a:pPr algn="ctr"/>
            <a:endParaRPr lang="en-GB" dirty="0"/>
          </a:p>
          <a:p>
            <a:pPr algn="ctr"/>
            <a:r>
              <a:rPr lang="en-GB" dirty="0">
                <a:hlinkClick r:id="rId3"/>
              </a:rPr>
              <a:t>https://anchor.fm/historyrocks</a:t>
            </a:r>
            <a:endParaRPr lang="en-GB" dirty="0"/>
          </a:p>
        </p:txBody>
      </p:sp>
      <p:sp>
        <p:nvSpPr>
          <p:cNvPr id="5" name="TextBox 4"/>
          <p:cNvSpPr txBox="1"/>
          <p:nvPr/>
        </p:nvSpPr>
        <p:spPr>
          <a:xfrm>
            <a:off x="755576" y="3501008"/>
            <a:ext cx="8388424" cy="2031325"/>
          </a:xfrm>
          <a:prstGeom prst="rect">
            <a:avLst/>
          </a:prstGeom>
          <a:noFill/>
        </p:spPr>
        <p:txBody>
          <a:bodyPr wrap="square" rtlCol="0">
            <a:spAutoFit/>
          </a:bodyPr>
          <a:lstStyle/>
          <a:p>
            <a:r>
              <a:rPr lang="en-GB" dirty="0" smtClean="0"/>
              <a:t>We are very excited to meet you and welcome you in to the History Department.</a:t>
            </a:r>
          </a:p>
          <a:p>
            <a:r>
              <a:rPr lang="en-GB" dirty="0" smtClean="0"/>
              <a:t>Please make sure you get in touch if you have any questions – we’ll be glad to answer them!</a:t>
            </a:r>
          </a:p>
          <a:p>
            <a:endParaRPr lang="en-GB" dirty="0"/>
          </a:p>
          <a:p>
            <a:r>
              <a:rPr lang="en-GB" dirty="0" smtClean="0"/>
              <a:t>G Grehan: </a:t>
            </a:r>
            <a:r>
              <a:rPr lang="en-GB" dirty="0" smtClean="0">
                <a:hlinkClick r:id="rId4"/>
              </a:rPr>
              <a:t>glg@brgs.org.uk</a:t>
            </a:r>
            <a:endParaRPr lang="en-GB" dirty="0" smtClean="0"/>
          </a:p>
          <a:p>
            <a:r>
              <a:rPr lang="en-GB" dirty="0" smtClean="0"/>
              <a:t>K Grehan: </a:t>
            </a:r>
            <a:r>
              <a:rPr lang="en-GB" dirty="0" smtClean="0">
                <a:hlinkClick r:id="rId5"/>
              </a:rPr>
              <a:t>kmg@brgs.org.uk</a:t>
            </a:r>
            <a:endParaRPr lang="en-GB" dirty="0" smtClean="0"/>
          </a:p>
          <a:p>
            <a:endParaRPr lang="en-GB" dirty="0"/>
          </a:p>
        </p:txBody>
      </p:sp>
    </p:spTree>
    <p:extLst>
      <p:ext uri="{BB962C8B-B14F-4D97-AF65-F5344CB8AC3E}">
        <p14:creationId xmlns:p14="http://schemas.microsoft.com/office/powerpoint/2010/main" val="190384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0547"/>
          </a:xfrm>
        </p:spPr>
        <p:txBody>
          <a:bodyPr>
            <a:normAutofit fontScale="90000"/>
          </a:bodyPr>
          <a:lstStyle/>
          <a:p>
            <a:r>
              <a:rPr lang="en-GB" dirty="0" smtClean="0"/>
              <a:t>ASSESSMENT</a:t>
            </a:r>
            <a:endParaRPr lang="en-GB" dirty="0"/>
          </a:p>
        </p:txBody>
      </p:sp>
      <p:sp>
        <p:nvSpPr>
          <p:cNvPr id="5" name="Rectangle 1"/>
          <p:cNvSpPr>
            <a:spLocks noChangeArrowheads="1"/>
          </p:cNvSpPr>
          <p:nvPr/>
        </p:nvSpPr>
        <p:spPr bwMode="auto">
          <a:xfrm>
            <a:off x="-2413026" y="73231"/>
            <a:ext cx="38472" cy="5119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4914" rIns="0" bIns="1063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06950915"/>
              </p:ext>
            </p:extLst>
          </p:nvPr>
        </p:nvGraphicFramePr>
        <p:xfrm>
          <a:off x="107504" y="634400"/>
          <a:ext cx="2952328" cy="5723168"/>
        </p:xfrm>
        <a:graphic>
          <a:graphicData uri="http://schemas.openxmlformats.org/drawingml/2006/table">
            <a:tbl>
              <a:tblPr/>
              <a:tblGrid>
                <a:gridCol w="2952328">
                  <a:extLst>
                    <a:ext uri="{9D8B030D-6E8A-4147-A177-3AD203B41FA5}">
                      <a16:colId xmlns:a16="http://schemas.microsoft.com/office/drawing/2014/main" val="4077029826"/>
                    </a:ext>
                  </a:extLst>
                </a:gridCol>
              </a:tblGrid>
              <a:tr h="425878">
                <a:tc>
                  <a:txBody>
                    <a:bodyPr/>
                    <a:lstStyle/>
                    <a:p>
                      <a:pPr algn="l" fontAlgn="base"/>
                      <a:r>
                        <a:rPr lang="en-GB" sz="1500" b="1" dirty="0">
                          <a:solidFill>
                            <a:srgbClr val="FFFFFF"/>
                          </a:solidFill>
                          <a:effectLst/>
                        </a:rPr>
                        <a:t>Component 1: Breadth study</a:t>
                      </a:r>
                    </a:p>
                  </a:txBody>
                  <a:tcPr marL="79459" marR="79459" marT="79459" marB="79459" anchor="ctr">
                    <a:lnL>
                      <a:noFill/>
                    </a:lnL>
                    <a:lnR>
                      <a:noFill/>
                    </a:lnR>
                    <a:lnT>
                      <a:noFill/>
                    </a:lnT>
                    <a:lnB w="9525" cap="flat" cmpd="sng" algn="ctr">
                      <a:solidFill>
                        <a:srgbClr val="EBEBEB"/>
                      </a:solidFill>
                      <a:prstDash val="solid"/>
                      <a:round/>
                      <a:headEnd type="none" w="med" len="med"/>
                      <a:tailEnd type="none" w="med" len="med"/>
                    </a:lnB>
                    <a:solidFill>
                      <a:srgbClr val="412878"/>
                    </a:solidFill>
                  </a:tcPr>
                </a:tc>
                <a:extLst>
                  <a:ext uri="{0D108BD9-81ED-4DB2-BD59-A6C34878D82A}">
                    <a16:rowId xmlns:a16="http://schemas.microsoft.com/office/drawing/2014/main" val="415085136"/>
                  </a:ext>
                </a:extLst>
              </a:tr>
              <a:tr h="1430792">
                <a:tc>
                  <a:txBody>
                    <a:bodyPr/>
                    <a:lstStyle/>
                    <a:p>
                      <a:pPr fontAlgn="base"/>
                      <a:r>
                        <a:rPr lang="en-GB" sz="1500" b="1">
                          <a:effectLst/>
                        </a:rPr>
                        <a:t>What's assessed</a:t>
                      </a:r>
                      <a:endParaRPr lang="en-GB" sz="1500">
                        <a:effectLst/>
                      </a:endParaRPr>
                    </a:p>
                    <a:p>
                      <a:pPr fontAlgn="base"/>
                      <a:r>
                        <a:rPr lang="en-GB" sz="1500">
                          <a:effectLst/>
                        </a:rPr>
                        <a:t>The study of significant historical developments over a period of around 100 years and associated interpretations.</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9473665"/>
                  </a:ext>
                </a:extLst>
              </a:tr>
              <a:tr h="1933249">
                <a:tc>
                  <a:txBody>
                    <a:bodyPr/>
                    <a:lstStyle/>
                    <a:p>
                      <a:pPr fontAlgn="base"/>
                      <a:r>
                        <a:rPr lang="en-GB" sz="1500" b="1" dirty="0">
                          <a:effectLst/>
                        </a:rPr>
                        <a:t>Assessed</a:t>
                      </a:r>
                      <a:endParaRPr lang="en-GB" sz="1500" dirty="0">
                        <a:effectLst/>
                      </a:endParaRPr>
                    </a:p>
                    <a:p>
                      <a:pPr fontAlgn="base">
                        <a:buFont typeface="Arial" panose="020B0604020202020204" pitchFamily="34" charset="0"/>
                        <a:buChar char="•"/>
                      </a:pPr>
                      <a:r>
                        <a:rPr lang="en-GB" sz="1500" dirty="0">
                          <a:effectLst/>
                        </a:rPr>
                        <a:t>written exam: 2 hours 30 minutes</a:t>
                      </a:r>
                    </a:p>
                    <a:p>
                      <a:pPr fontAlgn="base">
                        <a:buFont typeface="Arial" panose="020B0604020202020204" pitchFamily="34" charset="0"/>
                        <a:buChar char="•"/>
                      </a:pPr>
                      <a:r>
                        <a:rPr lang="en-GB" sz="1500" dirty="0">
                          <a:effectLst/>
                        </a:rPr>
                        <a:t>three questions (one compulsory)</a:t>
                      </a:r>
                    </a:p>
                    <a:p>
                      <a:pPr fontAlgn="base">
                        <a:buFont typeface="Arial" panose="020B0604020202020204" pitchFamily="34" charset="0"/>
                        <a:buChar char="•"/>
                      </a:pPr>
                      <a:r>
                        <a:rPr lang="en-GB" sz="1500" dirty="0">
                          <a:effectLst/>
                        </a:rPr>
                        <a:t>80 marks</a:t>
                      </a:r>
                    </a:p>
                    <a:p>
                      <a:pPr fontAlgn="base">
                        <a:buFont typeface="Arial" panose="020B0604020202020204" pitchFamily="34" charset="0"/>
                        <a:buChar char="•"/>
                      </a:pPr>
                      <a:r>
                        <a:rPr lang="en-GB" sz="1500" dirty="0">
                          <a:effectLst/>
                        </a:rPr>
                        <a:t>40% of A-level</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378669086"/>
                  </a:ext>
                </a:extLst>
              </a:tr>
              <a:tr h="1933249">
                <a:tc>
                  <a:txBody>
                    <a:bodyPr/>
                    <a:lstStyle/>
                    <a:p>
                      <a:pPr fontAlgn="base"/>
                      <a:r>
                        <a:rPr lang="en-GB" sz="1500" b="1" dirty="0">
                          <a:effectLst/>
                        </a:rPr>
                        <a:t>Questions</a:t>
                      </a:r>
                      <a:endParaRPr lang="en-GB" sz="1500" dirty="0">
                        <a:effectLst/>
                      </a:endParaRPr>
                    </a:p>
                    <a:p>
                      <a:pPr fontAlgn="base">
                        <a:buFont typeface="Arial" panose="020B0604020202020204" pitchFamily="34" charset="0"/>
                        <a:buChar char="•"/>
                      </a:pPr>
                      <a:r>
                        <a:rPr lang="en-GB" sz="1500" dirty="0">
                          <a:effectLst/>
                        </a:rPr>
                        <a:t>two sections</a:t>
                      </a:r>
                    </a:p>
                    <a:p>
                      <a:pPr fontAlgn="base">
                        <a:buFont typeface="Arial" panose="020B0604020202020204" pitchFamily="34" charset="0"/>
                        <a:buChar char="•"/>
                      </a:pPr>
                      <a:r>
                        <a:rPr lang="en-GB" sz="1500" dirty="0">
                          <a:effectLst/>
                        </a:rPr>
                        <a:t>Section A – one compulsory question linked to historical interpretations (30 marks)</a:t>
                      </a:r>
                    </a:p>
                    <a:p>
                      <a:pPr fontAlgn="base">
                        <a:buFont typeface="Arial" panose="020B0604020202020204" pitchFamily="34" charset="0"/>
                        <a:buChar char="•"/>
                      </a:pPr>
                      <a:r>
                        <a:rPr lang="en-GB" sz="1500" dirty="0">
                          <a:effectLst/>
                        </a:rPr>
                        <a:t>Section B – two from three essays (2 x 25 marks)</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88634139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76847963"/>
              </p:ext>
            </p:extLst>
          </p:nvPr>
        </p:nvGraphicFramePr>
        <p:xfrm>
          <a:off x="3203848" y="634401"/>
          <a:ext cx="2880320" cy="6223599"/>
        </p:xfrm>
        <a:graphic>
          <a:graphicData uri="http://schemas.openxmlformats.org/drawingml/2006/table">
            <a:tbl>
              <a:tblPr/>
              <a:tblGrid>
                <a:gridCol w="2880320">
                  <a:extLst>
                    <a:ext uri="{9D8B030D-6E8A-4147-A177-3AD203B41FA5}">
                      <a16:colId xmlns:a16="http://schemas.microsoft.com/office/drawing/2014/main" val="1351426062"/>
                    </a:ext>
                  </a:extLst>
                </a:gridCol>
              </a:tblGrid>
              <a:tr h="425739">
                <a:tc>
                  <a:txBody>
                    <a:bodyPr/>
                    <a:lstStyle/>
                    <a:p>
                      <a:pPr algn="l" fontAlgn="base"/>
                      <a:r>
                        <a:rPr lang="en-GB" sz="1500" b="1" dirty="0">
                          <a:solidFill>
                            <a:srgbClr val="FFFFFF"/>
                          </a:solidFill>
                          <a:effectLst/>
                        </a:rPr>
                        <a:t>Component 2: Depth study</a:t>
                      </a:r>
                    </a:p>
                  </a:txBody>
                  <a:tcPr marL="79459" marR="79459" marT="79459" marB="79459" anchor="ctr">
                    <a:lnL>
                      <a:noFill/>
                    </a:lnL>
                    <a:lnR>
                      <a:noFill/>
                    </a:lnR>
                    <a:lnT>
                      <a:noFill/>
                    </a:lnT>
                    <a:lnB w="9525" cap="flat" cmpd="sng" algn="ctr">
                      <a:solidFill>
                        <a:srgbClr val="EBEBEB"/>
                      </a:solidFill>
                      <a:prstDash val="solid"/>
                      <a:round/>
                      <a:headEnd type="none" w="med" len="med"/>
                      <a:tailEnd type="none" w="med" len="med"/>
                    </a:lnB>
                    <a:solidFill>
                      <a:srgbClr val="412878"/>
                    </a:solidFill>
                  </a:tcPr>
                </a:tc>
                <a:extLst>
                  <a:ext uri="{0D108BD9-81ED-4DB2-BD59-A6C34878D82A}">
                    <a16:rowId xmlns:a16="http://schemas.microsoft.com/office/drawing/2014/main" val="3762817307"/>
                  </a:ext>
                </a:extLst>
              </a:tr>
              <a:tr h="1430327">
                <a:tc>
                  <a:txBody>
                    <a:bodyPr/>
                    <a:lstStyle/>
                    <a:p>
                      <a:pPr fontAlgn="base"/>
                      <a:r>
                        <a:rPr lang="en-GB" sz="1500" b="1">
                          <a:effectLst/>
                        </a:rPr>
                        <a:t>What's assessed</a:t>
                      </a:r>
                      <a:endParaRPr lang="en-GB" sz="1500">
                        <a:effectLst/>
                      </a:endParaRPr>
                    </a:p>
                    <a:p>
                      <a:pPr fontAlgn="base"/>
                      <a:r>
                        <a:rPr lang="en-GB" sz="1500">
                          <a:effectLst/>
                        </a:rPr>
                        <a:t>The study in depth of a period of major historical change or development and associated primary evidence.</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785466605"/>
                  </a:ext>
                </a:extLst>
              </a:tr>
              <a:tr h="1932620">
                <a:tc>
                  <a:txBody>
                    <a:bodyPr/>
                    <a:lstStyle/>
                    <a:p>
                      <a:pPr fontAlgn="base"/>
                      <a:r>
                        <a:rPr lang="en-GB" sz="1500" b="1" dirty="0">
                          <a:effectLst/>
                        </a:rPr>
                        <a:t>Assessed</a:t>
                      </a:r>
                      <a:endParaRPr lang="en-GB" sz="1500" dirty="0">
                        <a:effectLst/>
                      </a:endParaRPr>
                    </a:p>
                    <a:p>
                      <a:pPr fontAlgn="base">
                        <a:buFont typeface="Arial" panose="020B0604020202020204" pitchFamily="34" charset="0"/>
                        <a:buChar char="•"/>
                      </a:pPr>
                      <a:r>
                        <a:rPr lang="en-GB" sz="1500" dirty="0">
                          <a:effectLst/>
                        </a:rPr>
                        <a:t>written exam: 2 hours 30 minutes</a:t>
                      </a:r>
                    </a:p>
                    <a:p>
                      <a:pPr fontAlgn="base">
                        <a:buFont typeface="Arial" panose="020B0604020202020204" pitchFamily="34" charset="0"/>
                        <a:buChar char="•"/>
                      </a:pPr>
                      <a:r>
                        <a:rPr lang="en-GB" sz="1500" dirty="0">
                          <a:effectLst/>
                        </a:rPr>
                        <a:t>three questions (one compulsory)</a:t>
                      </a:r>
                    </a:p>
                    <a:p>
                      <a:pPr fontAlgn="base">
                        <a:buFont typeface="Arial" panose="020B0604020202020204" pitchFamily="34" charset="0"/>
                        <a:buChar char="•"/>
                      </a:pPr>
                      <a:r>
                        <a:rPr lang="en-GB" sz="1500" dirty="0">
                          <a:effectLst/>
                        </a:rPr>
                        <a:t>80 marks</a:t>
                      </a:r>
                    </a:p>
                    <a:p>
                      <a:pPr fontAlgn="base">
                        <a:buFont typeface="Arial" panose="020B0604020202020204" pitchFamily="34" charset="0"/>
                        <a:buChar char="•"/>
                      </a:pPr>
                      <a:r>
                        <a:rPr lang="en-GB" sz="1500" dirty="0">
                          <a:effectLst/>
                        </a:rPr>
                        <a:t>40% of A-level</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819278"/>
                  </a:ext>
                </a:extLst>
              </a:tr>
              <a:tr h="2434913">
                <a:tc>
                  <a:txBody>
                    <a:bodyPr/>
                    <a:lstStyle/>
                    <a:p>
                      <a:pPr fontAlgn="base"/>
                      <a:r>
                        <a:rPr lang="en-GB" sz="1500" b="1" dirty="0">
                          <a:effectLst/>
                        </a:rPr>
                        <a:t>Questions</a:t>
                      </a:r>
                      <a:endParaRPr lang="en-GB" sz="1500" dirty="0">
                        <a:effectLst/>
                      </a:endParaRPr>
                    </a:p>
                    <a:p>
                      <a:pPr fontAlgn="base">
                        <a:buFont typeface="Arial" panose="020B0604020202020204" pitchFamily="34" charset="0"/>
                        <a:buChar char="•"/>
                      </a:pPr>
                      <a:r>
                        <a:rPr lang="en-GB" sz="1500" dirty="0">
                          <a:effectLst/>
                        </a:rPr>
                        <a:t>two sections</a:t>
                      </a:r>
                    </a:p>
                    <a:p>
                      <a:pPr fontAlgn="base">
                        <a:buFont typeface="Arial" panose="020B0604020202020204" pitchFamily="34" charset="0"/>
                        <a:buChar char="•"/>
                      </a:pPr>
                      <a:r>
                        <a:rPr lang="en-GB" sz="1500" dirty="0">
                          <a:effectLst/>
                        </a:rPr>
                        <a:t>Section A – one compulsory question linked to primary sources or sources contemporary to the period (30 marks)</a:t>
                      </a:r>
                    </a:p>
                    <a:p>
                      <a:pPr fontAlgn="base">
                        <a:buFont typeface="Arial" panose="020B0604020202020204" pitchFamily="34" charset="0"/>
                        <a:buChar char="•"/>
                      </a:pPr>
                      <a:r>
                        <a:rPr lang="en-GB" sz="1500" dirty="0">
                          <a:effectLst/>
                        </a:rPr>
                        <a:t>Section B – two from three essays (2 x 25 marks)</a:t>
                      </a:r>
                    </a:p>
                  </a:txBody>
                  <a:tcPr marL="79459" marR="79459" marT="79459" marB="79459">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9416537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70873673"/>
              </p:ext>
            </p:extLst>
          </p:nvPr>
        </p:nvGraphicFramePr>
        <p:xfrm>
          <a:off x="6217915" y="634400"/>
          <a:ext cx="2901151" cy="5890944"/>
        </p:xfrm>
        <a:graphic>
          <a:graphicData uri="http://schemas.openxmlformats.org/drawingml/2006/table">
            <a:tbl>
              <a:tblPr/>
              <a:tblGrid>
                <a:gridCol w="2901151">
                  <a:extLst>
                    <a:ext uri="{9D8B030D-6E8A-4147-A177-3AD203B41FA5}">
                      <a16:colId xmlns:a16="http://schemas.microsoft.com/office/drawing/2014/main" val="3250487684"/>
                    </a:ext>
                  </a:extLst>
                </a:gridCol>
              </a:tblGrid>
              <a:tr h="928373">
                <a:tc>
                  <a:txBody>
                    <a:bodyPr/>
                    <a:lstStyle/>
                    <a:p>
                      <a:pPr algn="l" fontAlgn="base"/>
                      <a:r>
                        <a:rPr lang="en-GB" b="1" dirty="0">
                          <a:solidFill>
                            <a:srgbClr val="FFFFFF"/>
                          </a:solidFill>
                          <a:effectLst/>
                        </a:rPr>
                        <a:t>Component 3: Historical investigation</a:t>
                      </a:r>
                    </a:p>
                  </a:txBody>
                  <a:tcPr marL="95250" marR="95250" marT="95250" marB="95250" anchor="ctr">
                    <a:lnL>
                      <a:noFill/>
                    </a:lnL>
                    <a:lnR>
                      <a:noFill/>
                    </a:lnR>
                    <a:lnT>
                      <a:noFill/>
                    </a:lnT>
                    <a:lnB w="9525" cap="flat" cmpd="sng" algn="ctr">
                      <a:solidFill>
                        <a:srgbClr val="EBEBEB"/>
                      </a:solidFill>
                      <a:prstDash val="solid"/>
                      <a:round/>
                      <a:headEnd type="none" w="med" len="med"/>
                      <a:tailEnd type="none" w="med" len="med"/>
                    </a:lnB>
                    <a:solidFill>
                      <a:srgbClr val="412878"/>
                    </a:solidFill>
                  </a:tcPr>
                </a:tc>
                <a:extLst>
                  <a:ext uri="{0D108BD9-81ED-4DB2-BD59-A6C34878D82A}">
                    <a16:rowId xmlns:a16="http://schemas.microsoft.com/office/drawing/2014/main" val="1002099324"/>
                  </a:ext>
                </a:extLst>
              </a:tr>
              <a:tr h="2823404">
                <a:tc>
                  <a:txBody>
                    <a:bodyPr/>
                    <a:lstStyle/>
                    <a:p>
                      <a:pPr fontAlgn="base"/>
                      <a:r>
                        <a:rPr lang="en-GB" sz="1500" b="1" dirty="0">
                          <a:effectLst/>
                        </a:rPr>
                        <a:t>What's assessed</a:t>
                      </a:r>
                      <a:endParaRPr lang="en-GB" sz="1500" dirty="0">
                        <a:effectLst/>
                      </a:endParaRPr>
                    </a:p>
                    <a:p>
                      <a:pPr fontAlgn="base"/>
                      <a:r>
                        <a:rPr lang="en-GB" sz="1500" dirty="0">
                          <a:effectLst/>
                        </a:rPr>
                        <a:t>A personal study based on a topic of student's choice. This should take the form of a question in the context of approximately 100 years. It must not duplicate the content of options chosen for Components 1 and 2.</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944968724"/>
                  </a:ext>
                </a:extLst>
              </a:tr>
              <a:tr h="2139167">
                <a:tc>
                  <a:txBody>
                    <a:bodyPr/>
                    <a:lstStyle/>
                    <a:p>
                      <a:pPr fontAlgn="base"/>
                      <a:r>
                        <a:rPr lang="en-GB" sz="1500" b="1" dirty="0">
                          <a:effectLst/>
                        </a:rPr>
                        <a:t>Assessed</a:t>
                      </a:r>
                      <a:endParaRPr lang="en-GB" sz="1500" dirty="0">
                        <a:effectLst/>
                      </a:endParaRPr>
                    </a:p>
                    <a:p>
                      <a:pPr fontAlgn="base">
                        <a:buFont typeface="Arial" panose="020B0604020202020204" pitchFamily="34" charset="0"/>
                        <a:buChar char="•"/>
                      </a:pPr>
                      <a:r>
                        <a:rPr lang="en-GB" sz="1500" dirty="0">
                          <a:effectLst/>
                        </a:rPr>
                        <a:t>3500–4500 words</a:t>
                      </a:r>
                    </a:p>
                    <a:p>
                      <a:pPr fontAlgn="base">
                        <a:buFont typeface="Arial" panose="020B0604020202020204" pitchFamily="34" charset="0"/>
                        <a:buChar char="•"/>
                      </a:pPr>
                      <a:r>
                        <a:rPr lang="en-GB" sz="1500" dirty="0">
                          <a:effectLst/>
                        </a:rPr>
                        <a:t>40 marks</a:t>
                      </a:r>
                    </a:p>
                    <a:p>
                      <a:pPr fontAlgn="base">
                        <a:buFont typeface="Arial" panose="020B0604020202020204" pitchFamily="34" charset="0"/>
                        <a:buChar char="•"/>
                      </a:pPr>
                      <a:r>
                        <a:rPr lang="en-GB" sz="1500" dirty="0">
                          <a:effectLst/>
                        </a:rPr>
                        <a:t>20% of A-level</a:t>
                      </a:r>
                    </a:p>
                    <a:p>
                      <a:pPr fontAlgn="base">
                        <a:buFont typeface="Arial" panose="020B0604020202020204" pitchFamily="34" charset="0"/>
                        <a:buChar char="•"/>
                      </a:pPr>
                      <a:r>
                        <a:rPr lang="en-GB" sz="1500" dirty="0">
                          <a:effectLst/>
                        </a:rPr>
                        <a:t>marked by teachers</a:t>
                      </a:r>
                    </a:p>
                    <a:p>
                      <a:pPr fontAlgn="base">
                        <a:buFont typeface="Arial" panose="020B0604020202020204" pitchFamily="34" charset="0"/>
                        <a:buChar char="•"/>
                      </a:pPr>
                      <a:r>
                        <a:rPr lang="en-GB" sz="1500" dirty="0">
                          <a:effectLst/>
                        </a:rPr>
                        <a:t>moderated by AQA</a:t>
                      </a:r>
                    </a:p>
                  </a:txBody>
                  <a:tcPr marL="95250" marR="95250" marT="95250" marB="95250">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310065794"/>
                  </a:ext>
                </a:extLst>
              </a:tr>
            </a:tbl>
          </a:graphicData>
        </a:graphic>
      </p:graphicFrame>
    </p:spTree>
    <p:extLst>
      <p:ext uri="{BB962C8B-B14F-4D97-AF65-F5344CB8AC3E}">
        <p14:creationId xmlns:p14="http://schemas.microsoft.com/office/powerpoint/2010/main" val="9874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5937755" cy="1188720"/>
          </a:xfrm>
        </p:spPr>
        <p:txBody>
          <a:bodyPr/>
          <a:lstStyle/>
          <a:p>
            <a:r>
              <a:rPr lang="en-GB" b="1" dirty="0" smtClean="0"/>
              <a:t>What you will study:</a:t>
            </a:r>
            <a:endParaRPr lang="en-GB" b="1" dirty="0"/>
          </a:p>
        </p:txBody>
      </p:sp>
      <p:sp>
        <p:nvSpPr>
          <p:cNvPr id="4" name="TextBox 3"/>
          <p:cNvSpPr txBox="1"/>
          <p:nvPr/>
        </p:nvSpPr>
        <p:spPr>
          <a:xfrm>
            <a:off x="107504" y="1412776"/>
            <a:ext cx="4176464" cy="2031325"/>
          </a:xfrm>
          <a:prstGeom prst="rect">
            <a:avLst/>
          </a:prstGeom>
          <a:noFill/>
        </p:spPr>
        <p:txBody>
          <a:bodyPr wrap="square" rtlCol="0">
            <a:spAutoFit/>
          </a:bodyPr>
          <a:lstStyle/>
          <a:p>
            <a:r>
              <a:rPr lang="en-GB" b="1" u="sng" dirty="0">
                <a:solidFill>
                  <a:srgbClr val="FF0000"/>
                </a:solidFill>
              </a:rPr>
              <a:t>1C The Tudors: England, 1485–1603</a:t>
            </a:r>
          </a:p>
          <a:p>
            <a:pPr marL="285750" indent="-285750">
              <a:buFont typeface="Arial" panose="020B0604020202020204" pitchFamily="34" charset="0"/>
              <a:buChar char="•"/>
            </a:pPr>
            <a:r>
              <a:rPr lang="en-GB" dirty="0"/>
              <a:t>Henry VII, </a:t>
            </a:r>
            <a:r>
              <a:rPr lang="en-GB" dirty="0" smtClean="0"/>
              <a:t>1485–1509</a:t>
            </a:r>
          </a:p>
          <a:p>
            <a:pPr marL="285750" indent="-285750">
              <a:buFont typeface="Arial" panose="020B0604020202020204" pitchFamily="34" charset="0"/>
              <a:buChar char="•"/>
            </a:pPr>
            <a:r>
              <a:rPr lang="en-GB" dirty="0"/>
              <a:t>Henry VIII, </a:t>
            </a:r>
            <a:r>
              <a:rPr lang="en-GB" dirty="0" smtClean="0"/>
              <a:t>1509–1547</a:t>
            </a:r>
          </a:p>
          <a:p>
            <a:pPr marL="285750" indent="-285750">
              <a:buFont typeface="Arial" panose="020B0604020202020204" pitchFamily="34" charset="0"/>
              <a:buChar char="•"/>
            </a:pPr>
            <a:r>
              <a:rPr lang="en-GB" dirty="0"/>
              <a:t>Instability and consolidation: 'the Mid-Tudor Crisis', 1547–1563 </a:t>
            </a:r>
            <a:endParaRPr lang="en-GB" dirty="0" smtClean="0"/>
          </a:p>
          <a:p>
            <a:pPr marL="285750" indent="-285750">
              <a:buFont typeface="Arial" panose="020B0604020202020204" pitchFamily="34" charset="0"/>
              <a:buChar char="•"/>
            </a:pPr>
            <a:r>
              <a:rPr lang="en-GB" dirty="0"/>
              <a:t>The triumph of Elizabeth, 1563–1603 </a:t>
            </a:r>
          </a:p>
          <a:p>
            <a:endParaRPr lang="en-GB" dirty="0"/>
          </a:p>
        </p:txBody>
      </p:sp>
      <p:sp>
        <p:nvSpPr>
          <p:cNvPr id="5" name="TextBox 4"/>
          <p:cNvSpPr txBox="1"/>
          <p:nvPr/>
        </p:nvSpPr>
        <p:spPr>
          <a:xfrm>
            <a:off x="4788024" y="1412776"/>
            <a:ext cx="4608512" cy="3416320"/>
          </a:xfrm>
          <a:prstGeom prst="rect">
            <a:avLst/>
          </a:prstGeom>
          <a:noFill/>
        </p:spPr>
        <p:txBody>
          <a:bodyPr wrap="square" rtlCol="0">
            <a:spAutoFit/>
          </a:bodyPr>
          <a:lstStyle/>
          <a:p>
            <a:r>
              <a:rPr lang="en-GB" b="1" u="sng" dirty="0">
                <a:solidFill>
                  <a:srgbClr val="FF0000"/>
                </a:solidFill>
              </a:rPr>
              <a:t>2Q The American Dream: reality and illusion, 1945–1980</a:t>
            </a:r>
            <a:endParaRPr lang="en-GB" u="sng" dirty="0">
              <a:solidFill>
                <a:srgbClr val="FF0000"/>
              </a:solidFill>
            </a:endParaRPr>
          </a:p>
          <a:p>
            <a:pPr marL="285750" indent="-285750">
              <a:buFont typeface="Arial" panose="020B0604020202020204" pitchFamily="34" charset="0"/>
              <a:buChar char="•"/>
            </a:pPr>
            <a:r>
              <a:rPr lang="en-GB" dirty="0"/>
              <a:t>Truman and Post-war America, 1945–1952</a:t>
            </a:r>
          </a:p>
          <a:p>
            <a:pPr marL="285750" indent="-285750">
              <a:buFont typeface="Arial" panose="020B0604020202020204" pitchFamily="34" charset="0"/>
              <a:buChar char="•"/>
            </a:pPr>
            <a:r>
              <a:rPr lang="en-GB" dirty="0"/>
              <a:t>Eisenhower: tranquillity and crisis, 1952–1960</a:t>
            </a:r>
          </a:p>
          <a:p>
            <a:pPr marL="285750" indent="-285750">
              <a:buFont typeface="Arial" panose="020B0604020202020204" pitchFamily="34" charset="0"/>
              <a:buChar char="•"/>
            </a:pPr>
            <a:r>
              <a:rPr lang="en-GB" dirty="0"/>
              <a:t>John F Kennedy and the 'New Frontier', 1960–1963</a:t>
            </a:r>
          </a:p>
          <a:p>
            <a:pPr marL="285750" indent="-285750">
              <a:buFont typeface="Arial" panose="020B0604020202020204" pitchFamily="34" charset="0"/>
              <a:buChar char="•"/>
            </a:pPr>
            <a:r>
              <a:rPr lang="en-GB" dirty="0"/>
              <a:t>The Johnson Presidency, 1963–1968 </a:t>
            </a:r>
          </a:p>
          <a:p>
            <a:pPr marL="285750" indent="-285750">
              <a:buFont typeface="Arial" panose="020B0604020202020204" pitchFamily="34" charset="0"/>
              <a:buChar char="•"/>
            </a:pPr>
            <a:r>
              <a:rPr lang="en-GB" dirty="0"/>
              <a:t>Republican reaction: the Nixon Presidency, 1968–1974 </a:t>
            </a:r>
          </a:p>
          <a:p>
            <a:pPr marL="285750" indent="-285750">
              <a:buFont typeface="Arial" panose="020B0604020202020204" pitchFamily="34" charset="0"/>
              <a:buChar char="•"/>
            </a:pPr>
            <a:r>
              <a:rPr lang="en-GB" dirty="0"/>
              <a:t>The USA after Nixon, 1974–1980 </a:t>
            </a:r>
          </a:p>
          <a:p>
            <a:endParaRPr lang="en-GB" dirty="0"/>
          </a:p>
        </p:txBody>
      </p:sp>
      <p:sp>
        <p:nvSpPr>
          <p:cNvPr id="3" name="Rectangle 2"/>
          <p:cNvSpPr/>
          <p:nvPr/>
        </p:nvSpPr>
        <p:spPr>
          <a:xfrm>
            <a:off x="-72008" y="3315873"/>
            <a:ext cx="4572000" cy="2074414"/>
          </a:xfrm>
          <a:prstGeom prst="rect">
            <a:avLst/>
          </a:prstGeom>
        </p:spPr>
        <p:txBody>
          <a:bodyPr>
            <a:spAutoFit/>
          </a:bodyPr>
          <a:lstStyle/>
          <a:p>
            <a:pPr marL="342900" lvl="0" indent="-342900" algn="just">
              <a:lnSpc>
                <a:spcPct val="115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P</a:t>
            </a:r>
            <a:r>
              <a:rPr lang="en-GB" sz="1400" dirty="0" smtClean="0">
                <a:latin typeface="Calibri" panose="020F0502020204030204" pitchFamily="34" charset="0"/>
                <a:ea typeface="Calibri" panose="020F0502020204030204" pitchFamily="34" charset="0"/>
                <a:cs typeface="Times New Roman" panose="02020603050405020304" pitchFamily="18" charset="0"/>
              </a:rPr>
              <a:t>owers </a:t>
            </a:r>
            <a:r>
              <a:rPr lang="en-GB" sz="1400" dirty="0">
                <a:latin typeface="Calibri" panose="020F0502020204030204" pitchFamily="34" charset="0"/>
                <a:ea typeface="Calibri" panose="020F0502020204030204" pitchFamily="34" charset="0"/>
                <a:cs typeface="Times New Roman" panose="02020603050405020304" pitchFamily="18" charset="0"/>
              </a:rPr>
              <a:t>of the monarchy?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H</a:t>
            </a:r>
            <a:r>
              <a:rPr lang="en-GB" sz="1400" dirty="0" smtClean="0">
                <a:latin typeface="Calibri" panose="020F0502020204030204" pitchFamily="34" charset="0"/>
                <a:ea typeface="Calibri" panose="020F0502020204030204" pitchFamily="34" charset="0"/>
                <a:cs typeface="Times New Roman" panose="02020603050405020304" pitchFamily="18" charset="0"/>
              </a:rPr>
              <a:t>ow </a:t>
            </a:r>
            <a:r>
              <a:rPr lang="en-GB" sz="1400" dirty="0">
                <a:latin typeface="Calibri" panose="020F0502020204030204" pitchFamily="34" charset="0"/>
                <a:ea typeface="Calibri" panose="020F0502020204030204" pitchFamily="34" charset="0"/>
                <a:cs typeface="Times New Roman" panose="02020603050405020304" pitchFamily="18" charset="0"/>
              </a:rPr>
              <a:t>effectively was England </a:t>
            </a:r>
            <a:r>
              <a:rPr lang="en-GB" sz="1400" dirty="0" smtClean="0">
                <a:latin typeface="Calibri" panose="020F0502020204030204" pitchFamily="34" charset="0"/>
                <a:ea typeface="Calibri" panose="020F0502020204030204" pitchFamily="34" charset="0"/>
                <a:cs typeface="Times New Roman" panose="02020603050405020304" pitchFamily="18" charset="0"/>
              </a:rPr>
              <a:t>governed?</a:t>
            </a:r>
          </a:p>
          <a:p>
            <a:pPr marL="342900" lvl="0" indent="-342900" algn="just">
              <a:lnSpc>
                <a:spcPct val="115000"/>
              </a:lnSpc>
              <a:spcAft>
                <a:spcPts val="0"/>
              </a:spcAft>
              <a:buFont typeface="Calibri" panose="020F0502020204030204" pitchFamily="34" charset="0"/>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Relations with </a:t>
            </a:r>
            <a:r>
              <a:rPr lang="en-GB" sz="1400" dirty="0">
                <a:latin typeface="Calibri" panose="020F0502020204030204" pitchFamily="34" charset="0"/>
                <a:ea typeface="Calibri" panose="020F0502020204030204" pitchFamily="34" charset="0"/>
                <a:cs typeface="Times New Roman" panose="02020603050405020304" pitchFamily="18" charset="0"/>
              </a:rPr>
              <a:t>foreign powers change </a:t>
            </a:r>
            <a:r>
              <a:rPr lang="en-GB" sz="1400" dirty="0" smtClean="0">
                <a:latin typeface="Calibri" panose="020F0502020204030204" pitchFamily="34" charset="0"/>
                <a:ea typeface="Calibri" panose="020F0502020204030204" pitchFamily="34" charset="0"/>
                <a:cs typeface="Times New Roman" panose="02020603050405020304" pitchFamily="18" charset="0"/>
              </a:rPr>
              <a:t>and security of the succession?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Changes in society </a:t>
            </a:r>
            <a:r>
              <a:rPr lang="en-GB" sz="1400" dirty="0">
                <a:latin typeface="Calibri" panose="020F0502020204030204" pitchFamily="34" charset="0"/>
                <a:ea typeface="Calibri" panose="020F0502020204030204" pitchFamily="34" charset="0"/>
                <a:cs typeface="Times New Roman" panose="02020603050405020304" pitchFamily="18" charset="0"/>
              </a:rPr>
              <a:t>and economy </a:t>
            </a:r>
            <a:r>
              <a:rPr lang="en-GB" sz="1400" dirty="0" smtClean="0">
                <a:latin typeface="Calibri" panose="020F0502020204030204" pitchFamily="34" charset="0"/>
                <a:ea typeface="Calibri" panose="020F0502020204030204" pitchFamily="34" charset="0"/>
                <a:cs typeface="Times New Roman" panose="02020603050405020304" pitchFamily="18" charset="0"/>
              </a:rPr>
              <a:t>and </a:t>
            </a:r>
            <a:r>
              <a:rPr lang="en-GB" sz="1400" dirty="0">
                <a:latin typeface="Calibri" panose="020F0502020204030204" pitchFamily="34" charset="0"/>
                <a:ea typeface="Calibri" panose="020F0502020204030204" pitchFamily="34" charset="0"/>
                <a:cs typeface="Times New Roman" panose="02020603050405020304" pitchFamily="18" charset="0"/>
              </a:rPr>
              <a:t>with what effects?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Development of intellectual </a:t>
            </a:r>
            <a:r>
              <a:rPr lang="en-GB" sz="1400" dirty="0">
                <a:latin typeface="Calibri" panose="020F0502020204030204" pitchFamily="34" charset="0"/>
                <a:ea typeface="Calibri" panose="020F0502020204030204" pitchFamily="34" charset="0"/>
                <a:cs typeface="Times New Roman" panose="02020603050405020304" pitchFamily="18" charset="0"/>
              </a:rPr>
              <a:t>and religious </a:t>
            </a:r>
            <a:r>
              <a:rPr lang="en-GB" sz="1400" dirty="0" smtClean="0">
                <a:latin typeface="Calibri" panose="020F0502020204030204" pitchFamily="34" charset="0"/>
                <a:ea typeface="Calibri" panose="020F0502020204030204" pitchFamily="34" charset="0"/>
                <a:cs typeface="Times New Roman" panose="02020603050405020304" pitchFamily="18" charset="0"/>
              </a:rPr>
              <a:t>ideas?</a:t>
            </a:r>
          </a:p>
          <a:p>
            <a:pPr marL="342900" lvl="0" indent="-342900" algn="just">
              <a:lnSpc>
                <a:spcPct val="115000"/>
              </a:lnSpc>
              <a:spcAft>
                <a:spcPts val="0"/>
              </a:spcAft>
              <a:buFont typeface="Calibri" panose="020F0502020204030204" pitchFamily="34" charset="0"/>
              <a:buChar char="-"/>
            </a:pPr>
            <a:r>
              <a:rPr lang="en-GB" sz="1400" dirty="0" smtClean="0">
                <a:latin typeface="Calibri" panose="020F0502020204030204" pitchFamily="34" charset="0"/>
                <a:ea typeface="Calibri" panose="020F0502020204030204" pitchFamily="34" charset="0"/>
                <a:cs typeface="Times New Roman" panose="02020603050405020304" pitchFamily="18" charset="0"/>
              </a:rPr>
              <a:t>How </a:t>
            </a:r>
            <a:r>
              <a:rPr lang="en-GB" sz="1400" dirty="0">
                <a:latin typeface="Calibri" panose="020F0502020204030204" pitchFamily="34" charset="0"/>
                <a:ea typeface="Calibri" panose="020F0502020204030204" pitchFamily="34" charset="0"/>
                <a:cs typeface="Times New Roman" panose="02020603050405020304" pitchFamily="18" charset="0"/>
              </a:rPr>
              <a:t>important was the role of key individuals and groups and how were they affected by developments?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99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15" y="105957"/>
            <a:ext cx="5937755" cy="1188720"/>
          </a:xfrm>
        </p:spPr>
        <p:txBody>
          <a:bodyPr/>
          <a:lstStyle/>
          <a:p>
            <a:r>
              <a:rPr lang="en-GB" dirty="0" smtClean="0"/>
              <a:t>Future study/career</a:t>
            </a:r>
            <a:endParaRPr lang="en-GB" dirty="0"/>
          </a:p>
        </p:txBody>
      </p:sp>
      <p:pic>
        <p:nvPicPr>
          <p:cNvPr id="7" name="Content Placeholder 6"/>
          <p:cNvPicPr>
            <a:picLocks noGrp="1" noChangeAspect="1"/>
          </p:cNvPicPr>
          <p:nvPr>
            <p:ph idx="1"/>
          </p:nvPr>
        </p:nvPicPr>
        <p:blipFill>
          <a:blip r:embed="rId2"/>
          <a:stretch>
            <a:fillRect/>
          </a:stretch>
        </p:blipFill>
        <p:spPr>
          <a:xfrm>
            <a:off x="2771800" y="1628800"/>
            <a:ext cx="6084168" cy="3699666"/>
          </a:xfrm>
          <a:prstGeom prst="rect">
            <a:avLst/>
          </a:prstGeom>
        </p:spPr>
      </p:pic>
      <p:sp>
        <p:nvSpPr>
          <p:cNvPr id="8" name="TextBox 7"/>
          <p:cNvSpPr txBox="1"/>
          <p:nvPr/>
        </p:nvSpPr>
        <p:spPr>
          <a:xfrm>
            <a:off x="179512" y="1294677"/>
            <a:ext cx="4464496" cy="5632311"/>
          </a:xfrm>
          <a:prstGeom prst="rect">
            <a:avLst/>
          </a:prstGeom>
          <a:noFill/>
        </p:spPr>
        <p:txBody>
          <a:bodyPr wrap="square" rtlCol="0">
            <a:spAutoFit/>
          </a:bodyPr>
          <a:lstStyle/>
          <a:p>
            <a:r>
              <a:rPr lang="en-GB" dirty="0" smtClean="0"/>
              <a:t>Many of our History students go on to study:</a:t>
            </a:r>
          </a:p>
          <a:p>
            <a:r>
              <a:rPr lang="en-GB" dirty="0" smtClean="0"/>
              <a:t>Medicine</a:t>
            </a:r>
          </a:p>
          <a:p>
            <a:r>
              <a:rPr lang="en-GB" dirty="0" smtClean="0"/>
              <a:t>Law</a:t>
            </a:r>
          </a:p>
          <a:p>
            <a:r>
              <a:rPr lang="en-GB" dirty="0" smtClean="0"/>
              <a:t>History</a:t>
            </a:r>
          </a:p>
          <a:p>
            <a:r>
              <a:rPr lang="en-GB" dirty="0" smtClean="0"/>
              <a:t>Geography</a:t>
            </a:r>
          </a:p>
          <a:p>
            <a:r>
              <a:rPr lang="en-GB" dirty="0" smtClean="0"/>
              <a:t>Business Studies</a:t>
            </a:r>
          </a:p>
          <a:p>
            <a:r>
              <a:rPr lang="en-GB" dirty="0" smtClean="0"/>
              <a:t>Economics</a:t>
            </a:r>
          </a:p>
          <a:p>
            <a:r>
              <a:rPr lang="en-GB" dirty="0" smtClean="0"/>
              <a:t>Languages</a:t>
            </a:r>
          </a:p>
          <a:p>
            <a:r>
              <a:rPr lang="en-GB" dirty="0" smtClean="0"/>
              <a:t>Marine Biology</a:t>
            </a:r>
          </a:p>
          <a:p>
            <a:r>
              <a:rPr lang="en-GB" dirty="0" smtClean="0"/>
              <a:t>Science</a:t>
            </a:r>
          </a:p>
          <a:p>
            <a:r>
              <a:rPr lang="en-GB" dirty="0" smtClean="0"/>
              <a:t>Sports Psychology</a:t>
            </a:r>
          </a:p>
          <a:p>
            <a:r>
              <a:rPr lang="en-GB" dirty="0" smtClean="0"/>
              <a:t>Psychology</a:t>
            </a:r>
          </a:p>
          <a:p>
            <a:endParaRPr lang="en-GB" dirty="0" smtClean="0"/>
          </a:p>
          <a:p>
            <a:endParaRPr lang="en-GB" dirty="0"/>
          </a:p>
          <a:p>
            <a:endParaRPr lang="en-GB" dirty="0" smtClean="0"/>
          </a:p>
          <a:p>
            <a:r>
              <a:rPr lang="en-GB" dirty="0" smtClean="0">
                <a:solidFill>
                  <a:srgbClr val="FF0000"/>
                </a:solidFill>
              </a:rPr>
              <a:t>History is a well regarded ‘facilitating’ subject and all universities value the subject for the skills it develops.</a:t>
            </a:r>
          </a:p>
          <a:p>
            <a:endParaRPr lang="en-GB" dirty="0" smtClean="0"/>
          </a:p>
          <a:p>
            <a:endParaRPr lang="en-GB" dirty="0"/>
          </a:p>
        </p:txBody>
      </p:sp>
      <p:pic>
        <p:nvPicPr>
          <p:cNvPr id="5" name="Picture 4"/>
          <p:cNvPicPr>
            <a:picLocks noChangeAspect="1"/>
          </p:cNvPicPr>
          <p:nvPr/>
        </p:nvPicPr>
        <p:blipFill rotWithShape="1">
          <a:blip r:embed="rId3"/>
          <a:srcRect l="29132" t="13601" r="37794" b="31800"/>
          <a:stretch/>
        </p:blipFill>
        <p:spPr>
          <a:xfrm>
            <a:off x="1809444" y="26985"/>
            <a:ext cx="7356478" cy="6831015"/>
          </a:xfrm>
          <a:prstGeom prst="rect">
            <a:avLst/>
          </a:prstGeom>
        </p:spPr>
      </p:pic>
    </p:spTree>
    <p:extLst>
      <p:ext uri="{BB962C8B-B14F-4D97-AF65-F5344CB8AC3E}">
        <p14:creationId xmlns:p14="http://schemas.microsoft.com/office/powerpoint/2010/main" val="20637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good news…</a:t>
            </a:r>
            <a:endParaRPr lang="en-GB" dirty="0"/>
          </a:p>
        </p:txBody>
      </p:sp>
      <p:sp>
        <p:nvSpPr>
          <p:cNvPr id="3" name="Content Placeholder 2"/>
          <p:cNvSpPr>
            <a:spLocks noGrp="1"/>
          </p:cNvSpPr>
          <p:nvPr>
            <p:ph idx="1"/>
          </p:nvPr>
        </p:nvSpPr>
        <p:spPr/>
        <p:txBody>
          <a:bodyPr/>
          <a:lstStyle/>
          <a:p>
            <a:pPr marL="0" indent="0">
              <a:buNone/>
            </a:pPr>
            <a:r>
              <a:rPr lang="en-GB" dirty="0" smtClean="0"/>
              <a:t>…is that every student who begins A-Level History will start from the same place; whether you gained a GCSE Level 9 or didn’t study the subject at GCSE.</a:t>
            </a:r>
          </a:p>
          <a:p>
            <a:pPr marL="0" indent="0">
              <a:buNone/>
            </a:pPr>
            <a:r>
              <a:rPr lang="en-GB" dirty="0" smtClean="0"/>
              <a:t>We are open to everyone and we achieve the best.</a:t>
            </a:r>
            <a:endParaRPr lang="en-GB" dirty="0"/>
          </a:p>
        </p:txBody>
      </p:sp>
    </p:spTree>
    <p:extLst>
      <p:ext uri="{BB962C8B-B14F-4D97-AF65-F5344CB8AC3E}">
        <p14:creationId xmlns:p14="http://schemas.microsoft.com/office/powerpoint/2010/main" val="139385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64895" cy="1188720"/>
          </a:xfrm>
        </p:spPr>
        <p:txBody>
          <a:bodyPr>
            <a:normAutofit/>
          </a:bodyPr>
          <a:lstStyle/>
          <a:p>
            <a:r>
              <a:rPr lang="en-GB" dirty="0" smtClean="0"/>
              <a:t>Can you complete the Tudor family tree?</a:t>
            </a:r>
            <a:endParaRPr lang="en-GB" dirty="0"/>
          </a:p>
        </p:txBody>
      </p:sp>
      <p:pic>
        <p:nvPicPr>
          <p:cNvPr id="4" name="Content Placeholder 3"/>
          <p:cNvPicPr>
            <a:picLocks noGrp="1" noChangeAspect="1"/>
          </p:cNvPicPr>
          <p:nvPr>
            <p:ph idx="1"/>
          </p:nvPr>
        </p:nvPicPr>
        <p:blipFill>
          <a:blip r:embed="rId2"/>
          <a:stretch>
            <a:fillRect/>
          </a:stretch>
        </p:blipFill>
        <p:spPr>
          <a:xfrm>
            <a:off x="1079611" y="1772816"/>
            <a:ext cx="6984776" cy="4448985"/>
          </a:xfrm>
          <a:prstGeom prst="rect">
            <a:avLst/>
          </a:prstGeom>
        </p:spPr>
      </p:pic>
    </p:spTree>
    <p:extLst>
      <p:ext uri="{BB962C8B-B14F-4D97-AF65-F5344CB8AC3E}">
        <p14:creationId xmlns:p14="http://schemas.microsoft.com/office/powerpoint/2010/main" val="62261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61" y="116632"/>
            <a:ext cx="8280919" cy="1188720"/>
          </a:xfrm>
        </p:spPr>
        <p:txBody>
          <a:bodyPr>
            <a:normAutofit/>
          </a:bodyPr>
          <a:lstStyle/>
          <a:p>
            <a:r>
              <a:rPr lang="en-GB" dirty="0" smtClean="0"/>
              <a:t>What seems strange about this painting?</a:t>
            </a:r>
            <a:endParaRPr lang="en-GB" dirty="0"/>
          </a:p>
        </p:txBody>
      </p:sp>
      <p:pic>
        <p:nvPicPr>
          <p:cNvPr id="4" name="Content Placeholder 3"/>
          <p:cNvPicPr>
            <a:picLocks noGrp="1" noChangeAspect="1"/>
          </p:cNvPicPr>
          <p:nvPr>
            <p:ph idx="1"/>
          </p:nvPr>
        </p:nvPicPr>
        <p:blipFill>
          <a:blip r:embed="rId2"/>
          <a:stretch>
            <a:fillRect/>
          </a:stretch>
        </p:blipFill>
        <p:spPr>
          <a:xfrm>
            <a:off x="777958" y="1398774"/>
            <a:ext cx="7593923" cy="5486610"/>
          </a:xfrm>
          <a:prstGeom prst="rect">
            <a:avLst/>
          </a:prstGeom>
        </p:spPr>
      </p:pic>
    </p:spTree>
    <p:extLst>
      <p:ext uri="{BB962C8B-B14F-4D97-AF65-F5344CB8AC3E}">
        <p14:creationId xmlns:p14="http://schemas.microsoft.com/office/powerpoint/2010/main" val="59966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26" y="216529"/>
            <a:ext cx="5937755" cy="1188720"/>
          </a:xfrm>
        </p:spPr>
        <p:txBody>
          <a:bodyPr>
            <a:normAutofit fontScale="90000"/>
          </a:bodyPr>
          <a:lstStyle/>
          <a:p>
            <a:r>
              <a:rPr lang="en-GB" dirty="0" smtClean="0"/>
              <a:t>Can you complete the Tudor religious rollercoaster?</a:t>
            </a:r>
            <a:endParaRPr lang="en-GB" dirty="0"/>
          </a:p>
        </p:txBody>
      </p:sp>
      <p:pic>
        <p:nvPicPr>
          <p:cNvPr id="4" name="Content Placeholder 3"/>
          <p:cNvPicPr>
            <a:picLocks noGrp="1" noChangeAspect="1"/>
          </p:cNvPicPr>
          <p:nvPr>
            <p:ph idx="1"/>
          </p:nvPr>
        </p:nvPicPr>
        <p:blipFill>
          <a:blip r:embed="rId2"/>
          <a:stretch>
            <a:fillRect/>
          </a:stretch>
        </p:blipFill>
        <p:spPr>
          <a:xfrm>
            <a:off x="-228418" y="1417638"/>
            <a:ext cx="9600835" cy="4747666"/>
          </a:xfrm>
          <a:prstGeom prst="rect">
            <a:avLst/>
          </a:prstGeom>
        </p:spPr>
      </p:pic>
      <p:sp>
        <p:nvSpPr>
          <p:cNvPr id="5" name="TextBox 4"/>
          <p:cNvSpPr txBox="1"/>
          <p:nvPr/>
        </p:nvSpPr>
        <p:spPr>
          <a:xfrm>
            <a:off x="2123728" y="6165304"/>
            <a:ext cx="4968552" cy="369332"/>
          </a:xfrm>
          <a:prstGeom prst="rect">
            <a:avLst/>
          </a:prstGeom>
          <a:noFill/>
        </p:spPr>
        <p:txBody>
          <a:bodyPr wrap="square" rtlCol="0">
            <a:spAutoFit/>
          </a:bodyPr>
          <a:lstStyle/>
          <a:p>
            <a:pPr algn="ctr"/>
            <a:r>
              <a:rPr lang="en-GB" b="1" dirty="0" smtClean="0">
                <a:solidFill>
                  <a:srgbClr val="FF0000"/>
                </a:solidFill>
              </a:rPr>
              <a:t>Who is missing?</a:t>
            </a:r>
            <a:endParaRPr lang="en-GB" b="1" dirty="0">
              <a:solidFill>
                <a:srgbClr val="FF0000"/>
              </a:solidFill>
            </a:endParaRPr>
          </a:p>
        </p:txBody>
      </p:sp>
    </p:spTree>
    <p:extLst>
      <p:ext uri="{BB962C8B-B14F-4D97-AF65-F5344CB8AC3E}">
        <p14:creationId xmlns:p14="http://schemas.microsoft.com/office/powerpoint/2010/main" val="311436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549</TotalTime>
  <Words>1505</Words>
  <Application>Microsoft Office PowerPoint</Application>
  <PresentationFormat>On-screen Show (4:3)</PresentationFormat>
  <Paragraphs>192</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Times New Roman</vt:lpstr>
      <vt:lpstr>Parcel</vt:lpstr>
      <vt:lpstr>PowerPoint Presentation</vt:lpstr>
      <vt:lpstr>STAFF AND TEACHING </vt:lpstr>
      <vt:lpstr>ASSESSMENT</vt:lpstr>
      <vt:lpstr>What you will study:</vt:lpstr>
      <vt:lpstr>Future study/career</vt:lpstr>
      <vt:lpstr>The good news…</vt:lpstr>
      <vt:lpstr>Can you complete the Tudor family tree?</vt:lpstr>
      <vt:lpstr>What seems strange about this painting?</vt:lpstr>
      <vt:lpstr>Can you complete the Tudor religious rollercoaster?</vt:lpstr>
      <vt:lpstr>Suggested reading/watching for the Tudors:</vt:lpstr>
      <vt:lpstr>PowerPoint Presentation</vt:lpstr>
      <vt:lpstr>Tudor resources:</vt:lpstr>
      <vt:lpstr>Penguin Monarchs series</vt:lpstr>
      <vt:lpstr>The American course starts with America after Truman drops the nuclear bombs over Japan.</vt:lpstr>
      <vt:lpstr>PowerPoint Presentation</vt:lpstr>
      <vt:lpstr>JFK is one of the most popular Presidents of all time – but did you know he passed NO civil rights legislation, escalated the war in Vietnam, did almost nothing for the poorest in America and was riddled with STDs and other medical problems (such as explosive diarrhoea)!</vt:lpstr>
      <vt:lpstr>PowerPoint Presentation</vt:lpstr>
      <vt:lpstr>Can you identify all the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Bacup and Rawtenstall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Richard Peat</cp:lastModifiedBy>
  <cp:revision>73</cp:revision>
  <cp:lastPrinted>2021-06-24T07:18:02Z</cp:lastPrinted>
  <dcterms:created xsi:type="dcterms:W3CDTF">2015-06-15T13:30:16Z</dcterms:created>
  <dcterms:modified xsi:type="dcterms:W3CDTF">2021-06-24T07:35:23Z</dcterms:modified>
</cp:coreProperties>
</file>