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266" r:id="rId3"/>
    <p:sldId id="268" r:id="rId4"/>
    <p:sldId id="269" r:id="rId5"/>
    <p:sldId id="257" r:id="rId6"/>
    <p:sldId id="258" r:id="rId7"/>
    <p:sldId id="259" r:id="rId8"/>
    <p:sldId id="260" r:id="rId9"/>
    <p:sldId id="261" r:id="rId10"/>
    <p:sldId id="262" r:id="rId11"/>
    <p:sldId id="263" r:id="rId12"/>
    <p:sldId id="264" r:id="rId13"/>
    <p:sldId id="26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07" d="100"/>
          <a:sy n="107" d="100"/>
        </p:scale>
        <p:origin x="138" y="2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50CC9-C13B-431B-8AC9-2763D989800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C9E27D1-6A77-423C-BF07-FF46ECA72DD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FBEE505-F80F-414C-A921-F3FBC7F1959C}"/>
              </a:ext>
            </a:extLst>
          </p:cNvPr>
          <p:cNvSpPr>
            <a:spLocks noGrp="1"/>
          </p:cNvSpPr>
          <p:nvPr>
            <p:ph type="dt" sz="half" idx="10"/>
          </p:nvPr>
        </p:nvSpPr>
        <p:spPr/>
        <p:txBody>
          <a:bodyPr/>
          <a:lstStyle/>
          <a:p>
            <a:fld id="{FF37E793-C72C-4620-920F-7B25B07C4647}" type="datetimeFigureOut">
              <a:rPr lang="en-GB" smtClean="0"/>
              <a:t>22/06/2021</a:t>
            </a:fld>
            <a:endParaRPr lang="en-GB"/>
          </a:p>
        </p:txBody>
      </p:sp>
      <p:sp>
        <p:nvSpPr>
          <p:cNvPr id="5" name="Footer Placeholder 4">
            <a:extLst>
              <a:ext uri="{FF2B5EF4-FFF2-40B4-BE49-F238E27FC236}">
                <a16:creationId xmlns:a16="http://schemas.microsoft.com/office/drawing/2014/main" id="{CD2F3BD4-65D2-4C56-A219-171F8B19EE9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56B20F6-957F-4D3E-B9C2-B148ABDD302B}"/>
              </a:ext>
            </a:extLst>
          </p:cNvPr>
          <p:cNvSpPr>
            <a:spLocks noGrp="1"/>
          </p:cNvSpPr>
          <p:nvPr>
            <p:ph type="sldNum" sz="quarter" idx="12"/>
          </p:nvPr>
        </p:nvSpPr>
        <p:spPr/>
        <p:txBody>
          <a:bodyPr/>
          <a:lstStyle/>
          <a:p>
            <a:fld id="{A83D22F5-91B8-41D0-A324-CA54DD8A3175}" type="slidenum">
              <a:rPr lang="en-GB" smtClean="0"/>
              <a:t>‹#›</a:t>
            </a:fld>
            <a:endParaRPr lang="en-GB"/>
          </a:p>
        </p:txBody>
      </p:sp>
    </p:spTree>
    <p:extLst>
      <p:ext uri="{BB962C8B-B14F-4D97-AF65-F5344CB8AC3E}">
        <p14:creationId xmlns:p14="http://schemas.microsoft.com/office/powerpoint/2010/main" val="22716157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1A7EEB-50BC-4B5C-BA7B-90D28C4CA2AD}"/>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F91E814-E001-4086-9331-749E886362B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60B93B3-E2F0-4E6D-B117-1B76B89EAD7E}"/>
              </a:ext>
            </a:extLst>
          </p:cNvPr>
          <p:cNvSpPr>
            <a:spLocks noGrp="1"/>
          </p:cNvSpPr>
          <p:nvPr>
            <p:ph type="dt" sz="half" idx="10"/>
          </p:nvPr>
        </p:nvSpPr>
        <p:spPr/>
        <p:txBody>
          <a:bodyPr/>
          <a:lstStyle/>
          <a:p>
            <a:fld id="{FF37E793-C72C-4620-920F-7B25B07C4647}" type="datetimeFigureOut">
              <a:rPr lang="en-GB" smtClean="0"/>
              <a:t>22/06/2021</a:t>
            </a:fld>
            <a:endParaRPr lang="en-GB"/>
          </a:p>
        </p:txBody>
      </p:sp>
      <p:sp>
        <p:nvSpPr>
          <p:cNvPr id="5" name="Footer Placeholder 4">
            <a:extLst>
              <a:ext uri="{FF2B5EF4-FFF2-40B4-BE49-F238E27FC236}">
                <a16:creationId xmlns:a16="http://schemas.microsoft.com/office/drawing/2014/main" id="{FCD69929-5F3A-4716-B6A5-05B2CA699AF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0E1F453-5A9F-4051-9DC8-3BD5B23B6254}"/>
              </a:ext>
            </a:extLst>
          </p:cNvPr>
          <p:cNvSpPr>
            <a:spLocks noGrp="1"/>
          </p:cNvSpPr>
          <p:nvPr>
            <p:ph type="sldNum" sz="quarter" idx="12"/>
          </p:nvPr>
        </p:nvSpPr>
        <p:spPr/>
        <p:txBody>
          <a:bodyPr/>
          <a:lstStyle/>
          <a:p>
            <a:fld id="{A83D22F5-91B8-41D0-A324-CA54DD8A3175}" type="slidenum">
              <a:rPr lang="en-GB" smtClean="0"/>
              <a:t>‹#›</a:t>
            </a:fld>
            <a:endParaRPr lang="en-GB"/>
          </a:p>
        </p:txBody>
      </p:sp>
    </p:spTree>
    <p:extLst>
      <p:ext uri="{BB962C8B-B14F-4D97-AF65-F5344CB8AC3E}">
        <p14:creationId xmlns:p14="http://schemas.microsoft.com/office/powerpoint/2010/main" val="31643492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CAC155-018A-460D-8136-187B9190D2C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B110BAE-DA81-4C6B-99FC-B5983C03EC7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F2183D1-4A11-4001-8E02-E93D734EA39A}"/>
              </a:ext>
            </a:extLst>
          </p:cNvPr>
          <p:cNvSpPr>
            <a:spLocks noGrp="1"/>
          </p:cNvSpPr>
          <p:nvPr>
            <p:ph type="dt" sz="half" idx="10"/>
          </p:nvPr>
        </p:nvSpPr>
        <p:spPr/>
        <p:txBody>
          <a:bodyPr/>
          <a:lstStyle/>
          <a:p>
            <a:fld id="{FF37E793-C72C-4620-920F-7B25B07C4647}" type="datetimeFigureOut">
              <a:rPr lang="en-GB" smtClean="0"/>
              <a:t>22/06/2021</a:t>
            </a:fld>
            <a:endParaRPr lang="en-GB"/>
          </a:p>
        </p:txBody>
      </p:sp>
      <p:sp>
        <p:nvSpPr>
          <p:cNvPr id="5" name="Footer Placeholder 4">
            <a:extLst>
              <a:ext uri="{FF2B5EF4-FFF2-40B4-BE49-F238E27FC236}">
                <a16:creationId xmlns:a16="http://schemas.microsoft.com/office/drawing/2014/main" id="{93E423B4-E126-4E4F-B1B7-7B60B7B2683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9E42F0A-78C8-4287-B5A9-CAD7F1709258}"/>
              </a:ext>
            </a:extLst>
          </p:cNvPr>
          <p:cNvSpPr>
            <a:spLocks noGrp="1"/>
          </p:cNvSpPr>
          <p:nvPr>
            <p:ph type="sldNum" sz="quarter" idx="12"/>
          </p:nvPr>
        </p:nvSpPr>
        <p:spPr/>
        <p:txBody>
          <a:bodyPr/>
          <a:lstStyle/>
          <a:p>
            <a:fld id="{A83D22F5-91B8-41D0-A324-CA54DD8A3175}" type="slidenum">
              <a:rPr lang="en-GB" smtClean="0"/>
              <a:t>‹#›</a:t>
            </a:fld>
            <a:endParaRPr lang="en-GB"/>
          </a:p>
        </p:txBody>
      </p:sp>
    </p:spTree>
    <p:extLst>
      <p:ext uri="{BB962C8B-B14F-4D97-AF65-F5344CB8AC3E}">
        <p14:creationId xmlns:p14="http://schemas.microsoft.com/office/powerpoint/2010/main" val="4235155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A5D2C7-DD1F-4622-9651-FF9E6326971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2D1BF2D-5AE5-45D3-A201-362067CFC30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8C1A871-0EF0-4464-B1F5-FB89061AACF7}"/>
              </a:ext>
            </a:extLst>
          </p:cNvPr>
          <p:cNvSpPr>
            <a:spLocks noGrp="1"/>
          </p:cNvSpPr>
          <p:nvPr>
            <p:ph type="dt" sz="half" idx="10"/>
          </p:nvPr>
        </p:nvSpPr>
        <p:spPr/>
        <p:txBody>
          <a:bodyPr/>
          <a:lstStyle/>
          <a:p>
            <a:fld id="{FF37E793-C72C-4620-920F-7B25B07C4647}" type="datetimeFigureOut">
              <a:rPr lang="en-GB" smtClean="0"/>
              <a:t>22/06/2021</a:t>
            </a:fld>
            <a:endParaRPr lang="en-GB"/>
          </a:p>
        </p:txBody>
      </p:sp>
      <p:sp>
        <p:nvSpPr>
          <p:cNvPr id="5" name="Footer Placeholder 4">
            <a:extLst>
              <a:ext uri="{FF2B5EF4-FFF2-40B4-BE49-F238E27FC236}">
                <a16:creationId xmlns:a16="http://schemas.microsoft.com/office/drawing/2014/main" id="{DD18EFE6-B68A-48A0-8472-496F2C81794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F34DB8A-31F5-4BD5-837C-971C0C9196F8}"/>
              </a:ext>
            </a:extLst>
          </p:cNvPr>
          <p:cNvSpPr>
            <a:spLocks noGrp="1"/>
          </p:cNvSpPr>
          <p:nvPr>
            <p:ph type="sldNum" sz="quarter" idx="12"/>
          </p:nvPr>
        </p:nvSpPr>
        <p:spPr/>
        <p:txBody>
          <a:bodyPr/>
          <a:lstStyle/>
          <a:p>
            <a:fld id="{A83D22F5-91B8-41D0-A324-CA54DD8A3175}" type="slidenum">
              <a:rPr lang="en-GB" smtClean="0"/>
              <a:t>‹#›</a:t>
            </a:fld>
            <a:endParaRPr lang="en-GB"/>
          </a:p>
        </p:txBody>
      </p:sp>
    </p:spTree>
    <p:extLst>
      <p:ext uri="{BB962C8B-B14F-4D97-AF65-F5344CB8AC3E}">
        <p14:creationId xmlns:p14="http://schemas.microsoft.com/office/powerpoint/2010/main" val="1966714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04F545-F45E-4323-9867-6634F6BF66E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F5011E1-CA65-4000-877F-934387D1F69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398283A-4546-401A-9138-7A6DB1B78CAB}"/>
              </a:ext>
            </a:extLst>
          </p:cNvPr>
          <p:cNvSpPr>
            <a:spLocks noGrp="1"/>
          </p:cNvSpPr>
          <p:nvPr>
            <p:ph type="dt" sz="half" idx="10"/>
          </p:nvPr>
        </p:nvSpPr>
        <p:spPr/>
        <p:txBody>
          <a:bodyPr/>
          <a:lstStyle/>
          <a:p>
            <a:fld id="{FF37E793-C72C-4620-920F-7B25B07C4647}" type="datetimeFigureOut">
              <a:rPr lang="en-GB" smtClean="0"/>
              <a:t>22/06/2021</a:t>
            </a:fld>
            <a:endParaRPr lang="en-GB"/>
          </a:p>
        </p:txBody>
      </p:sp>
      <p:sp>
        <p:nvSpPr>
          <p:cNvPr id="5" name="Footer Placeholder 4">
            <a:extLst>
              <a:ext uri="{FF2B5EF4-FFF2-40B4-BE49-F238E27FC236}">
                <a16:creationId xmlns:a16="http://schemas.microsoft.com/office/drawing/2014/main" id="{63D6E340-CE35-4E49-BA04-B3DDB924B61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D600C32-3495-4A0C-914B-822FAE860008}"/>
              </a:ext>
            </a:extLst>
          </p:cNvPr>
          <p:cNvSpPr>
            <a:spLocks noGrp="1"/>
          </p:cNvSpPr>
          <p:nvPr>
            <p:ph type="sldNum" sz="quarter" idx="12"/>
          </p:nvPr>
        </p:nvSpPr>
        <p:spPr/>
        <p:txBody>
          <a:bodyPr/>
          <a:lstStyle/>
          <a:p>
            <a:fld id="{A83D22F5-91B8-41D0-A324-CA54DD8A3175}" type="slidenum">
              <a:rPr lang="en-GB" smtClean="0"/>
              <a:t>‹#›</a:t>
            </a:fld>
            <a:endParaRPr lang="en-GB"/>
          </a:p>
        </p:txBody>
      </p:sp>
    </p:spTree>
    <p:extLst>
      <p:ext uri="{BB962C8B-B14F-4D97-AF65-F5344CB8AC3E}">
        <p14:creationId xmlns:p14="http://schemas.microsoft.com/office/powerpoint/2010/main" val="28889826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A52AEE-B48F-4761-B05D-C4681F244E9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899A451-2DE0-4DCD-B93E-9B3C0A2D32C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051694FD-F65D-4EFA-B950-A5CBF042F71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8CA17D9-99FF-4D58-86EC-925DED20AD6C}"/>
              </a:ext>
            </a:extLst>
          </p:cNvPr>
          <p:cNvSpPr>
            <a:spLocks noGrp="1"/>
          </p:cNvSpPr>
          <p:nvPr>
            <p:ph type="dt" sz="half" idx="10"/>
          </p:nvPr>
        </p:nvSpPr>
        <p:spPr/>
        <p:txBody>
          <a:bodyPr/>
          <a:lstStyle/>
          <a:p>
            <a:fld id="{FF37E793-C72C-4620-920F-7B25B07C4647}" type="datetimeFigureOut">
              <a:rPr lang="en-GB" smtClean="0"/>
              <a:t>22/06/2021</a:t>
            </a:fld>
            <a:endParaRPr lang="en-GB"/>
          </a:p>
        </p:txBody>
      </p:sp>
      <p:sp>
        <p:nvSpPr>
          <p:cNvPr id="6" name="Footer Placeholder 5">
            <a:extLst>
              <a:ext uri="{FF2B5EF4-FFF2-40B4-BE49-F238E27FC236}">
                <a16:creationId xmlns:a16="http://schemas.microsoft.com/office/drawing/2014/main" id="{3A173D7F-0319-449D-976A-F08795D16B1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B1E7FAE-DA08-4ED9-B37C-49563C387F6D}"/>
              </a:ext>
            </a:extLst>
          </p:cNvPr>
          <p:cNvSpPr>
            <a:spLocks noGrp="1"/>
          </p:cNvSpPr>
          <p:nvPr>
            <p:ph type="sldNum" sz="quarter" idx="12"/>
          </p:nvPr>
        </p:nvSpPr>
        <p:spPr/>
        <p:txBody>
          <a:bodyPr/>
          <a:lstStyle/>
          <a:p>
            <a:fld id="{A83D22F5-91B8-41D0-A324-CA54DD8A3175}" type="slidenum">
              <a:rPr lang="en-GB" smtClean="0"/>
              <a:t>‹#›</a:t>
            </a:fld>
            <a:endParaRPr lang="en-GB"/>
          </a:p>
        </p:txBody>
      </p:sp>
    </p:spTree>
    <p:extLst>
      <p:ext uri="{BB962C8B-B14F-4D97-AF65-F5344CB8AC3E}">
        <p14:creationId xmlns:p14="http://schemas.microsoft.com/office/powerpoint/2010/main" val="20577419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F7012-F363-4D7E-8F73-ADADD55A4C08}"/>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6DAF191-56B7-4332-80D5-E08AA0AF104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972D5F9-A172-4825-9A7C-5463D444658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0F7AC28-6800-48DD-AFE9-1B13F8D9754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464CC87-482C-42F0-B9A8-051651BD944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1C5C016-C75F-4FF1-885C-BDEFD833EB84}"/>
              </a:ext>
            </a:extLst>
          </p:cNvPr>
          <p:cNvSpPr>
            <a:spLocks noGrp="1"/>
          </p:cNvSpPr>
          <p:nvPr>
            <p:ph type="dt" sz="half" idx="10"/>
          </p:nvPr>
        </p:nvSpPr>
        <p:spPr/>
        <p:txBody>
          <a:bodyPr/>
          <a:lstStyle/>
          <a:p>
            <a:fld id="{FF37E793-C72C-4620-920F-7B25B07C4647}" type="datetimeFigureOut">
              <a:rPr lang="en-GB" smtClean="0"/>
              <a:t>22/06/2021</a:t>
            </a:fld>
            <a:endParaRPr lang="en-GB"/>
          </a:p>
        </p:txBody>
      </p:sp>
      <p:sp>
        <p:nvSpPr>
          <p:cNvPr id="8" name="Footer Placeholder 7">
            <a:extLst>
              <a:ext uri="{FF2B5EF4-FFF2-40B4-BE49-F238E27FC236}">
                <a16:creationId xmlns:a16="http://schemas.microsoft.com/office/drawing/2014/main" id="{99A181AA-3920-4396-8E0D-D3592E72D2A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BAFC2C8-5F01-40E2-AE5A-626DE98F3926}"/>
              </a:ext>
            </a:extLst>
          </p:cNvPr>
          <p:cNvSpPr>
            <a:spLocks noGrp="1"/>
          </p:cNvSpPr>
          <p:nvPr>
            <p:ph type="sldNum" sz="quarter" idx="12"/>
          </p:nvPr>
        </p:nvSpPr>
        <p:spPr/>
        <p:txBody>
          <a:bodyPr/>
          <a:lstStyle/>
          <a:p>
            <a:fld id="{A83D22F5-91B8-41D0-A324-CA54DD8A3175}" type="slidenum">
              <a:rPr lang="en-GB" smtClean="0"/>
              <a:t>‹#›</a:t>
            </a:fld>
            <a:endParaRPr lang="en-GB"/>
          </a:p>
        </p:txBody>
      </p:sp>
    </p:spTree>
    <p:extLst>
      <p:ext uri="{BB962C8B-B14F-4D97-AF65-F5344CB8AC3E}">
        <p14:creationId xmlns:p14="http://schemas.microsoft.com/office/powerpoint/2010/main" val="809879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D3B792-6E79-4855-8701-3095DFA32E5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2C7266F5-EF7A-4D2A-95DA-5000D31099F9}"/>
              </a:ext>
            </a:extLst>
          </p:cNvPr>
          <p:cNvSpPr>
            <a:spLocks noGrp="1"/>
          </p:cNvSpPr>
          <p:nvPr>
            <p:ph type="dt" sz="half" idx="10"/>
          </p:nvPr>
        </p:nvSpPr>
        <p:spPr/>
        <p:txBody>
          <a:bodyPr/>
          <a:lstStyle/>
          <a:p>
            <a:fld id="{FF37E793-C72C-4620-920F-7B25B07C4647}" type="datetimeFigureOut">
              <a:rPr lang="en-GB" smtClean="0"/>
              <a:t>22/06/2021</a:t>
            </a:fld>
            <a:endParaRPr lang="en-GB"/>
          </a:p>
        </p:txBody>
      </p:sp>
      <p:sp>
        <p:nvSpPr>
          <p:cNvPr id="4" name="Footer Placeholder 3">
            <a:extLst>
              <a:ext uri="{FF2B5EF4-FFF2-40B4-BE49-F238E27FC236}">
                <a16:creationId xmlns:a16="http://schemas.microsoft.com/office/drawing/2014/main" id="{7B1697E2-A95C-476A-A9DF-985EF67597A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08DE74D-1590-438E-9630-7831CE60253C}"/>
              </a:ext>
            </a:extLst>
          </p:cNvPr>
          <p:cNvSpPr>
            <a:spLocks noGrp="1"/>
          </p:cNvSpPr>
          <p:nvPr>
            <p:ph type="sldNum" sz="quarter" idx="12"/>
          </p:nvPr>
        </p:nvSpPr>
        <p:spPr/>
        <p:txBody>
          <a:bodyPr/>
          <a:lstStyle/>
          <a:p>
            <a:fld id="{A83D22F5-91B8-41D0-A324-CA54DD8A3175}" type="slidenum">
              <a:rPr lang="en-GB" smtClean="0"/>
              <a:t>‹#›</a:t>
            </a:fld>
            <a:endParaRPr lang="en-GB"/>
          </a:p>
        </p:txBody>
      </p:sp>
    </p:spTree>
    <p:extLst>
      <p:ext uri="{BB962C8B-B14F-4D97-AF65-F5344CB8AC3E}">
        <p14:creationId xmlns:p14="http://schemas.microsoft.com/office/powerpoint/2010/main" val="42684387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07042A0-49F9-4ADA-8EDC-6C5AFFA13842}"/>
              </a:ext>
            </a:extLst>
          </p:cNvPr>
          <p:cNvSpPr>
            <a:spLocks noGrp="1"/>
          </p:cNvSpPr>
          <p:nvPr>
            <p:ph type="dt" sz="half" idx="10"/>
          </p:nvPr>
        </p:nvSpPr>
        <p:spPr/>
        <p:txBody>
          <a:bodyPr/>
          <a:lstStyle/>
          <a:p>
            <a:fld id="{FF37E793-C72C-4620-920F-7B25B07C4647}" type="datetimeFigureOut">
              <a:rPr lang="en-GB" smtClean="0"/>
              <a:t>22/06/2021</a:t>
            </a:fld>
            <a:endParaRPr lang="en-GB"/>
          </a:p>
        </p:txBody>
      </p:sp>
      <p:sp>
        <p:nvSpPr>
          <p:cNvPr id="3" name="Footer Placeholder 2">
            <a:extLst>
              <a:ext uri="{FF2B5EF4-FFF2-40B4-BE49-F238E27FC236}">
                <a16:creationId xmlns:a16="http://schemas.microsoft.com/office/drawing/2014/main" id="{D03D0EA5-6537-4CDF-9422-A2FC48B45AD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2A947B20-006C-4058-865A-4B72BBF73B70}"/>
              </a:ext>
            </a:extLst>
          </p:cNvPr>
          <p:cNvSpPr>
            <a:spLocks noGrp="1"/>
          </p:cNvSpPr>
          <p:nvPr>
            <p:ph type="sldNum" sz="quarter" idx="12"/>
          </p:nvPr>
        </p:nvSpPr>
        <p:spPr/>
        <p:txBody>
          <a:bodyPr/>
          <a:lstStyle/>
          <a:p>
            <a:fld id="{A83D22F5-91B8-41D0-A324-CA54DD8A3175}" type="slidenum">
              <a:rPr lang="en-GB" smtClean="0"/>
              <a:t>‹#›</a:t>
            </a:fld>
            <a:endParaRPr lang="en-GB"/>
          </a:p>
        </p:txBody>
      </p:sp>
    </p:spTree>
    <p:extLst>
      <p:ext uri="{BB962C8B-B14F-4D97-AF65-F5344CB8AC3E}">
        <p14:creationId xmlns:p14="http://schemas.microsoft.com/office/powerpoint/2010/main" val="718905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8766DE-ABD9-486A-AFF9-A4D3D7521C1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B53FA50-C775-4217-9123-900842DB441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1AAD7A3-9244-45C5-9DB2-6276830EB62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7B2D95-13F1-4526-B891-639550D7E5F4}"/>
              </a:ext>
            </a:extLst>
          </p:cNvPr>
          <p:cNvSpPr>
            <a:spLocks noGrp="1"/>
          </p:cNvSpPr>
          <p:nvPr>
            <p:ph type="dt" sz="half" idx="10"/>
          </p:nvPr>
        </p:nvSpPr>
        <p:spPr/>
        <p:txBody>
          <a:bodyPr/>
          <a:lstStyle/>
          <a:p>
            <a:fld id="{FF37E793-C72C-4620-920F-7B25B07C4647}" type="datetimeFigureOut">
              <a:rPr lang="en-GB" smtClean="0"/>
              <a:t>22/06/2021</a:t>
            </a:fld>
            <a:endParaRPr lang="en-GB"/>
          </a:p>
        </p:txBody>
      </p:sp>
      <p:sp>
        <p:nvSpPr>
          <p:cNvPr id="6" name="Footer Placeholder 5">
            <a:extLst>
              <a:ext uri="{FF2B5EF4-FFF2-40B4-BE49-F238E27FC236}">
                <a16:creationId xmlns:a16="http://schemas.microsoft.com/office/drawing/2014/main" id="{57EF0F4B-6ADB-41F0-808E-F0E1881099A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121381A-B8CF-40CA-AC6D-97A953655DE4}"/>
              </a:ext>
            </a:extLst>
          </p:cNvPr>
          <p:cNvSpPr>
            <a:spLocks noGrp="1"/>
          </p:cNvSpPr>
          <p:nvPr>
            <p:ph type="sldNum" sz="quarter" idx="12"/>
          </p:nvPr>
        </p:nvSpPr>
        <p:spPr/>
        <p:txBody>
          <a:bodyPr/>
          <a:lstStyle/>
          <a:p>
            <a:fld id="{A83D22F5-91B8-41D0-A324-CA54DD8A3175}" type="slidenum">
              <a:rPr lang="en-GB" smtClean="0"/>
              <a:t>‹#›</a:t>
            </a:fld>
            <a:endParaRPr lang="en-GB"/>
          </a:p>
        </p:txBody>
      </p:sp>
    </p:spTree>
    <p:extLst>
      <p:ext uri="{BB962C8B-B14F-4D97-AF65-F5344CB8AC3E}">
        <p14:creationId xmlns:p14="http://schemas.microsoft.com/office/powerpoint/2010/main" val="1444947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ED02D0-9951-4366-8156-562DB8889A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691D0D3-6A5F-437A-8E19-48ADBDF50F7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6ADE6B3-13AE-41A4-BBC9-4AD4AF60DE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4F6819B-184D-4803-8A08-94B46967CC31}"/>
              </a:ext>
            </a:extLst>
          </p:cNvPr>
          <p:cNvSpPr>
            <a:spLocks noGrp="1"/>
          </p:cNvSpPr>
          <p:nvPr>
            <p:ph type="dt" sz="half" idx="10"/>
          </p:nvPr>
        </p:nvSpPr>
        <p:spPr/>
        <p:txBody>
          <a:bodyPr/>
          <a:lstStyle/>
          <a:p>
            <a:fld id="{FF37E793-C72C-4620-920F-7B25B07C4647}" type="datetimeFigureOut">
              <a:rPr lang="en-GB" smtClean="0"/>
              <a:t>22/06/2021</a:t>
            </a:fld>
            <a:endParaRPr lang="en-GB"/>
          </a:p>
        </p:txBody>
      </p:sp>
      <p:sp>
        <p:nvSpPr>
          <p:cNvPr id="6" name="Footer Placeholder 5">
            <a:extLst>
              <a:ext uri="{FF2B5EF4-FFF2-40B4-BE49-F238E27FC236}">
                <a16:creationId xmlns:a16="http://schemas.microsoft.com/office/drawing/2014/main" id="{6F24CE24-292B-43F8-BBD9-A1F84B2FF80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EFCFBDF-5094-4EF0-AACB-A2BC40BE4D43}"/>
              </a:ext>
            </a:extLst>
          </p:cNvPr>
          <p:cNvSpPr>
            <a:spLocks noGrp="1"/>
          </p:cNvSpPr>
          <p:nvPr>
            <p:ph type="sldNum" sz="quarter" idx="12"/>
          </p:nvPr>
        </p:nvSpPr>
        <p:spPr/>
        <p:txBody>
          <a:bodyPr/>
          <a:lstStyle/>
          <a:p>
            <a:fld id="{A83D22F5-91B8-41D0-A324-CA54DD8A3175}" type="slidenum">
              <a:rPr lang="en-GB" smtClean="0"/>
              <a:t>‹#›</a:t>
            </a:fld>
            <a:endParaRPr lang="en-GB"/>
          </a:p>
        </p:txBody>
      </p:sp>
    </p:spTree>
    <p:extLst>
      <p:ext uri="{BB962C8B-B14F-4D97-AF65-F5344CB8AC3E}">
        <p14:creationId xmlns:p14="http://schemas.microsoft.com/office/powerpoint/2010/main" val="37887725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A5221F6-2758-41ED-9D71-7357D6F2BDC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0F64B1D-CB6F-43B3-9DCC-418D21F7289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6BFD130-4104-4066-9964-BE1BDCB8C8D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37E793-C72C-4620-920F-7B25B07C4647}" type="datetimeFigureOut">
              <a:rPr lang="en-GB" smtClean="0"/>
              <a:t>22/06/2021</a:t>
            </a:fld>
            <a:endParaRPr lang="en-GB"/>
          </a:p>
        </p:txBody>
      </p:sp>
      <p:sp>
        <p:nvSpPr>
          <p:cNvPr id="5" name="Footer Placeholder 4">
            <a:extLst>
              <a:ext uri="{FF2B5EF4-FFF2-40B4-BE49-F238E27FC236}">
                <a16:creationId xmlns:a16="http://schemas.microsoft.com/office/drawing/2014/main" id="{AF99A27E-AE86-4D8E-8F59-B8323299250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60983CDD-E21F-44F2-ADC1-C769A41D69A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3D22F5-91B8-41D0-A324-CA54DD8A3175}" type="slidenum">
              <a:rPr lang="en-GB" smtClean="0"/>
              <a:t>‹#›</a:t>
            </a:fld>
            <a:endParaRPr lang="en-GB"/>
          </a:p>
        </p:txBody>
      </p:sp>
    </p:spTree>
    <p:extLst>
      <p:ext uri="{BB962C8B-B14F-4D97-AF65-F5344CB8AC3E}">
        <p14:creationId xmlns:p14="http://schemas.microsoft.com/office/powerpoint/2010/main" val="21987603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hyperlink" Target="http://www.bbc.co.uk/news/health-16854593" TargetMode="External"/><Relationship Id="rId4" Type="http://schemas.openxmlformats.org/officeDocument/2006/relationships/hyperlink" Target="http://www.bbc.co.uk/news/health-25337953"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close up of a piece of paper&#10;&#10;Description automatically generated">
            <a:extLst>
              <a:ext uri="{FF2B5EF4-FFF2-40B4-BE49-F238E27FC236}">
                <a16:creationId xmlns:a16="http://schemas.microsoft.com/office/drawing/2014/main" id="{F97B5E74-8E6A-46A8-900B-1077C9A2328F}"/>
              </a:ext>
            </a:extLst>
          </p:cNvPr>
          <p:cNvPicPr>
            <a:picLocks noChangeAspect="1"/>
          </p:cNvPicPr>
          <p:nvPr/>
        </p:nvPicPr>
        <p:blipFill rotWithShape="1">
          <a:blip r:embed="rId2">
            <a:alphaModFix/>
          </a:blip>
          <a:srcRect l="23545" r="2" b="2"/>
          <a:stretch/>
        </p:blipFill>
        <p:spPr>
          <a:xfrm>
            <a:off x="5797543" y="10"/>
            <a:ext cx="6394152" cy="6857990"/>
          </a:xfrm>
          <a:prstGeom prst="rect">
            <a:avLst/>
          </a:prstGeom>
        </p:spPr>
      </p:pic>
      <p:pic>
        <p:nvPicPr>
          <p:cNvPr id="9" name="Picture 8">
            <a:extLst>
              <a:ext uri="{FF2B5EF4-FFF2-40B4-BE49-F238E27FC236}">
                <a16:creationId xmlns:a16="http://schemas.microsoft.com/office/drawing/2014/main" id="{54DDEBDD-D8BD-41A6-8A0D-B00E3768B0F9}"/>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flipH="1" flipV="1">
            <a:off x="0" y="0"/>
            <a:ext cx="12192000" cy="6858000"/>
          </a:xfrm>
          <a:prstGeom prst="rect">
            <a:avLst/>
          </a:prstGeom>
        </p:spPr>
      </p:pic>
      <p:sp>
        <p:nvSpPr>
          <p:cNvPr id="2" name="Title 1">
            <a:extLst>
              <a:ext uri="{FF2B5EF4-FFF2-40B4-BE49-F238E27FC236}">
                <a16:creationId xmlns:a16="http://schemas.microsoft.com/office/drawing/2014/main" id="{C3295140-443E-4234-AE14-94CE751C2A4F}"/>
              </a:ext>
            </a:extLst>
          </p:cNvPr>
          <p:cNvSpPr>
            <a:spLocks noGrp="1"/>
          </p:cNvSpPr>
          <p:nvPr>
            <p:ph type="title"/>
          </p:nvPr>
        </p:nvSpPr>
        <p:spPr>
          <a:xfrm>
            <a:off x="804998" y="798445"/>
            <a:ext cx="4803636" cy="1311664"/>
          </a:xfrm>
        </p:spPr>
        <p:txBody>
          <a:bodyPr>
            <a:normAutofit/>
          </a:bodyPr>
          <a:lstStyle/>
          <a:p>
            <a:pPr algn="ctr"/>
            <a:r>
              <a:rPr lang="en-GB" sz="2800" dirty="0">
                <a:solidFill>
                  <a:srgbClr val="000000"/>
                </a:solidFill>
              </a:rPr>
              <a:t/>
            </a:r>
            <a:br>
              <a:rPr lang="en-GB" sz="2800" dirty="0">
                <a:solidFill>
                  <a:srgbClr val="000000"/>
                </a:solidFill>
              </a:rPr>
            </a:br>
            <a:r>
              <a:rPr lang="en-GB" smtClean="0">
                <a:solidFill>
                  <a:srgbClr val="0070C0"/>
                </a:solidFill>
                <a:latin typeface="+mn-lt"/>
              </a:rPr>
              <a:t>Introductory tasks</a:t>
            </a:r>
            <a:endParaRPr lang="en-GB" sz="2800" dirty="0">
              <a:solidFill>
                <a:srgbClr val="000000"/>
              </a:solidFill>
            </a:endParaRPr>
          </a:p>
        </p:txBody>
      </p:sp>
      <p:sp>
        <p:nvSpPr>
          <p:cNvPr id="3" name="Content Placeholder 2">
            <a:extLst>
              <a:ext uri="{FF2B5EF4-FFF2-40B4-BE49-F238E27FC236}">
                <a16:creationId xmlns:a16="http://schemas.microsoft.com/office/drawing/2014/main" id="{0F0CFA9E-8098-4451-BD05-BDC191F788FC}"/>
              </a:ext>
            </a:extLst>
          </p:cNvPr>
          <p:cNvSpPr>
            <a:spLocks noGrp="1"/>
          </p:cNvSpPr>
          <p:nvPr>
            <p:ph idx="1"/>
          </p:nvPr>
        </p:nvSpPr>
        <p:spPr>
          <a:xfrm>
            <a:off x="996285" y="2146552"/>
            <a:ext cx="4706803" cy="2949468"/>
          </a:xfrm>
        </p:spPr>
        <p:txBody>
          <a:bodyPr anchor="ctr">
            <a:normAutofit/>
          </a:bodyPr>
          <a:lstStyle/>
          <a:p>
            <a:pPr marL="0" indent="0">
              <a:buNone/>
            </a:pPr>
            <a:endParaRPr lang="en-GB" sz="2000" dirty="0">
              <a:solidFill>
                <a:srgbClr val="000000"/>
              </a:solidFill>
            </a:endParaRPr>
          </a:p>
          <a:p>
            <a:r>
              <a:rPr lang="en-GB" sz="2000" dirty="0">
                <a:solidFill>
                  <a:srgbClr val="000000"/>
                </a:solidFill>
              </a:rPr>
              <a:t>Have a go at the following activities to gain a ‘snap-shot’ of  the fascinating subject of Psychology. </a:t>
            </a:r>
          </a:p>
          <a:p>
            <a:r>
              <a:rPr lang="en-GB" sz="2000" dirty="0">
                <a:solidFill>
                  <a:srgbClr val="000000"/>
                </a:solidFill>
              </a:rPr>
              <a:t>More specific details about the course content can be found in the Preview Booklet. </a:t>
            </a:r>
          </a:p>
          <a:p>
            <a:endParaRPr lang="en-GB" sz="2000" dirty="0">
              <a:solidFill>
                <a:srgbClr val="000000"/>
              </a:solidFill>
            </a:endParaRPr>
          </a:p>
        </p:txBody>
      </p:sp>
    </p:spTree>
    <p:extLst>
      <p:ext uri="{BB962C8B-B14F-4D97-AF65-F5344CB8AC3E}">
        <p14:creationId xmlns:p14="http://schemas.microsoft.com/office/powerpoint/2010/main" val="10126129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33C65E-9B9D-41C0-9E17-D5DCD3C3B6C6}"/>
              </a:ext>
            </a:extLst>
          </p:cNvPr>
          <p:cNvSpPr>
            <a:spLocks noGrp="1"/>
          </p:cNvSpPr>
          <p:nvPr>
            <p:ph type="title"/>
          </p:nvPr>
        </p:nvSpPr>
        <p:spPr/>
        <p:txBody>
          <a:bodyPr/>
          <a:lstStyle/>
          <a:p>
            <a:r>
              <a:rPr lang="en-GB" dirty="0">
                <a:latin typeface="+mn-lt"/>
              </a:rPr>
              <a:t>What does this experiment tell us about memory?</a:t>
            </a:r>
          </a:p>
        </p:txBody>
      </p:sp>
      <p:sp>
        <p:nvSpPr>
          <p:cNvPr id="3" name="Content Placeholder 2">
            <a:extLst>
              <a:ext uri="{FF2B5EF4-FFF2-40B4-BE49-F238E27FC236}">
                <a16:creationId xmlns:a16="http://schemas.microsoft.com/office/drawing/2014/main" id="{19207C08-59DF-45E6-83A6-4104850259D1}"/>
              </a:ext>
            </a:extLst>
          </p:cNvPr>
          <p:cNvSpPr>
            <a:spLocks noGrp="1"/>
          </p:cNvSpPr>
          <p:nvPr>
            <p:ph idx="1"/>
          </p:nvPr>
        </p:nvSpPr>
        <p:spPr>
          <a:xfrm>
            <a:off x="838200" y="1997903"/>
            <a:ext cx="10515600" cy="4667250"/>
          </a:xfrm>
        </p:spPr>
        <p:txBody>
          <a:bodyPr>
            <a:normAutofit/>
          </a:bodyPr>
          <a:lstStyle/>
          <a:p>
            <a:r>
              <a:rPr lang="en-GB" sz="1600" dirty="0"/>
              <a:t>This experiment is designed to test the capacity of short-term memory.</a:t>
            </a:r>
          </a:p>
          <a:p>
            <a:endParaRPr lang="en-GB" sz="1600" dirty="0"/>
          </a:p>
          <a:p>
            <a:r>
              <a:rPr lang="en-GB" sz="1600" dirty="0"/>
              <a:t>According to researcher George A. Miller, the typical storage capacity for short-term memory is seven plus or minus two items.  This means that if you scored between 5 and 9, your short-term memory is within the average range.  Don’t worry if you didn’t as we are all very different.  </a:t>
            </a:r>
          </a:p>
          <a:p>
            <a:endParaRPr lang="en-GB" sz="1600" dirty="0"/>
          </a:p>
          <a:p>
            <a:r>
              <a:rPr lang="en-GB" sz="1600" dirty="0"/>
              <a:t>However, memory rehearsal strategies such as chunking can significantly increase memorization and recall.</a:t>
            </a:r>
          </a:p>
          <a:p>
            <a:endParaRPr lang="en-GB" sz="1600" dirty="0"/>
          </a:p>
          <a:p>
            <a:r>
              <a:rPr lang="en-GB" sz="1600" dirty="0"/>
              <a:t>Because these items can be easily grouped based on category, you can probably remember far more of these words. Clustering can be a useful memorisation strategy that can improve the retention and recall of information.</a:t>
            </a:r>
          </a:p>
          <a:p>
            <a:endParaRPr lang="en-GB" dirty="0"/>
          </a:p>
        </p:txBody>
      </p:sp>
    </p:spTree>
    <p:extLst>
      <p:ext uri="{BB962C8B-B14F-4D97-AF65-F5344CB8AC3E}">
        <p14:creationId xmlns:p14="http://schemas.microsoft.com/office/powerpoint/2010/main" val="34777261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0BC9EFE1-D8CB-4668-9980-DB108327A79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6271569" cy="6858000"/>
          </a:xfrm>
          <a:prstGeom prst="rect">
            <a:avLst/>
          </a:prstGeom>
          <a:gradFill>
            <a:gsLst>
              <a:gs pos="0">
                <a:schemeClr val="accent6"/>
              </a:gs>
              <a:gs pos="25000">
                <a:schemeClr val="accent6"/>
              </a:gs>
              <a:gs pos="94000">
                <a:schemeClr val="accent1"/>
              </a:gs>
              <a:gs pos="100000">
                <a:schemeClr val="accent1"/>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7CBAE1BD-B8E4-4029-8AA2-C77E4FED9864}"/>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28AB6102-DF32-4187-9D0C-2D72E3D42BA9}"/>
              </a:ext>
            </a:extLst>
          </p:cNvPr>
          <p:cNvSpPr>
            <a:spLocks noGrp="1"/>
          </p:cNvSpPr>
          <p:nvPr>
            <p:ph type="title"/>
          </p:nvPr>
        </p:nvSpPr>
        <p:spPr>
          <a:xfrm>
            <a:off x="6585882" y="2157678"/>
            <a:ext cx="4805996" cy="1401448"/>
          </a:xfrm>
        </p:spPr>
        <p:txBody>
          <a:bodyPr vert="horz" lIns="91440" tIns="45720" rIns="91440" bIns="45720" rtlCol="0" anchor="t">
            <a:noAutofit/>
          </a:bodyPr>
          <a:lstStyle/>
          <a:p>
            <a:r>
              <a:rPr lang="en-US" sz="2400" dirty="0">
                <a:solidFill>
                  <a:srgbClr val="000000"/>
                </a:solidFill>
                <a:latin typeface="+mn-lt"/>
              </a:rPr>
              <a:t>Have a go at the activity on the next slide to see what we mean by long term memory.</a:t>
            </a:r>
          </a:p>
        </p:txBody>
      </p:sp>
      <p:sp>
        <p:nvSpPr>
          <p:cNvPr id="13" name="Freeform 49">
            <a:extLst>
              <a:ext uri="{FF2B5EF4-FFF2-40B4-BE49-F238E27FC236}">
                <a16:creationId xmlns:a16="http://schemas.microsoft.com/office/drawing/2014/main" id="{77DA6D33-2D62-458C-BF5D-DBF612FD557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590635"/>
            <a:ext cx="5478085" cy="6276841"/>
          </a:xfrm>
          <a:custGeom>
            <a:avLst/>
            <a:gdLst>
              <a:gd name="connsiteX0" fmla="*/ 2178155 w 5478085"/>
              <a:gd name="connsiteY0" fmla="*/ 0 h 6276841"/>
              <a:gd name="connsiteX1" fmla="*/ 5478085 w 5478085"/>
              <a:gd name="connsiteY1" fmla="*/ 3299930 h 6276841"/>
              <a:gd name="connsiteX2" fmla="*/ 3751098 w 5478085"/>
              <a:gd name="connsiteY2" fmla="*/ 6201577 h 6276841"/>
              <a:gd name="connsiteX3" fmla="*/ 3594858 w 5478085"/>
              <a:gd name="connsiteY3" fmla="*/ 6276841 h 6276841"/>
              <a:gd name="connsiteX4" fmla="*/ 761453 w 5478085"/>
              <a:gd name="connsiteY4" fmla="*/ 6276841 h 6276841"/>
              <a:gd name="connsiteX5" fmla="*/ 605213 w 5478085"/>
              <a:gd name="connsiteY5" fmla="*/ 6201577 h 6276841"/>
              <a:gd name="connsiteX6" fmla="*/ 79093 w 5478085"/>
              <a:gd name="connsiteY6" fmla="*/ 5846317 h 6276841"/>
              <a:gd name="connsiteX7" fmla="*/ 0 w 5478085"/>
              <a:gd name="connsiteY7" fmla="*/ 5774432 h 6276841"/>
              <a:gd name="connsiteX8" fmla="*/ 0 w 5478085"/>
              <a:gd name="connsiteY8" fmla="*/ 825429 h 6276841"/>
              <a:gd name="connsiteX9" fmla="*/ 79093 w 5478085"/>
              <a:gd name="connsiteY9" fmla="*/ 753544 h 6276841"/>
              <a:gd name="connsiteX10" fmla="*/ 2178155 w 5478085"/>
              <a:gd name="connsiteY10" fmla="*/ 0 h 6276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78085" h="6276841">
                <a:moveTo>
                  <a:pt x="2178155" y="0"/>
                </a:moveTo>
                <a:cubicBezTo>
                  <a:pt x="4000656" y="0"/>
                  <a:pt x="5478085" y="1477429"/>
                  <a:pt x="5478085" y="3299930"/>
                </a:cubicBezTo>
                <a:cubicBezTo>
                  <a:pt x="5478085" y="4552900"/>
                  <a:pt x="4779769" y="5642769"/>
                  <a:pt x="3751098" y="6201577"/>
                </a:cubicBezTo>
                <a:lnTo>
                  <a:pt x="3594858" y="6276841"/>
                </a:lnTo>
                <a:lnTo>
                  <a:pt x="761453" y="6276841"/>
                </a:lnTo>
                <a:lnTo>
                  <a:pt x="605213" y="6201577"/>
                </a:lnTo>
                <a:cubicBezTo>
                  <a:pt x="418182" y="6099975"/>
                  <a:pt x="242071" y="5980818"/>
                  <a:pt x="79093" y="5846317"/>
                </a:cubicBezTo>
                <a:lnTo>
                  <a:pt x="0" y="5774432"/>
                </a:lnTo>
                <a:lnTo>
                  <a:pt x="0" y="825429"/>
                </a:lnTo>
                <a:lnTo>
                  <a:pt x="79093" y="753544"/>
                </a:lnTo>
                <a:cubicBezTo>
                  <a:pt x="649516" y="282789"/>
                  <a:pt x="1380811" y="0"/>
                  <a:pt x="2178155" y="0"/>
                </a:cubicBezTo>
                <a:close/>
              </a:path>
            </a:pathLst>
          </a:custGeom>
          <a:solidFill>
            <a:srgbClr val="FFFFFF"/>
          </a:solidFill>
          <a:ln>
            <a:gradFill>
              <a:gsLst>
                <a:gs pos="0">
                  <a:schemeClr val="accent6"/>
                </a:gs>
                <a:gs pos="23000">
                  <a:schemeClr val="accent6"/>
                </a:gs>
                <a:gs pos="83000">
                  <a:schemeClr val="accent1"/>
                </a:gs>
                <a:gs pos="100000">
                  <a:schemeClr val="accent1"/>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4" name="Picture 2">
            <a:extLst>
              <a:ext uri="{FF2B5EF4-FFF2-40B4-BE49-F238E27FC236}">
                <a16:creationId xmlns:a16="http://schemas.microsoft.com/office/drawing/2014/main" id="{46716124-C18F-4F06-BFF7-3AC1C1C744FD}"/>
              </a:ext>
            </a:extLst>
          </p:cNvPr>
          <p:cNvPicPr>
            <a:picLocks noChangeAspect="1" noChangeArrowheads="1"/>
          </p:cNvPicPr>
          <p:nvPr/>
        </p:nvPicPr>
        <p:blipFill rotWithShape="1">
          <a:blip r:embed="rId3">
            <a:alphaModFix/>
            <a:extLst>
              <a:ext uri="{28A0092B-C50C-407E-A947-70E740481C1C}">
                <a14:useLocalDpi xmlns:a14="http://schemas.microsoft.com/office/drawing/2010/main" val="0"/>
              </a:ext>
            </a:extLst>
          </a:blip>
          <a:srcRect l="12292" r="23184"/>
          <a:stretch/>
        </p:blipFill>
        <p:spPr bwMode="auto">
          <a:xfrm>
            <a:off x="1" y="770037"/>
            <a:ext cx="5298683" cy="6097438"/>
          </a:xfrm>
          <a:custGeom>
            <a:avLst/>
            <a:gdLst/>
            <a:ahLst/>
            <a:cxnLst/>
            <a:rect l="l" t="t" r="r" b="b"/>
            <a:pathLst>
              <a:path w="5298683" h="6097438">
                <a:moveTo>
                  <a:pt x="2178155" y="0"/>
                </a:moveTo>
                <a:cubicBezTo>
                  <a:pt x="3901575" y="0"/>
                  <a:pt x="5298683" y="1397108"/>
                  <a:pt x="5298683" y="3120527"/>
                </a:cubicBezTo>
                <a:cubicBezTo>
                  <a:pt x="5298683" y="4413092"/>
                  <a:pt x="4512810" y="5522106"/>
                  <a:pt x="3392805" y="5995828"/>
                </a:cubicBezTo>
                <a:lnTo>
                  <a:pt x="3115184" y="6097438"/>
                </a:lnTo>
                <a:lnTo>
                  <a:pt x="1241127" y="6097438"/>
                </a:lnTo>
                <a:lnTo>
                  <a:pt x="963506" y="5995828"/>
                </a:lnTo>
                <a:cubicBezTo>
                  <a:pt x="683504" y="5877397"/>
                  <a:pt x="424387" y="5719261"/>
                  <a:pt x="193210" y="5528477"/>
                </a:cubicBezTo>
                <a:lnTo>
                  <a:pt x="0" y="5352876"/>
                </a:lnTo>
                <a:lnTo>
                  <a:pt x="0" y="888178"/>
                </a:lnTo>
                <a:lnTo>
                  <a:pt x="193210" y="712577"/>
                </a:lnTo>
                <a:cubicBezTo>
                  <a:pt x="732621" y="267415"/>
                  <a:pt x="1424159" y="0"/>
                  <a:pt x="2178155" y="0"/>
                </a:cubicBezTo>
                <a:close/>
              </a:path>
            </a:pathLst>
          </a:custGeom>
          <a:solidFill>
            <a:srgbClr val="FFFFFF">
              <a:shade val="85000"/>
            </a:srgbClr>
          </a:solidFill>
          <a:effectLst>
            <a:softEdge rad="0"/>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248082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0AEB1-ADFB-4F75-AAFF-4B76D7C5D232}"/>
              </a:ext>
            </a:extLst>
          </p:cNvPr>
          <p:cNvSpPr>
            <a:spLocks noGrp="1"/>
          </p:cNvSpPr>
          <p:nvPr>
            <p:ph type="title"/>
          </p:nvPr>
        </p:nvSpPr>
        <p:spPr/>
        <p:txBody>
          <a:bodyPr/>
          <a:lstStyle/>
          <a:p>
            <a:r>
              <a:rPr lang="en-GB" dirty="0">
                <a:latin typeface="+mn-lt"/>
              </a:rPr>
              <a:t>Task</a:t>
            </a:r>
          </a:p>
        </p:txBody>
      </p:sp>
      <p:sp>
        <p:nvSpPr>
          <p:cNvPr id="3" name="Content Placeholder 2">
            <a:extLst>
              <a:ext uri="{FF2B5EF4-FFF2-40B4-BE49-F238E27FC236}">
                <a16:creationId xmlns:a16="http://schemas.microsoft.com/office/drawing/2014/main" id="{6635A3F6-4301-4773-9F9F-0A78916FB946}"/>
              </a:ext>
            </a:extLst>
          </p:cNvPr>
          <p:cNvSpPr>
            <a:spLocks noGrp="1"/>
          </p:cNvSpPr>
          <p:nvPr>
            <p:ph idx="1"/>
          </p:nvPr>
        </p:nvSpPr>
        <p:spPr/>
        <p:txBody>
          <a:bodyPr/>
          <a:lstStyle/>
          <a:p>
            <a:r>
              <a:rPr lang="en-US" sz="1600" dirty="0"/>
              <a:t>Draw both sides of a 10 pence piece!!</a:t>
            </a:r>
          </a:p>
          <a:p>
            <a:r>
              <a:rPr lang="en-US" sz="1600" dirty="0"/>
              <a:t>After you have finished, click on the next slide to see how well you did! </a:t>
            </a:r>
          </a:p>
          <a:p>
            <a:r>
              <a:rPr lang="en-US" sz="1600" dirty="0"/>
              <a:t>Do not cheat! </a:t>
            </a:r>
          </a:p>
          <a:p>
            <a:endParaRPr lang="en-GB" dirty="0"/>
          </a:p>
        </p:txBody>
      </p:sp>
    </p:spTree>
    <p:extLst>
      <p:ext uri="{BB962C8B-B14F-4D97-AF65-F5344CB8AC3E}">
        <p14:creationId xmlns:p14="http://schemas.microsoft.com/office/powerpoint/2010/main" val="21606709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AFA67CD3-AB4E-4A7A-BEB8-53C445D8C44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77125" y="3726"/>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17">
            <a:extLst>
              <a:ext uri="{FF2B5EF4-FFF2-40B4-BE49-F238E27FC236}">
                <a16:creationId xmlns:a16="http://schemas.microsoft.com/office/drawing/2014/main" id="{07CF545F-9C2E-4446-97CD-AD92990C2B68}"/>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flipH="1">
            <a:off x="0" y="0"/>
            <a:ext cx="12192000" cy="6858000"/>
          </a:xfrm>
          <a:prstGeom prst="rect">
            <a:avLst/>
          </a:prstGeom>
        </p:spPr>
      </p:pic>
      <p:sp>
        <p:nvSpPr>
          <p:cNvPr id="2" name="Title 1">
            <a:extLst>
              <a:ext uri="{FF2B5EF4-FFF2-40B4-BE49-F238E27FC236}">
                <a16:creationId xmlns:a16="http://schemas.microsoft.com/office/drawing/2014/main" id="{31CE40EF-0B8E-4012-82F6-690CAFB7FD62}"/>
              </a:ext>
            </a:extLst>
          </p:cNvPr>
          <p:cNvSpPr>
            <a:spLocks noGrp="1"/>
          </p:cNvSpPr>
          <p:nvPr>
            <p:ph type="title"/>
          </p:nvPr>
        </p:nvSpPr>
        <p:spPr>
          <a:xfrm>
            <a:off x="801339" y="802956"/>
            <a:ext cx="6021491" cy="821698"/>
          </a:xfrm>
        </p:spPr>
        <p:txBody>
          <a:bodyPr>
            <a:normAutofit/>
          </a:bodyPr>
          <a:lstStyle/>
          <a:p>
            <a:r>
              <a:rPr lang="en-GB" dirty="0">
                <a:solidFill>
                  <a:srgbClr val="000000"/>
                </a:solidFill>
                <a:latin typeface="+mn-lt"/>
              </a:rPr>
              <a:t>So, how well did you do?</a:t>
            </a:r>
          </a:p>
        </p:txBody>
      </p:sp>
      <p:sp>
        <p:nvSpPr>
          <p:cNvPr id="8" name="Content Placeholder 7">
            <a:extLst>
              <a:ext uri="{FF2B5EF4-FFF2-40B4-BE49-F238E27FC236}">
                <a16:creationId xmlns:a16="http://schemas.microsoft.com/office/drawing/2014/main" id="{91D5C4F1-3817-4F33-BD15-BAC1228F524D}"/>
              </a:ext>
            </a:extLst>
          </p:cNvPr>
          <p:cNvSpPr>
            <a:spLocks noGrp="1"/>
          </p:cNvSpPr>
          <p:nvPr>
            <p:ph idx="1"/>
          </p:nvPr>
        </p:nvSpPr>
        <p:spPr>
          <a:xfrm>
            <a:off x="678487" y="1918100"/>
            <a:ext cx="6021491" cy="3639289"/>
          </a:xfrm>
        </p:spPr>
        <p:txBody>
          <a:bodyPr anchor="ctr">
            <a:noAutofit/>
          </a:bodyPr>
          <a:lstStyle/>
          <a:p>
            <a:pPr>
              <a:lnSpc>
                <a:spcPct val="100000"/>
              </a:lnSpc>
            </a:pPr>
            <a:r>
              <a:rPr lang="en-US" sz="1600" dirty="0">
                <a:solidFill>
                  <a:srgbClr val="000000"/>
                </a:solidFill>
              </a:rPr>
              <a:t>Studies into long-term memory suggest that we only remember the basic gist of information we take in and not the fine detail.  </a:t>
            </a:r>
          </a:p>
          <a:p>
            <a:pPr>
              <a:lnSpc>
                <a:spcPct val="100000"/>
              </a:lnSpc>
            </a:pPr>
            <a:r>
              <a:rPr lang="en-US" sz="1600" dirty="0">
                <a:solidFill>
                  <a:srgbClr val="000000"/>
                </a:solidFill>
              </a:rPr>
              <a:t>You might have been able to </a:t>
            </a:r>
            <a:r>
              <a:rPr lang="en-US" sz="1600" dirty="0" err="1">
                <a:solidFill>
                  <a:srgbClr val="000000"/>
                </a:solidFill>
              </a:rPr>
              <a:t>visualise</a:t>
            </a:r>
            <a:r>
              <a:rPr lang="en-US" sz="1600" dirty="0">
                <a:solidFill>
                  <a:srgbClr val="000000"/>
                </a:solidFill>
              </a:rPr>
              <a:t> some aspect of the coin but not exactly what was on each slide.  </a:t>
            </a:r>
          </a:p>
          <a:p>
            <a:pPr>
              <a:lnSpc>
                <a:spcPct val="100000"/>
              </a:lnSpc>
            </a:pPr>
            <a:r>
              <a:rPr lang="en-US" sz="1600" dirty="0">
                <a:solidFill>
                  <a:srgbClr val="000000"/>
                </a:solidFill>
              </a:rPr>
              <a:t>In real life, we do not remember everything we take into long-term memory, for example, you would not be able to explain a book you read word-for-word, but you probably could give an overall gist of what happened</a:t>
            </a:r>
            <a:r>
              <a:rPr lang="en-US" sz="2400" dirty="0">
                <a:solidFill>
                  <a:srgbClr val="000000"/>
                </a:solidFill>
              </a:rPr>
              <a:t>.</a:t>
            </a:r>
          </a:p>
        </p:txBody>
      </p:sp>
      <p:sp>
        <p:nvSpPr>
          <p:cNvPr id="20" name="Freeform 62">
            <a:extLst>
              <a:ext uri="{FF2B5EF4-FFF2-40B4-BE49-F238E27FC236}">
                <a16:creationId xmlns:a16="http://schemas.microsoft.com/office/drawing/2014/main" id="{339C8D78-A644-462F-B674-F440635E535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191562"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85000"/>
                  </a:schemeClr>
                </a:gs>
                <a:gs pos="100000">
                  <a:schemeClr val="bg2">
                    <a:lumMod val="8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4" name="Content Placeholder 3">
            <a:extLst>
              <a:ext uri="{FF2B5EF4-FFF2-40B4-BE49-F238E27FC236}">
                <a16:creationId xmlns:a16="http://schemas.microsoft.com/office/drawing/2014/main" id="{A046BB38-6BE3-4591-9311-E258C861FBFE}"/>
              </a:ext>
            </a:extLst>
          </p:cNvPr>
          <p:cNvPicPr>
            <a:picLocks noChangeAspect="1"/>
          </p:cNvPicPr>
          <p:nvPr/>
        </p:nvPicPr>
        <p:blipFill rotWithShape="1">
          <a:blip r:embed="rId3"/>
          <a:srcRect l="8732" r="4118"/>
          <a:stretch/>
        </p:blipFill>
        <p:spPr>
          <a:xfrm>
            <a:off x="8100821" y="2364482"/>
            <a:ext cx="3661831" cy="2149235"/>
          </a:xfrm>
          <a:prstGeom prst="rect">
            <a:avLst/>
          </a:prstGeom>
        </p:spPr>
      </p:pic>
    </p:spTree>
    <p:extLst>
      <p:ext uri="{BB962C8B-B14F-4D97-AF65-F5344CB8AC3E}">
        <p14:creationId xmlns:p14="http://schemas.microsoft.com/office/powerpoint/2010/main" val="12700875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 name="Rectangle 42">
            <a:extLst>
              <a:ext uri="{FF2B5EF4-FFF2-40B4-BE49-F238E27FC236}">
                <a16:creationId xmlns:a16="http://schemas.microsoft.com/office/drawing/2014/main" id="{F56F5174-31D9-4DBB-AAB7-A1FD7BDB135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5" name="Picture 44">
            <a:extLst>
              <a:ext uri="{FF2B5EF4-FFF2-40B4-BE49-F238E27FC236}">
                <a16:creationId xmlns:a16="http://schemas.microsoft.com/office/drawing/2014/main" id="{AE113210-7872-481A-ADE6-3A05CCAF5EB2}"/>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E833D8CB-1A91-49DF-8F2D-CF625399CFCE}"/>
              </a:ext>
            </a:extLst>
          </p:cNvPr>
          <p:cNvSpPr>
            <a:spLocks noGrp="1"/>
          </p:cNvSpPr>
          <p:nvPr>
            <p:ph type="title"/>
          </p:nvPr>
        </p:nvSpPr>
        <p:spPr>
          <a:xfrm>
            <a:off x="3571469" y="758225"/>
            <a:ext cx="5614875" cy="628935"/>
          </a:xfrm>
        </p:spPr>
        <p:txBody>
          <a:bodyPr>
            <a:normAutofit fontScale="90000"/>
          </a:bodyPr>
          <a:lstStyle/>
          <a:p>
            <a:pPr algn="r"/>
            <a:r>
              <a:rPr lang="en-GB" dirty="0">
                <a:solidFill>
                  <a:srgbClr val="0070C0"/>
                </a:solidFill>
                <a:latin typeface="+mn-lt"/>
              </a:rPr>
              <a:t>Do some research… </a:t>
            </a:r>
          </a:p>
        </p:txBody>
      </p:sp>
      <p:sp>
        <p:nvSpPr>
          <p:cNvPr id="47" name="Freeform 62">
            <a:extLst>
              <a:ext uri="{FF2B5EF4-FFF2-40B4-BE49-F238E27FC236}">
                <a16:creationId xmlns:a16="http://schemas.microsoft.com/office/drawing/2014/main" id="{F9A95BEE-6BB1-4A28-A8E6-A34B2E42EF8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4" name="Picture 3">
            <a:extLst>
              <a:ext uri="{FF2B5EF4-FFF2-40B4-BE49-F238E27FC236}">
                <a16:creationId xmlns:a16="http://schemas.microsoft.com/office/drawing/2014/main" id="{1D3EFA67-9631-4884-9525-76F022A135DD}"/>
              </a:ext>
            </a:extLst>
          </p:cNvPr>
          <p:cNvPicPr>
            <a:picLocks noChangeAspect="1"/>
          </p:cNvPicPr>
          <p:nvPr/>
        </p:nvPicPr>
        <p:blipFill rotWithShape="1">
          <a:blip r:embed="rId3">
            <a:alphaModFix/>
          </a:blip>
          <a:srcRect l="10206" r="24943" b="-1"/>
          <a:stretch/>
        </p:blipFill>
        <p:spPr>
          <a:xfrm>
            <a:off x="20" y="907231"/>
            <a:ext cx="4863528" cy="5063738"/>
          </a:xfrm>
          <a:custGeom>
            <a:avLst/>
            <a:gdLst/>
            <a:ahLst/>
            <a:cxnLst/>
            <a:rect l="l" t="t" r="r" b="b"/>
            <a:pathLst>
              <a:path w="4838041" h="5063738">
                <a:moveTo>
                  <a:pt x="2306172" y="0"/>
                </a:moveTo>
                <a:cubicBezTo>
                  <a:pt x="3704485" y="0"/>
                  <a:pt x="4838041" y="1133556"/>
                  <a:pt x="4838041" y="2531869"/>
                </a:cubicBezTo>
                <a:cubicBezTo>
                  <a:pt x="4838041" y="3930182"/>
                  <a:pt x="3704485" y="5063738"/>
                  <a:pt x="2306172" y="5063738"/>
                </a:cubicBezTo>
                <a:cubicBezTo>
                  <a:pt x="1344832" y="5063738"/>
                  <a:pt x="508631" y="4527956"/>
                  <a:pt x="79886" y="3738709"/>
                </a:cubicBezTo>
                <a:lnTo>
                  <a:pt x="0" y="3572876"/>
                </a:lnTo>
                <a:lnTo>
                  <a:pt x="0" y="1490863"/>
                </a:lnTo>
                <a:lnTo>
                  <a:pt x="79886" y="1325030"/>
                </a:lnTo>
                <a:cubicBezTo>
                  <a:pt x="508631" y="535783"/>
                  <a:pt x="1344832" y="0"/>
                  <a:pt x="2306172" y="0"/>
                </a:cubicBezTo>
                <a:close/>
              </a:path>
            </a:pathLst>
          </a:custGeom>
          <a:effectLst>
            <a:softEdge rad="0"/>
          </a:effectLst>
        </p:spPr>
      </p:pic>
      <p:sp>
        <p:nvSpPr>
          <p:cNvPr id="3" name="Content Placeholder 2">
            <a:extLst>
              <a:ext uri="{FF2B5EF4-FFF2-40B4-BE49-F238E27FC236}">
                <a16:creationId xmlns:a16="http://schemas.microsoft.com/office/drawing/2014/main" id="{211DE186-88BB-4A2B-8930-A3C6C51763AF}"/>
              </a:ext>
            </a:extLst>
          </p:cNvPr>
          <p:cNvSpPr>
            <a:spLocks noGrp="1"/>
          </p:cNvSpPr>
          <p:nvPr>
            <p:ph idx="1"/>
          </p:nvPr>
        </p:nvSpPr>
        <p:spPr>
          <a:xfrm>
            <a:off x="5453276" y="1834339"/>
            <a:ext cx="6420671" cy="5234608"/>
          </a:xfrm>
        </p:spPr>
        <p:txBody>
          <a:bodyPr anchor="ctr">
            <a:normAutofit fontScale="70000" lnSpcReduction="20000"/>
          </a:bodyPr>
          <a:lstStyle/>
          <a:p>
            <a:pPr marL="0" indent="0">
              <a:lnSpc>
                <a:spcPct val="120000"/>
              </a:lnSpc>
              <a:buNone/>
            </a:pPr>
            <a:endParaRPr lang="en-GB" sz="2100" dirty="0">
              <a:solidFill>
                <a:srgbClr val="000000"/>
              </a:solidFill>
            </a:endParaRPr>
          </a:p>
          <a:p>
            <a:pPr marL="0" indent="0">
              <a:lnSpc>
                <a:spcPct val="120000"/>
              </a:lnSpc>
              <a:buNone/>
            </a:pPr>
            <a:r>
              <a:rPr lang="en-GB" sz="2100" dirty="0">
                <a:solidFill>
                  <a:srgbClr val="000000"/>
                </a:solidFill>
              </a:rPr>
              <a:t>Nature v Nurture is a key debate in psychology and concerns the issue of whether human characteristics such as personality, intelligence and abnormality are the result of innate factors  (nature) or are the result of learning and the environment (nurture).  </a:t>
            </a:r>
          </a:p>
          <a:p>
            <a:pPr marL="0" indent="0">
              <a:lnSpc>
                <a:spcPct val="120000"/>
              </a:lnSpc>
              <a:buNone/>
            </a:pPr>
            <a:r>
              <a:rPr lang="en-GB" sz="2100" dirty="0">
                <a:solidFill>
                  <a:srgbClr val="000000"/>
                </a:solidFill>
              </a:rPr>
              <a:t>It is now accepted that both play a role and psychologists are concerned with how they interact.</a:t>
            </a:r>
          </a:p>
          <a:p>
            <a:pPr>
              <a:lnSpc>
                <a:spcPct val="120000"/>
              </a:lnSpc>
            </a:pPr>
            <a:endParaRPr lang="en-GB" sz="2100" dirty="0">
              <a:solidFill>
                <a:srgbClr val="000000"/>
              </a:solidFill>
            </a:endParaRPr>
          </a:p>
          <a:p>
            <a:pPr marL="0" indent="0">
              <a:lnSpc>
                <a:spcPct val="120000"/>
              </a:lnSpc>
              <a:buNone/>
            </a:pPr>
            <a:r>
              <a:rPr lang="en-GB" sz="2900" b="1" dirty="0">
                <a:solidFill>
                  <a:srgbClr val="0070C0"/>
                </a:solidFill>
              </a:rPr>
              <a:t>Task </a:t>
            </a:r>
          </a:p>
          <a:p>
            <a:pPr marL="0" indent="0">
              <a:lnSpc>
                <a:spcPct val="120000"/>
              </a:lnSpc>
              <a:buNone/>
            </a:pPr>
            <a:r>
              <a:rPr lang="en-GB" sz="2100" b="1" dirty="0">
                <a:solidFill>
                  <a:srgbClr val="000000"/>
                </a:solidFill>
              </a:rPr>
              <a:t>Choose one of the links below:</a:t>
            </a:r>
          </a:p>
          <a:p>
            <a:pPr marL="0" indent="0">
              <a:lnSpc>
                <a:spcPct val="120000"/>
              </a:lnSpc>
              <a:buNone/>
            </a:pPr>
            <a:r>
              <a:rPr lang="en-GB" sz="2100" dirty="0">
                <a:solidFill>
                  <a:srgbClr val="000000"/>
                </a:solidFill>
              </a:rPr>
              <a:t>1. Read an article from the BBC which proposes that ‘</a:t>
            </a:r>
            <a:r>
              <a:rPr lang="en-GB" sz="2100" dirty="0">
                <a:solidFill>
                  <a:srgbClr val="000000"/>
                </a:solidFill>
                <a:hlinkClick r:id="rId4"/>
              </a:rPr>
              <a:t>Exam grades 'more nature than nurture'</a:t>
            </a:r>
            <a:r>
              <a:rPr lang="en-GB" sz="2100" dirty="0">
                <a:solidFill>
                  <a:srgbClr val="000000"/>
                </a:solidFill>
              </a:rPr>
              <a:t>’ discussing the fact that genetic influence explain almost 60% of the variation in GCSE exam results according to twin studies.</a:t>
            </a:r>
          </a:p>
          <a:p>
            <a:pPr marL="0" indent="0">
              <a:lnSpc>
                <a:spcPct val="120000"/>
              </a:lnSpc>
              <a:buNone/>
            </a:pPr>
            <a:r>
              <a:rPr lang="en-GB" sz="2100" dirty="0">
                <a:solidFill>
                  <a:srgbClr val="000000"/>
                </a:solidFill>
              </a:rPr>
              <a:t>2. A BBC article discussing if nature is responsible for addiction ‘</a:t>
            </a:r>
            <a:r>
              <a:rPr lang="en-GB" sz="2100" dirty="0">
                <a:solidFill>
                  <a:srgbClr val="000000"/>
                </a:solidFill>
                <a:hlinkClick r:id="rId5"/>
              </a:rPr>
              <a:t>Brains may be wired for addiction</a:t>
            </a:r>
            <a:r>
              <a:rPr lang="en-GB" sz="2100" dirty="0">
                <a:solidFill>
                  <a:srgbClr val="000000"/>
                </a:solidFill>
              </a:rPr>
              <a:t>’.</a:t>
            </a:r>
          </a:p>
          <a:p>
            <a:pPr>
              <a:lnSpc>
                <a:spcPct val="120000"/>
              </a:lnSpc>
            </a:pPr>
            <a:endParaRPr lang="en-GB" sz="2100" dirty="0">
              <a:solidFill>
                <a:srgbClr val="000000"/>
              </a:solidFill>
            </a:endParaRPr>
          </a:p>
          <a:p>
            <a:pPr>
              <a:lnSpc>
                <a:spcPct val="120000"/>
              </a:lnSpc>
            </a:pPr>
            <a:r>
              <a:rPr lang="en-GB" sz="2100" b="1" dirty="0">
                <a:solidFill>
                  <a:srgbClr val="000000"/>
                </a:solidFill>
              </a:rPr>
              <a:t>What does this research tell us about the nature nurture debate?</a:t>
            </a:r>
          </a:p>
          <a:p>
            <a:pPr>
              <a:lnSpc>
                <a:spcPct val="120000"/>
              </a:lnSpc>
            </a:pPr>
            <a:endParaRPr lang="en-GB" sz="2100" dirty="0">
              <a:solidFill>
                <a:srgbClr val="000000"/>
              </a:solidFill>
            </a:endParaRPr>
          </a:p>
          <a:p>
            <a:endParaRPr lang="en-GB" sz="2100" dirty="0">
              <a:solidFill>
                <a:srgbClr val="000000"/>
              </a:solidFill>
            </a:endParaRPr>
          </a:p>
          <a:p>
            <a:endParaRPr lang="en-GB" sz="2100" dirty="0">
              <a:solidFill>
                <a:srgbClr val="000000"/>
              </a:solidFill>
            </a:endParaRPr>
          </a:p>
          <a:p>
            <a:endParaRPr lang="en-GB" sz="1000" dirty="0">
              <a:solidFill>
                <a:srgbClr val="000000"/>
              </a:solidFill>
            </a:endParaRPr>
          </a:p>
        </p:txBody>
      </p:sp>
    </p:spTree>
    <p:extLst>
      <p:ext uri="{BB962C8B-B14F-4D97-AF65-F5344CB8AC3E}">
        <p14:creationId xmlns:p14="http://schemas.microsoft.com/office/powerpoint/2010/main" val="12935890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5AD4A-7F65-43A3-88DF-766062A98810}"/>
              </a:ext>
            </a:extLst>
          </p:cNvPr>
          <p:cNvSpPr>
            <a:spLocks noGrp="1"/>
          </p:cNvSpPr>
          <p:nvPr>
            <p:ph type="title"/>
          </p:nvPr>
        </p:nvSpPr>
        <p:spPr>
          <a:xfrm>
            <a:off x="648928" y="634181"/>
            <a:ext cx="6586491" cy="974247"/>
          </a:xfrm>
        </p:spPr>
        <p:txBody>
          <a:bodyPr>
            <a:normAutofit/>
          </a:bodyPr>
          <a:lstStyle/>
          <a:p>
            <a:r>
              <a:rPr lang="en-GB" dirty="0">
                <a:solidFill>
                  <a:srgbClr val="0070C0"/>
                </a:solidFill>
                <a:latin typeface="+mn-lt"/>
              </a:rPr>
              <a:t>Quick Quiz </a:t>
            </a:r>
          </a:p>
        </p:txBody>
      </p:sp>
      <p:sp>
        <p:nvSpPr>
          <p:cNvPr id="3" name="Content Placeholder 2">
            <a:extLst>
              <a:ext uri="{FF2B5EF4-FFF2-40B4-BE49-F238E27FC236}">
                <a16:creationId xmlns:a16="http://schemas.microsoft.com/office/drawing/2014/main" id="{CE556972-E0AB-43D0-A727-3AD631BEEA15}"/>
              </a:ext>
            </a:extLst>
          </p:cNvPr>
          <p:cNvSpPr>
            <a:spLocks noGrp="1"/>
          </p:cNvSpPr>
          <p:nvPr>
            <p:ph idx="1"/>
          </p:nvPr>
        </p:nvSpPr>
        <p:spPr>
          <a:xfrm>
            <a:off x="648930" y="1722784"/>
            <a:ext cx="6586489" cy="4982816"/>
          </a:xfrm>
        </p:spPr>
        <p:txBody>
          <a:bodyPr>
            <a:normAutofit/>
          </a:bodyPr>
          <a:lstStyle/>
          <a:p>
            <a:pPr marL="0" indent="0">
              <a:buNone/>
            </a:pPr>
            <a:r>
              <a:rPr lang="en-GB" sz="1600" dirty="0"/>
              <a:t>One of the topics we study in psychology is Forensic Psychology.  To get you thinking about criminal behaviour, have a go at the following quiz. </a:t>
            </a:r>
          </a:p>
          <a:p>
            <a:endParaRPr lang="en-GB" sz="1600" dirty="0"/>
          </a:p>
          <a:p>
            <a:pPr marL="0" indent="0">
              <a:buNone/>
            </a:pPr>
            <a:r>
              <a:rPr lang="en-GB" sz="2000" b="1" dirty="0">
                <a:solidFill>
                  <a:srgbClr val="0070C0"/>
                </a:solidFill>
              </a:rPr>
              <a:t>Quiz</a:t>
            </a:r>
          </a:p>
          <a:p>
            <a:pPr marL="0" indent="0">
              <a:buNone/>
            </a:pPr>
            <a:r>
              <a:rPr lang="en-GB" sz="1600" b="1" dirty="0"/>
              <a:t>Decide whether each of the following are legal or illegal.  The answers are on the next slide</a:t>
            </a:r>
          </a:p>
          <a:p>
            <a:pPr marL="342900" indent="-342900">
              <a:buAutoNum type="arabicPeriod"/>
            </a:pPr>
            <a:r>
              <a:rPr lang="en-GB" altLang="en-US" sz="1600" dirty="0"/>
              <a:t>You go to a cash point to draw out £20 and the machine gives you £40 in error.  You decide to keep the money.</a:t>
            </a:r>
          </a:p>
          <a:p>
            <a:pPr marL="342900" indent="-342900">
              <a:buAutoNum type="arabicPeriod"/>
            </a:pPr>
            <a:r>
              <a:rPr lang="en-GB" altLang="en-US" sz="1600" dirty="0"/>
              <a:t>You take some paperclips home from work for your own use.</a:t>
            </a:r>
          </a:p>
          <a:p>
            <a:pPr marL="342900" indent="-342900">
              <a:buAutoNum type="arabicPeriod"/>
            </a:pPr>
            <a:r>
              <a:rPr lang="en-GB" altLang="en-US" sz="1600" dirty="0"/>
              <a:t>At a family celebration at your house, your parents give your 6 year old brother a small glass of lager.</a:t>
            </a:r>
          </a:p>
          <a:p>
            <a:pPr marL="342900" indent="-342900">
              <a:buAutoNum type="arabicPeriod"/>
            </a:pPr>
            <a:r>
              <a:rPr lang="en-GB" altLang="en-US" sz="1600" dirty="0"/>
              <a:t>You enter the house of commons wearing a suit of armour.</a:t>
            </a:r>
          </a:p>
          <a:p>
            <a:pPr marL="342900" indent="-342900">
              <a:buAutoNum type="arabicPeriod"/>
            </a:pPr>
            <a:r>
              <a:rPr lang="en-GB" sz="1600" dirty="0"/>
              <a:t>You hear your neighbours’ 3 year old girl screaming from inside her house, you look inside and she is lying on the floor injured. You cant see anyone else in the house so you </a:t>
            </a:r>
            <a:r>
              <a:rPr lang="en-GB" sz="1600" b="1" dirty="0"/>
              <a:t>smash the window</a:t>
            </a:r>
            <a:r>
              <a:rPr lang="en-GB" sz="1600" dirty="0"/>
              <a:t> to get inside to help her</a:t>
            </a:r>
            <a:endParaRPr lang="en-GB" altLang="en-US" sz="1600" dirty="0"/>
          </a:p>
          <a:p>
            <a:pPr marL="342900" indent="-342900">
              <a:buAutoNum type="arabicPeriod"/>
            </a:pPr>
            <a:endParaRPr lang="en-GB" sz="1600" dirty="0"/>
          </a:p>
          <a:p>
            <a:endParaRPr lang="en-GB" sz="2400" dirty="0"/>
          </a:p>
        </p:txBody>
      </p:sp>
      <p:pic>
        <p:nvPicPr>
          <p:cNvPr id="4" name="Picture 3">
            <a:extLst>
              <a:ext uri="{FF2B5EF4-FFF2-40B4-BE49-F238E27FC236}">
                <a16:creationId xmlns:a16="http://schemas.microsoft.com/office/drawing/2014/main" id="{DD3D0D1E-24E0-4161-AC60-3F8823BE3917}"/>
              </a:ext>
            </a:extLst>
          </p:cNvPr>
          <p:cNvPicPr>
            <a:picLocks noChangeAspect="1"/>
          </p:cNvPicPr>
          <p:nvPr/>
        </p:nvPicPr>
        <p:blipFill rotWithShape="1">
          <a:blip r:embed="rId2"/>
          <a:srcRect t="3749"/>
          <a:stretch/>
        </p:blipFill>
        <p:spPr>
          <a:xfrm>
            <a:off x="7556408" y="10"/>
            <a:ext cx="4635591" cy="6857990"/>
          </a:xfrm>
          <a:prstGeom prst="rect">
            <a:avLst/>
          </a:prstGeom>
          <a:effectLst/>
        </p:spPr>
      </p:pic>
    </p:spTree>
    <p:extLst>
      <p:ext uri="{BB962C8B-B14F-4D97-AF65-F5344CB8AC3E}">
        <p14:creationId xmlns:p14="http://schemas.microsoft.com/office/powerpoint/2010/main" val="20181240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5AD4A-7F65-43A3-88DF-766062A98810}"/>
              </a:ext>
            </a:extLst>
          </p:cNvPr>
          <p:cNvSpPr>
            <a:spLocks noGrp="1"/>
          </p:cNvSpPr>
          <p:nvPr>
            <p:ph type="title"/>
          </p:nvPr>
        </p:nvSpPr>
        <p:spPr>
          <a:xfrm>
            <a:off x="648928" y="634181"/>
            <a:ext cx="6586491" cy="974247"/>
          </a:xfrm>
        </p:spPr>
        <p:txBody>
          <a:bodyPr>
            <a:normAutofit/>
          </a:bodyPr>
          <a:lstStyle/>
          <a:p>
            <a:r>
              <a:rPr lang="en-GB" dirty="0">
                <a:solidFill>
                  <a:srgbClr val="0070C0"/>
                </a:solidFill>
                <a:latin typeface="+mn-lt"/>
              </a:rPr>
              <a:t>Quick Quiz </a:t>
            </a:r>
          </a:p>
        </p:txBody>
      </p:sp>
      <p:sp>
        <p:nvSpPr>
          <p:cNvPr id="3" name="Content Placeholder 2">
            <a:extLst>
              <a:ext uri="{FF2B5EF4-FFF2-40B4-BE49-F238E27FC236}">
                <a16:creationId xmlns:a16="http://schemas.microsoft.com/office/drawing/2014/main" id="{CE556972-E0AB-43D0-A727-3AD631BEEA15}"/>
              </a:ext>
            </a:extLst>
          </p:cNvPr>
          <p:cNvSpPr>
            <a:spLocks noGrp="1"/>
          </p:cNvSpPr>
          <p:nvPr>
            <p:ph idx="1"/>
          </p:nvPr>
        </p:nvSpPr>
        <p:spPr>
          <a:xfrm>
            <a:off x="648930" y="1722784"/>
            <a:ext cx="6586489" cy="4982816"/>
          </a:xfrm>
        </p:spPr>
        <p:txBody>
          <a:bodyPr>
            <a:normAutofit/>
          </a:bodyPr>
          <a:lstStyle/>
          <a:p>
            <a:pPr marL="0" indent="0">
              <a:buNone/>
            </a:pPr>
            <a:r>
              <a:rPr lang="en-GB" sz="1600" dirty="0"/>
              <a:t> </a:t>
            </a:r>
          </a:p>
          <a:p>
            <a:endParaRPr lang="en-GB" sz="1600" dirty="0"/>
          </a:p>
          <a:p>
            <a:pPr marL="0" indent="0">
              <a:buNone/>
            </a:pPr>
            <a:r>
              <a:rPr lang="en-GB" sz="2000" b="1" dirty="0">
                <a:solidFill>
                  <a:srgbClr val="0070C0"/>
                </a:solidFill>
              </a:rPr>
              <a:t>Quiz answer </a:t>
            </a:r>
          </a:p>
          <a:p>
            <a:pPr marL="342900" indent="-342900">
              <a:buAutoNum type="arabicPeriod"/>
            </a:pPr>
            <a:r>
              <a:rPr lang="en-GB" sz="1600" dirty="0"/>
              <a:t>Illegal</a:t>
            </a:r>
          </a:p>
          <a:p>
            <a:pPr marL="342900" indent="-342900">
              <a:buAutoNum type="arabicPeriod"/>
            </a:pPr>
            <a:r>
              <a:rPr lang="en-GB" sz="1600" dirty="0"/>
              <a:t>Illegal </a:t>
            </a:r>
          </a:p>
          <a:p>
            <a:pPr marL="342900" indent="-342900">
              <a:buAutoNum type="arabicPeriod"/>
            </a:pPr>
            <a:r>
              <a:rPr lang="en-GB" sz="1600" dirty="0"/>
              <a:t>Legal – any child aged 5 or over can drink in the home!</a:t>
            </a:r>
          </a:p>
          <a:p>
            <a:pPr marL="342900" indent="-342900">
              <a:buAutoNum type="arabicPeriod"/>
            </a:pPr>
            <a:r>
              <a:rPr lang="en-GB" sz="1600" dirty="0"/>
              <a:t>Illegal </a:t>
            </a:r>
          </a:p>
          <a:p>
            <a:pPr marL="342900" indent="-342900">
              <a:buAutoNum type="arabicPeriod"/>
            </a:pPr>
            <a:r>
              <a:rPr lang="en-GB" sz="1600" dirty="0"/>
              <a:t>Illegal</a:t>
            </a:r>
          </a:p>
          <a:p>
            <a:endParaRPr lang="en-GB" sz="2400" dirty="0"/>
          </a:p>
        </p:txBody>
      </p:sp>
      <p:pic>
        <p:nvPicPr>
          <p:cNvPr id="4" name="Picture 3">
            <a:extLst>
              <a:ext uri="{FF2B5EF4-FFF2-40B4-BE49-F238E27FC236}">
                <a16:creationId xmlns:a16="http://schemas.microsoft.com/office/drawing/2014/main" id="{DD3D0D1E-24E0-4161-AC60-3F8823BE3917}"/>
              </a:ext>
            </a:extLst>
          </p:cNvPr>
          <p:cNvPicPr>
            <a:picLocks noChangeAspect="1"/>
          </p:cNvPicPr>
          <p:nvPr/>
        </p:nvPicPr>
        <p:blipFill rotWithShape="1">
          <a:blip r:embed="rId2"/>
          <a:srcRect t="3749"/>
          <a:stretch/>
        </p:blipFill>
        <p:spPr>
          <a:xfrm>
            <a:off x="7556408" y="10"/>
            <a:ext cx="4635591" cy="6857990"/>
          </a:xfrm>
          <a:prstGeom prst="rect">
            <a:avLst/>
          </a:prstGeom>
          <a:effectLst/>
        </p:spPr>
      </p:pic>
    </p:spTree>
    <p:extLst>
      <p:ext uri="{BB962C8B-B14F-4D97-AF65-F5344CB8AC3E}">
        <p14:creationId xmlns:p14="http://schemas.microsoft.com/office/powerpoint/2010/main" val="34933325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8">
            <a:extLst>
              <a:ext uri="{FF2B5EF4-FFF2-40B4-BE49-F238E27FC236}">
                <a16:creationId xmlns:a16="http://schemas.microsoft.com/office/drawing/2014/main" id="{AFA67CD3-AB4E-4A7A-BEB8-53C445D8C44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77125" y="3726"/>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0">
            <a:extLst>
              <a:ext uri="{FF2B5EF4-FFF2-40B4-BE49-F238E27FC236}">
                <a16:creationId xmlns:a16="http://schemas.microsoft.com/office/drawing/2014/main" id="{07CF545F-9C2E-4446-97CD-AD92990C2B68}"/>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flipH="1">
            <a:off x="0" y="0"/>
            <a:ext cx="12192000" cy="6858000"/>
          </a:xfrm>
          <a:prstGeom prst="rect">
            <a:avLst/>
          </a:prstGeom>
        </p:spPr>
      </p:pic>
      <p:sp>
        <p:nvSpPr>
          <p:cNvPr id="2" name="Title 1">
            <a:extLst>
              <a:ext uri="{FF2B5EF4-FFF2-40B4-BE49-F238E27FC236}">
                <a16:creationId xmlns:a16="http://schemas.microsoft.com/office/drawing/2014/main" id="{433C2FCA-BA39-4176-801D-2406F331D9CF}"/>
              </a:ext>
            </a:extLst>
          </p:cNvPr>
          <p:cNvSpPr>
            <a:spLocks noGrp="1"/>
          </p:cNvSpPr>
          <p:nvPr>
            <p:ph type="title"/>
          </p:nvPr>
        </p:nvSpPr>
        <p:spPr>
          <a:xfrm>
            <a:off x="797808" y="465025"/>
            <a:ext cx="4977976" cy="1454051"/>
          </a:xfrm>
        </p:spPr>
        <p:txBody>
          <a:bodyPr>
            <a:normAutofit/>
          </a:bodyPr>
          <a:lstStyle/>
          <a:p>
            <a:r>
              <a:rPr lang="en-GB">
                <a:solidFill>
                  <a:srgbClr val="0070C0"/>
                </a:solidFill>
                <a:latin typeface="+mn-lt"/>
              </a:rPr>
              <a:t>Do </a:t>
            </a:r>
            <a:r>
              <a:rPr lang="en-GB" dirty="0">
                <a:solidFill>
                  <a:srgbClr val="0070C0"/>
                </a:solidFill>
                <a:latin typeface="+mn-lt"/>
              </a:rPr>
              <a:t>an experiment</a:t>
            </a:r>
          </a:p>
        </p:txBody>
      </p:sp>
      <p:sp>
        <p:nvSpPr>
          <p:cNvPr id="3" name="Content Placeholder 2">
            <a:extLst>
              <a:ext uri="{FF2B5EF4-FFF2-40B4-BE49-F238E27FC236}">
                <a16:creationId xmlns:a16="http://schemas.microsoft.com/office/drawing/2014/main" id="{8770CBA8-9F57-4939-9A26-47B08E75F6AF}"/>
              </a:ext>
            </a:extLst>
          </p:cNvPr>
          <p:cNvSpPr>
            <a:spLocks noGrp="1"/>
          </p:cNvSpPr>
          <p:nvPr>
            <p:ph idx="1"/>
          </p:nvPr>
        </p:nvSpPr>
        <p:spPr>
          <a:xfrm>
            <a:off x="797808" y="2257006"/>
            <a:ext cx="5349969" cy="2753304"/>
          </a:xfrm>
        </p:spPr>
        <p:txBody>
          <a:bodyPr anchor="ctr">
            <a:normAutofit/>
          </a:bodyPr>
          <a:lstStyle/>
          <a:p>
            <a:pPr>
              <a:lnSpc>
                <a:spcPct val="100000"/>
              </a:lnSpc>
            </a:pPr>
            <a:r>
              <a:rPr lang="en-US" sz="1600" dirty="0">
                <a:solidFill>
                  <a:srgbClr val="000000"/>
                </a:solidFill>
              </a:rPr>
              <a:t>Psychologists use the experimental method to gather data in psychology.  Have a go at the experiment on the next slide which investigates memory.  </a:t>
            </a:r>
          </a:p>
          <a:p>
            <a:pPr>
              <a:lnSpc>
                <a:spcPct val="100000"/>
              </a:lnSpc>
            </a:pPr>
            <a:endParaRPr lang="en-US" sz="1600" dirty="0">
              <a:solidFill>
                <a:srgbClr val="000000"/>
              </a:solidFill>
            </a:endParaRPr>
          </a:p>
          <a:p>
            <a:pPr>
              <a:lnSpc>
                <a:spcPct val="100000"/>
              </a:lnSpc>
            </a:pPr>
            <a:r>
              <a:rPr lang="en-US" sz="1600" dirty="0">
                <a:solidFill>
                  <a:srgbClr val="000000"/>
                </a:solidFill>
              </a:rPr>
              <a:t>Memory is a topic studied by Cognitive Psychologists. Cognitive psychology is a branch of psychology that studies</a:t>
            </a:r>
            <a:r>
              <a:rPr lang="en-US" sz="1600" b="1" u="sng" dirty="0">
                <a:solidFill>
                  <a:srgbClr val="000000"/>
                </a:solidFill>
              </a:rPr>
              <a:t> conscious </a:t>
            </a:r>
            <a:r>
              <a:rPr lang="en-US" sz="1600" dirty="0">
                <a:solidFill>
                  <a:srgbClr val="000000"/>
                </a:solidFill>
              </a:rPr>
              <a:t>mental processes including how people think, perceive, learn and remember. </a:t>
            </a:r>
          </a:p>
          <a:p>
            <a:endParaRPr lang="en-GB" sz="2000" dirty="0">
              <a:solidFill>
                <a:srgbClr val="000000"/>
              </a:solidFill>
            </a:endParaRPr>
          </a:p>
        </p:txBody>
      </p:sp>
      <p:sp>
        <p:nvSpPr>
          <p:cNvPr id="20" name="Freeform 62">
            <a:extLst>
              <a:ext uri="{FF2B5EF4-FFF2-40B4-BE49-F238E27FC236}">
                <a16:creationId xmlns:a16="http://schemas.microsoft.com/office/drawing/2014/main" id="{339C8D78-A644-462F-B674-F440635E535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191562"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85000"/>
                  </a:schemeClr>
                </a:gs>
                <a:gs pos="100000">
                  <a:schemeClr val="bg2">
                    <a:lumMod val="8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4" name="Picture 3" descr="A close up of a logo&#10;&#10;Description automatically generated">
            <a:extLst>
              <a:ext uri="{FF2B5EF4-FFF2-40B4-BE49-F238E27FC236}">
                <a16:creationId xmlns:a16="http://schemas.microsoft.com/office/drawing/2014/main" id="{E42A3EFA-A5D3-40AD-8884-07ECCFD3E217}"/>
              </a:ext>
            </a:extLst>
          </p:cNvPr>
          <p:cNvPicPr>
            <a:picLocks noChangeAspect="1"/>
          </p:cNvPicPr>
          <p:nvPr/>
        </p:nvPicPr>
        <p:blipFill>
          <a:blip r:embed="rId3"/>
          <a:stretch>
            <a:fillRect/>
          </a:stretch>
        </p:blipFill>
        <p:spPr>
          <a:xfrm>
            <a:off x="8100821" y="1867888"/>
            <a:ext cx="3661831" cy="3142422"/>
          </a:xfrm>
          <a:prstGeom prst="rect">
            <a:avLst/>
          </a:prstGeom>
        </p:spPr>
      </p:pic>
    </p:spTree>
    <p:extLst>
      <p:ext uri="{BB962C8B-B14F-4D97-AF65-F5344CB8AC3E}">
        <p14:creationId xmlns:p14="http://schemas.microsoft.com/office/powerpoint/2010/main" val="37235051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6459D6-9981-435A-91F9-985A9110766B}"/>
              </a:ext>
            </a:extLst>
          </p:cNvPr>
          <p:cNvSpPr>
            <a:spLocks noGrp="1"/>
          </p:cNvSpPr>
          <p:nvPr>
            <p:ph type="title"/>
          </p:nvPr>
        </p:nvSpPr>
        <p:spPr/>
        <p:txBody>
          <a:bodyPr/>
          <a:lstStyle/>
          <a:p>
            <a:r>
              <a:rPr lang="en-GB" dirty="0">
                <a:latin typeface="+mn-lt"/>
              </a:rPr>
              <a:t>Instructions </a:t>
            </a:r>
          </a:p>
        </p:txBody>
      </p:sp>
      <p:sp>
        <p:nvSpPr>
          <p:cNvPr id="3" name="Content Placeholder 2">
            <a:extLst>
              <a:ext uri="{FF2B5EF4-FFF2-40B4-BE49-F238E27FC236}">
                <a16:creationId xmlns:a16="http://schemas.microsoft.com/office/drawing/2014/main" id="{7B826136-96D6-45F4-9B12-944168BC26E0}"/>
              </a:ext>
            </a:extLst>
          </p:cNvPr>
          <p:cNvSpPr>
            <a:spLocks noGrp="1"/>
          </p:cNvSpPr>
          <p:nvPr>
            <p:ph idx="1"/>
          </p:nvPr>
        </p:nvSpPr>
        <p:spPr/>
        <p:txBody>
          <a:bodyPr/>
          <a:lstStyle/>
          <a:p>
            <a:pPr>
              <a:lnSpc>
                <a:spcPct val="100000"/>
              </a:lnSpc>
            </a:pPr>
            <a:r>
              <a:rPr lang="en-GB" sz="1600" dirty="0"/>
              <a:t>In the following demonstration, look at the list of words below for two minutes. Memorise as many words as you can in this amount of time. </a:t>
            </a:r>
          </a:p>
          <a:p>
            <a:pPr>
              <a:lnSpc>
                <a:spcPct val="100000"/>
              </a:lnSpc>
            </a:pPr>
            <a:r>
              <a:rPr lang="en-GB" sz="1600" dirty="0"/>
              <a:t>Next, turn off your computer monitor and get out a sheet of paper. Give yourself two minutes to write down as many words from the list as you can.</a:t>
            </a:r>
          </a:p>
          <a:p>
            <a:endParaRPr lang="en-GB" dirty="0"/>
          </a:p>
        </p:txBody>
      </p:sp>
    </p:spTree>
    <p:extLst>
      <p:ext uri="{BB962C8B-B14F-4D97-AF65-F5344CB8AC3E}">
        <p14:creationId xmlns:p14="http://schemas.microsoft.com/office/powerpoint/2010/main" val="15539954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Freeform 6">
            <a:extLst>
              <a:ext uri="{FF2B5EF4-FFF2-40B4-BE49-F238E27FC236}">
                <a16:creationId xmlns:a16="http://schemas.microsoft.com/office/drawing/2014/main" id="{69D184B2-2226-4E31-BCCB-44433076744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118533" y="918266"/>
            <a:ext cx="706127" cy="5863534"/>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7">
            <a:extLst>
              <a:ext uri="{FF2B5EF4-FFF2-40B4-BE49-F238E27FC236}">
                <a16:creationId xmlns:a16="http://schemas.microsoft.com/office/drawing/2014/main" id="{1AC4D4E3-486A-464A-8EC8-D448810972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117879" y="643467"/>
            <a:ext cx="420307" cy="5668919"/>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Rectangle 12">
            <a:extLst>
              <a:ext uri="{FF2B5EF4-FFF2-40B4-BE49-F238E27FC236}">
                <a16:creationId xmlns:a16="http://schemas.microsoft.com/office/drawing/2014/main" id="{864DE13E-58EB-4475-B79C-0D4FC651239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38387" y="643467"/>
            <a:ext cx="10933503" cy="5391944"/>
          </a:xfrm>
          <a:prstGeom prst="rect">
            <a:avLst/>
          </a:prstGeom>
          <a:solidFill>
            <a:srgbClr val="FFFFFF"/>
          </a:solidFill>
          <a:ln w="12700">
            <a:solidFill>
              <a:schemeClr val="accent1"/>
            </a:solidFill>
            <a:miter lim="800000"/>
          </a:ln>
        </p:spPr>
        <p:txBody>
          <a:bodyPr vert="horz" wrap="square" lIns="91440" tIns="45720" rIns="91440" bIns="45720" numCol="1" anchor="t" anchorCtr="0" compatLnSpc="1">
            <a:prstTxWarp prst="textNoShape">
              <a:avLst/>
            </a:prstTxWarp>
          </a:bodyPr>
          <a:lstStyle/>
          <a:p>
            <a:endParaRPr lang="en-US"/>
          </a:p>
        </p:txBody>
      </p:sp>
      <p:pic>
        <p:nvPicPr>
          <p:cNvPr id="4" name="Content Placeholder 3" descr="A screenshot of a cell phone&#10;&#10;Description automatically generated">
            <a:extLst>
              <a:ext uri="{FF2B5EF4-FFF2-40B4-BE49-F238E27FC236}">
                <a16:creationId xmlns:a16="http://schemas.microsoft.com/office/drawing/2014/main" id="{94A27516-7277-4721-B476-AF1EB6806FF2}"/>
              </a:ext>
            </a:extLst>
          </p:cNvPr>
          <p:cNvPicPr>
            <a:picLocks noGrp="1" noChangeAspect="1"/>
          </p:cNvPicPr>
          <p:nvPr>
            <p:ph idx="1"/>
          </p:nvPr>
        </p:nvPicPr>
        <p:blipFill rotWithShape="1">
          <a:blip r:embed="rId2"/>
          <a:srcRect l="303" r="23276" b="-1"/>
          <a:stretch/>
        </p:blipFill>
        <p:spPr>
          <a:xfrm>
            <a:off x="797391" y="804334"/>
            <a:ext cx="10615494" cy="5070210"/>
          </a:xfrm>
          <a:prstGeom prst="rect">
            <a:avLst/>
          </a:prstGeom>
        </p:spPr>
      </p:pic>
    </p:spTree>
    <p:extLst>
      <p:ext uri="{BB962C8B-B14F-4D97-AF65-F5344CB8AC3E}">
        <p14:creationId xmlns:p14="http://schemas.microsoft.com/office/powerpoint/2010/main" val="13231391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9A771-2E81-47CA-A14B-03F05E2F9953}"/>
              </a:ext>
            </a:extLst>
          </p:cNvPr>
          <p:cNvSpPr>
            <a:spLocks noGrp="1"/>
          </p:cNvSpPr>
          <p:nvPr>
            <p:ph type="title"/>
          </p:nvPr>
        </p:nvSpPr>
        <p:spPr/>
        <p:txBody>
          <a:bodyPr/>
          <a:lstStyle/>
          <a:p>
            <a:r>
              <a:rPr lang="en-GB" dirty="0">
                <a:latin typeface="+mn-lt"/>
              </a:rPr>
              <a:t>Instructions </a:t>
            </a:r>
          </a:p>
        </p:txBody>
      </p:sp>
      <p:sp>
        <p:nvSpPr>
          <p:cNvPr id="3" name="Content Placeholder 2">
            <a:extLst>
              <a:ext uri="{FF2B5EF4-FFF2-40B4-BE49-F238E27FC236}">
                <a16:creationId xmlns:a16="http://schemas.microsoft.com/office/drawing/2014/main" id="{A87E70AD-239A-4BE6-A2EF-4744311EE1BB}"/>
              </a:ext>
            </a:extLst>
          </p:cNvPr>
          <p:cNvSpPr>
            <a:spLocks noGrp="1"/>
          </p:cNvSpPr>
          <p:nvPr>
            <p:ph idx="1"/>
          </p:nvPr>
        </p:nvSpPr>
        <p:spPr/>
        <p:txBody>
          <a:bodyPr>
            <a:normAutofit/>
          </a:bodyPr>
          <a:lstStyle/>
          <a:p>
            <a:r>
              <a:rPr lang="en-GB" sz="1600" dirty="0"/>
              <a:t>Write down as many of the words as you can in two minutes and then click on the next slide to see how well you did.</a:t>
            </a:r>
          </a:p>
        </p:txBody>
      </p:sp>
    </p:spTree>
    <p:extLst>
      <p:ext uri="{BB962C8B-B14F-4D97-AF65-F5344CB8AC3E}">
        <p14:creationId xmlns:p14="http://schemas.microsoft.com/office/powerpoint/2010/main" val="22762121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A screenshot of a cell phone&#10;&#10;Description automatically generated">
            <a:extLst>
              <a:ext uri="{FF2B5EF4-FFF2-40B4-BE49-F238E27FC236}">
                <a16:creationId xmlns:a16="http://schemas.microsoft.com/office/drawing/2014/main" id="{94A27516-7277-4721-B476-AF1EB6806FF2}"/>
              </a:ext>
            </a:extLst>
          </p:cNvPr>
          <p:cNvPicPr>
            <a:picLocks noGrp="1" noChangeAspect="1"/>
          </p:cNvPicPr>
          <p:nvPr>
            <p:ph idx="1"/>
          </p:nvPr>
        </p:nvPicPr>
        <p:blipFill rotWithShape="1">
          <a:blip r:embed="rId2"/>
          <a:srcRect l="303" r="23276" b="-1"/>
          <a:stretch/>
        </p:blipFill>
        <p:spPr>
          <a:xfrm>
            <a:off x="797391" y="804334"/>
            <a:ext cx="10615494" cy="5070210"/>
          </a:xfrm>
          <a:prstGeom prst="rect">
            <a:avLst/>
          </a:prstGeom>
        </p:spPr>
      </p:pic>
    </p:spTree>
    <p:extLst>
      <p:ext uri="{BB962C8B-B14F-4D97-AF65-F5344CB8AC3E}">
        <p14:creationId xmlns:p14="http://schemas.microsoft.com/office/powerpoint/2010/main" val="243301718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TotalTime>
  <Words>803</Words>
  <Application>Microsoft Office PowerPoint</Application>
  <PresentationFormat>Widescreen</PresentationFormat>
  <Paragraphs>62</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 Introductory tasks</vt:lpstr>
      <vt:lpstr>Do some research… </vt:lpstr>
      <vt:lpstr>Quick Quiz </vt:lpstr>
      <vt:lpstr>Quick Quiz </vt:lpstr>
      <vt:lpstr>Do an experiment</vt:lpstr>
      <vt:lpstr>Instructions </vt:lpstr>
      <vt:lpstr>PowerPoint Presentation</vt:lpstr>
      <vt:lpstr>Instructions </vt:lpstr>
      <vt:lpstr>PowerPoint Presentation</vt:lpstr>
      <vt:lpstr>What does this experiment tell us about memory?</vt:lpstr>
      <vt:lpstr>Have a go at the activity on the next slide to see what we mean by long term memory.</vt:lpstr>
      <vt:lpstr>Task</vt:lpstr>
      <vt:lpstr>So, how well did you do?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jadecaton</dc:creator>
  <cp:lastModifiedBy>Jade Caton</cp:lastModifiedBy>
  <cp:revision>22</cp:revision>
  <dcterms:created xsi:type="dcterms:W3CDTF">2020-06-01T12:48:58Z</dcterms:created>
  <dcterms:modified xsi:type="dcterms:W3CDTF">2021-06-22T06:51:53Z</dcterms:modified>
</cp:coreProperties>
</file>