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6" r:id="rId4"/>
    <p:sldId id="271" r:id="rId5"/>
    <p:sldId id="259" r:id="rId6"/>
    <p:sldId id="273" r:id="rId7"/>
    <p:sldId id="279" r:id="rId8"/>
    <p:sldId id="268" r:id="rId9"/>
    <p:sldId id="267" r:id="rId10"/>
    <p:sldId id="269" r:id="rId11"/>
    <p:sldId id="274" r:id="rId12"/>
    <p:sldId id="277" r:id="rId13"/>
    <p:sldId id="276" r:id="rId14"/>
    <p:sldId id="278" r:id="rId15"/>
    <p:sldId id="280" r:id="rId16"/>
    <p:sldId id="281"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F7E7588-C6A5-430C-BB1A-7CB79D5215BC}"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4AA62-88EE-4A35-913C-F5EF3F32DCA6}"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E7588-C6A5-430C-BB1A-7CB79D5215BC}"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4AA62-88EE-4A35-913C-F5EF3F32DCA6}" type="slidenum">
              <a:rPr lang="en-GB" smtClean="0"/>
              <a:t>‹#›</a:t>
            </a:fld>
            <a:endParaRPr lang="en-GB"/>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E7588-C6A5-430C-BB1A-7CB79D5215BC}" type="datetimeFigureOut">
              <a:rPr lang="en-GB" smtClean="0"/>
              <a:t>16/06/2021</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8A74AA62-88EE-4A35-913C-F5EF3F32DCA6}" type="slidenum">
              <a:rPr lang="en-GB" smtClean="0"/>
              <a:t>‹#›</a:t>
            </a:fld>
            <a:endParaRPr lang="en-GB"/>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E7588-C6A5-430C-BB1A-7CB79D5215BC}"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4AA62-88EE-4A35-913C-F5EF3F32DCA6}" type="slidenum">
              <a:rPr lang="en-GB" smtClean="0"/>
              <a:t>‹#›</a:t>
            </a:fld>
            <a:endParaRPr lang="en-GB"/>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7E7588-C6A5-430C-BB1A-7CB79D5215BC}"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4AA62-88EE-4A35-913C-F5EF3F32DCA6}"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7E7588-C6A5-430C-BB1A-7CB79D5215BC}"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4AA62-88EE-4A35-913C-F5EF3F32DCA6}" type="slidenum">
              <a:rPr lang="en-GB" smtClean="0"/>
              <a:t>‹#›</a:t>
            </a:fld>
            <a:endParaRPr lang="en-GB"/>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7E7588-C6A5-430C-BB1A-7CB79D5215BC}" type="datetimeFigureOut">
              <a:rPr lang="en-GB" smtClean="0"/>
              <a:t>16/06/2021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74AA62-88EE-4A35-913C-F5EF3F32DCA6}" type="slidenum">
              <a:rPr lang="en-GB" smtClean="0"/>
              <a:t>‹#›</a:t>
            </a:fld>
            <a:endParaRPr lang="en-GB"/>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7E7588-C6A5-430C-BB1A-7CB79D5215BC}" type="datetimeFigureOut">
              <a:rPr lang="en-GB" smtClean="0"/>
              <a:t>16/06/2021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74AA62-88EE-4A35-913C-F5EF3F32DCA6}" type="slidenum">
              <a:rPr lang="en-GB" smtClean="0"/>
              <a:t>‹#›</a:t>
            </a:fld>
            <a:endParaRPr lang="en-GB"/>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E7588-C6A5-430C-BB1A-7CB79D5215BC}" type="datetimeFigureOut">
              <a:rPr lang="en-GB" smtClean="0"/>
              <a:t>16/06/2021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74AA62-88EE-4A35-913C-F5EF3F32DCA6}" type="slidenum">
              <a:rPr lang="en-GB" smtClean="0"/>
              <a:t>‹#›</a:t>
            </a:fld>
            <a:endParaRPr lang="en-GB"/>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7E7588-C6A5-430C-BB1A-7CB79D5215BC}" type="datetimeFigureOut">
              <a:rPr lang="en-GB" smtClean="0"/>
              <a:t>16/06/2021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4AA62-88EE-4A35-913C-F5EF3F32DCA6}"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F7E7588-C6A5-430C-BB1A-7CB79D5215BC}" type="datetimeFigureOut">
              <a:rPr lang="en-GB" smtClean="0"/>
              <a:t>16/06/2021</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8A74AA62-88EE-4A35-913C-F5EF3F32DCA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F7E7588-C6A5-430C-BB1A-7CB79D5215BC}" type="datetimeFigureOut">
              <a:rPr lang="en-GB" smtClean="0"/>
              <a:t>16/06/2021</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A74AA62-88EE-4A35-913C-F5EF3F32DCA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O64_I-73NAhWDJcAKHXqqCgcQjRwIBw&amp;url=http://mivashop.com/&amp;psig=AFQjCNHjmMzbjRGeVBk9ZDg0H_VJuLqsIQ&amp;ust=1466764878345400"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s://www.google.co.uk/url?sa=i&amp;rct=j&amp;q=&amp;esrc=s&amp;source=images&amp;cd=&amp;cad=rja&amp;uact=8&amp;ved=0ahUKEwjEse_9-b3NAhXpJsAKHRQnBokQjRwIBw&amp;url=https://www.youtube.com/watch?v%3DGT4QivX9VpM&amp;psig=AFQjCNELSKJT_3e_KOpieNMAqb7tCY4S3w&amp;ust=1466764527858504" TargetMode="External"/><Relationship Id="rId1" Type="http://schemas.openxmlformats.org/officeDocument/2006/relationships/slideLayout" Target="../slideLayouts/slideLayout6.xml"/><Relationship Id="rId6" Type="http://schemas.openxmlformats.org/officeDocument/2006/relationships/hyperlink" Target="http://www.google.co.uk/url?sa=i&amp;rct=j&amp;q=&amp;esrc=s&amp;source=images&amp;cd=&amp;cad=rja&amp;uact=8&amp;ved=0ahUKEwidgrv9-r3NAhWsBsAKHeWaBTcQjRwIBw&amp;url=http://www.snopes.com/calls-from-beyond/&amp;psig=AFQjCNF5k7jQNg2wCMKHcZD2tuz8XYrYww&amp;ust=1466764821975397"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https://www.google.co.uk/url?sa=i&amp;rct=j&amp;q=&amp;esrc=s&amp;source=images&amp;cd=&amp;cad=rja&amp;uact=8&amp;ved=0ahUKEwjQj8vn-73NAhVCD8AKHWaOAt4QjRwIBw&amp;url=https://www.wellswayschool.com/our-school/school-daydaily-admin/returning-to-school-on-crutches/&amp;psig=AFQjCNFsQeuJsdoo6Wgms6rX4WoXpAsJKw&amp;ust=1466765055787046" TargetMode="External"/><Relationship Id="rId4" Type="http://schemas.openxmlformats.org/officeDocument/2006/relationships/hyperlink" Target="http://www.solomonslaw.co.uk/divorce-settlements-classed-matrimonial-assets"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LAW</a:t>
            </a:r>
            <a:endParaRPr lang="en-GB" dirty="0"/>
          </a:p>
        </p:txBody>
      </p:sp>
      <p:sp>
        <p:nvSpPr>
          <p:cNvPr id="3" name="Subtitle 2"/>
          <p:cNvSpPr>
            <a:spLocks noGrp="1"/>
          </p:cNvSpPr>
          <p:nvPr>
            <p:ph type="subTitle" idx="1"/>
          </p:nvPr>
        </p:nvSpPr>
        <p:spPr/>
        <p:txBody>
          <a:bodyPr/>
          <a:lstStyle/>
          <a:p>
            <a:r>
              <a:rPr lang="en-GB" dirty="0" smtClean="0"/>
              <a:t>Mrs Taylor</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522" y="404665"/>
            <a:ext cx="215018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204864"/>
            <a:ext cx="3029322" cy="227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526900"/>
            <a:ext cx="2959894" cy="197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70057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Grievous Bodily Harm</a:t>
            </a:r>
            <a:endParaRPr lang="en-GB" dirty="0"/>
          </a:p>
        </p:txBody>
      </p:sp>
      <p:pic>
        <p:nvPicPr>
          <p:cNvPr id="3074" name="Picture 2" descr="C:\Users\staffemt.BRGS.003\AppData\Local\Microsoft\Windows\Temporary Internet Files\Content.IE5\EOEW6Q85\1.GBH_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633635"/>
            <a:ext cx="3641580" cy="9087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GB" b="1" dirty="0" smtClean="0"/>
              <a:t>Can you inflict GBH on someone without violence?</a:t>
            </a:r>
          </a:p>
          <a:p>
            <a:pPr marL="118872" indent="0">
              <a:buNone/>
            </a:pPr>
            <a:endParaRPr lang="en-GB" dirty="0"/>
          </a:p>
          <a:p>
            <a:endParaRPr lang="en-GB" dirty="0" smtClean="0"/>
          </a:p>
          <a:p>
            <a:pPr marL="0" indent="0">
              <a:buNone/>
            </a:pPr>
            <a:endParaRPr lang="en-GB" dirty="0"/>
          </a:p>
        </p:txBody>
      </p:sp>
      <p:pic>
        <p:nvPicPr>
          <p:cNvPr id="3076" name="Picture 4" descr="C:\Users\staffemt.BRGS.003\AppData\Local\Microsoft\Windows\Temporary Internet Files\Content.IE5\E5X11DB9\red-scribble-he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5235050"/>
            <a:ext cx="1622931" cy="152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50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defendant was diagnosed as being HIV positive. Knowing of this he had unprotected sexual intercourse with two women. </a:t>
            </a:r>
            <a:endParaRPr lang="en-GB" dirty="0" smtClean="0"/>
          </a:p>
          <a:p>
            <a:r>
              <a:rPr lang="en-GB" dirty="0" smtClean="0"/>
              <a:t>Woman 1:  Intercourse </a:t>
            </a:r>
            <a:r>
              <a:rPr lang="en-GB" dirty="0"/>
              <a:t>was </a:t>
            </a:r>
            <a:r>
              <a:rPr lang="en-GB" dirty="0" smtClean="0"/>
              <a:t>without </a:t>
            </a:r>
            <a:r>
              <a:rPr lang="en-GB" dirty="0"/>
              <a:t>protection </a:t>
            </a:r>
            <a:r>
              <a:rPr lang="en-GB" dirty="0" smtClean="0"/>
              <a:t>as he </a:t>
            </a:r>
            <a:r>
              <a:rPr lang="en-GB" dirty="0"/>
              <a:t>told her he had had a vasectomy. </a:t>
            </a:r>
            <a:endParaRPr lang="en-GB" dirty="0" smtClean="0"/>
          </a:p>
          <a:p>
            <a:r>
              <a:rPr lang="en-GB" dirty="0" smtClean="0"/>
              <a:t>Woman 2:  He </a:t>
            </a:r>
            <a:r>
              <a:rPr lang="en-GB" dirty="0"/>
              <a:t>had used protection initially but later in the relationship had unprotected sex. </a:t>
            </a:r>
            <a:endParaRPr lang="en-GB" dirty="0" smtClean="0"/>
          </a:p>
          <a:p>
            <a:r>
              <a:rPr lang="en-GB" dirty="0" smtClean="0"/>
              <a:t>He </a:t>
            </a:r>
            <a:r>
              <a:rPr lang="en-GB" dirty="0"/>
              <a:t>claimed that both were aware of his condition and had consented to unprotected intercourse with full knowledge of the risk. </a:t>
            </a:r>
            <a:endParaRPr lang="en-GB" dirty="0" smtClean="0"/>
          </a:p>
          <a:p>
            <a:r>
              <a:rPr lang="en-GB" dirty="0" smtClean="0"/>
              <a:t>The </a:t>
            </a:r>
            <a:r>
              <a:rPr lang="en-GB" dirty="0"/>
              <a:t>women disputed this. </a:t>
            </a:r>
          </a:p>
        </p:txBody>
      </p:sp>
      <p:pic>
        <p:nvPicPr>
          <p:cNvPr id="4" name="Picture 3" descr="File:World Aids Day Ribbo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84368" y="4698971"/>
            <a:ext cx="1029047" cy="1775191"/>
          </a:xfrm>
          <a:prstGeom prst="rect">
            <a:avLst/>
          </a:prstGeom>
        </p:spPr>
      </p:pic>
    </p:spTree>
    <p:extLst>
      <p:ext uri="{BB962C8B-B14F-4D97-AF65-F5344CB8AC3E}">
        <p14:creationId xmlns:p14="http://schemas.microsoft.com/office/powerpoint/2010/main" val="308017319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the court do?</a:t>
            </a:r>
            <a:endParaRPr lang="en-GB" dirty="0"/>
          </a:p>
        </p:txBody>
      </p:sp>
      <p:sp>
        <p:nvSpPr>
          <p:cNvPr id="3" name="Content Placeholder 2"/>
          <p:cNvSpPr>
            <a:spLocks noGrp="1"/>
          </p:cNvSpPr>
          <p:nvPr>
            <p:ph idx="1"/>
          </p:nvPr>
        </p:nvSpPr>
        <p:spPr/>
        <p:txBody>
          <a:bodyPr/>
          <a:lstStyle/>
          <a:p>
            <a:r>
              <a:rPr lang="en-GB" dirty="0" smtClean="0"/>
              <a:t>Guilty</a:t>
            </a:r>
          </a:p>
          <a:p>
            <a:r>
              <a:rPr lang="en-GB" dirty="0" smtClean="0"/>
              <a:t>Biological GBH-HIV</a:t>
            </a:r>
          </a:p>
          <a:p>
            <a:endParaRPr lang="en-GB" dirty="0"/>
          </a:p>
        </p:txBody>
      </p:sp>
      <p:pic>
        <p:nvPicPr>
          <p:cNvPr id="4" name="Picture 3" descr="Jeri’s Organizing &amp; Decluttering News: Procrastination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182995"/>
            <a:ext cx="2771775" cy="3810000"/>
          </a:xfrm>
          <a:prstGeom prst="rect">
            <a:avLst/>
          </a:prstGeom>
        </p:spPr>
      </p:pic>
    </p:spTree>
    <p:extLst>
      <p:ext uri="{BB962C8B-B14F-4D97-AF65-F5344CB8AC3E}">
        <p14:creationId xmlns:p14="http://schemas.microsoft.com/office/powerpoint/2010/main" val="102532772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a:t>
            </a:r>
            <a:endParaRPr lang="en-GB" dirty="0"/>
          </a:p>
        </p:txBody>
      </p:sp>
      <p:sp>
        <p:nvSpPr>
          <p:cNvPr id="3" name="Content Placeholder 2"/>
          <p:cNvSpPr>
            <a:spLocks noGrp="1"/>
          </p:cNvSpPr>
          <p:nvPr>
            <p:ph idx="1"/>
          </p:nvPr>
        </p:nvSpPr>
        <p:spPr>
          <a:xfrm>
            <a:off x="0" y="1563623"/>
            <a:ext cx="8686800" cy="4837177"/>
          </a:xfrm>
        </p:spPr>
        <p:txBody>
          <a:bodyPr>
            <a:normAutofit fontScale="85000" lnSpcReduction="20000"/>
          </a:bodyPr>
          <a:lstStyle/>
          <a:p>
            <a:pPr fontAlgn="base"/>
            <a:r>
              <a:rPr lang="en-GB" dirty="0" smtClean="0"/>
              <a:t>D infected his girlfriend </a:t>
            </a:r>
            <a:r>
              <a:rPr lang="en-GB" dirty="0"/>
              <a:t>with </a:t>
            </a:r>
            <a:r>
              <a:rPr lang="en-GB" dirty="0" smtClean="0"/>
              <a:t>incurable </a:t>
            </a:r>
            <a:r>
              <a:rPr lang="en-GB" b="1" dirty="0"/>
              <a:t>genital herpes </a:t>
            </a:r>
            <a:r>
              <a:rPr lang="en-GB" b="1" dirty="0" smtClean="0"/>
              <a:t>virus</a:t>
            </a:r>
            <a:r>
              <a:rPr lang="en-GB" dirty="0" smtClean="0"/>
              <a:t> (painful red </a:t>
            </a:r>
            <a:r>
              <a:rPr lang="en-GB" dirty="0"/>
              <a:t>blisters in the genital </a:t>
            </a:r>
            <a:r>
              <a:rPr lang="en-GB" dirty="0" smtClean="0"/>
              <a:t>area, discomfort</a:t>
            </a:r>
            <a:r>
              <a:rPr lang="en-GB" dirty="0"/>
              <a:t>, itching, and flu-like symptoms such as headaches and fever. The virus can spread to other areas of the body, such as the face and hands, and can also increase the risk of spreading or contracting </a:t>
            </a:r>
            <a:r>
              <a:rPr lang="en-GB" dirty="0" smtClean="0"/>
              <a:t>HIV).</a:t>
            </a:r>
            <a:endParaRPr lang="en-GB" dirty="0"/>
          </a:p>
          <a:p>
            <a:pPr fontAlgn="base"/>
            <a:r>
              <a:rPr lang="en-GB" dirty="0" smtClean="0"/>
              <a:t>He eventually admitted he </a:t>
            </a:r>
            <a:r>
              <a:rPr lang="en-GB" dirty="0"/>
              <a:t>had caught the virus from a previous partner, </a:t>
            </a:r>
            <a:r>
              <a:rPr lang="en-GB" dirty="0" smtClean="0"/>
              <a:t>she contacted </a:t>
            </a:r>
            <a:r>
              <a:rPr lang="en-GB" dirty="0"/>
              <a:t>the police. </a:t>
            </a:r>
            <a:endParaRPr lang="en-GB" dirty="0" smtClean="0"/>
          </a:p>
          <a:p>
            <a:pPr fontAlgn="base"/>
            <a:r>
              <a:rPr lang="en-GB" dirty="0" smtClean="0"/>
              <a:t>D’s </a:t>
            </a:r>
            <a:r>
              <a:rPr lang="en-GB" dirty="0"/>
              <a:t>doctor's records reported recurring genital herpes and referral to a special clinic several </a:t>
            </a:r>
            <a:r>
              <a:rPr lang="en-GB" dirty="0" smtClean="0"/>
              <a:t>times. </a:t>
            </a:r>
            <a:r>
              <a:rPr lang="en-GB" b="1" dirty="0"/>
              <a:t>In a police interview, </a:t>
            </a:r>
            <a:r>
              <a:rPr lang="en-GB" b="1" dirty="0" smtClean="0"/>
              <a:t>D </a:t>
            </a:r>
            <a:r>
              <a:rPr lang="en-GB" b="1" dirty="0"/>
              <a:t>admitted that he had infected </a:t>
            </a:r>
            <a:r>
              <a:rPr lang="en-GB" b="1" dirty="0" smtClean="0"/>
              <a:t>her </a:t>
            </a:r>
            <a:r>
              <a:rPr lang="en-GB" b="1" dirty="0"/>
              <a:t>and that he should have informed her of his condition.</a:t>
            </a:r>
            <a:r>
              <a:rPr lang="en-GB" dirty="0"/>
              <a:t> </a:t>
            </a:r>
            <a:endParaRPr lang="en-GB" dirty="0" smtClean="0"/>
          </a:p>
          <a:p>
            <a:pPr fontAlgn="base"/>
            <a:r>
              <a:rPr lang="en-GB" dirty="0" smtClean="0"/>
              <a:t>Was it serious enough to convict?</a:t>
            </a:r>
            <a:endParaRPr lang="en-GB" dirty="0"/>
          </a:p>
          <a:p>
            <a:endParaRPr lang="en-GB" dirty="0"/>
          </a:p>
        </p:txBody>
      </p:sp>
      <p:pic>
        <p:nvPicPr>
          <p:cNvPr id="4" name="Picture 3" descr="Kissing – The Chaotic Sou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1" y="0"/>
            <a:ext cx="2411760" cy="1679837"/>
          </a:xfrm>
          <a:prstGeom prst="rect">
            <a:avLst/>
          </a:prstGeom>
        </p:spPr>
      </p:pic>
    </p:spTree>
    <p:extLst>
      <p:ext uri="{BB962C8B-B14F-4D97-AF65-F5344CB8AC3E}">
        <p14:creationId xmlns:p14="http://schemas.microsoft.com/office/powerpoint/2010/main" val="53144858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the court do?</a:t>
            </a:r>
            <a:endParaRPr lang="en-GB" dirty="0"/>
          </a:p>
        </p:txBody>
      </p:sp>
      <p:sp>
        <p:nvSpPr>
          <p:cNvPr id="3" name="Content Placeholder 2"/>
          <p:cNvSpPr>
            <a:spLocks noGrp="1"/>
          </p:cNvSpPr>
          <p:nvPr>
            <p:ph idx="1"/>
          </p:nvPr>
        </p:nvSpPr>
        <p:spPr/>
        <p:txBody>
          <a:bodyPr/>
          <a:lstStyle/>
          <a:p>
            <a:r>
              <a:rPr lang="en-GB" dirty="0" smtClean="0"/>
              <a:t>Guilty</a:t>
            </a:r>
          </a:p>
          <a:p>
            <a:r>
              <a:rPr lang="en-GB" dirty="0" smtClean="0"/>
              <a:t>The symptoms were painful and effects were serious enough.</a:t>
            </a:r>
          </a:p>
        </p:txBody>
      </p:sp>
      <p:pic>
        <p:nvPicPr>
          <p:cNvPr id="4" name="Picture 3" descr="Problem Solving and Decision Making in Grou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616" y="4005064"/>
            <a:ext cx="5266321" cy="2852936"/>
          </a:xfrm>
          <a:prstGeom prst="rect">
            <a:avLst/>
          </a:prstGeom>
        </p:spPr>
      </p:pic>
    </p:spTree>
    <p:extLst>
      <p:ext uri="{BB962C8B-B14F-4D97-AF65-F5344CB8AC3E}">
        <p14:creationId xmlns:p14="http://schemas.microsoft.com/office/powerpoint/2010/main" val="217329136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7328"/>
          </a:xfrm>
        </p:spPr>
        <p:txBody>
          <a:bodyPr/>
          <a:lstStyle/>
          <a:p>
            <a:r>
              <a:rPr lang="en-GB" dirty="0" smtClean="0"/>
              <a:t>Guilty or Not Guilty?</a:t>
            </a:r>
            <a:endParaRPr lang="en-GB" dirty="0"/>
          </a:p>
        </p:txBody>
      </p:sp>
      <p:pic>
        <p:nvPicPr>
          <p:cNvPr id="4" name="Content Placeholder 3"/>
          <p:cNvPicPr>
            <a:picLocks noGrp="1" noChangeAspect="1"/>
          </p:cNvPicPr>
          <p:nvPr>
            <p:ph idx="1"/>
          </p:nvPr>
        </p:nvPicPr>
        <p:blipFill>
          <a:blip r:embed="rId2"/>
          <a:stretch>
            <a:fillRect/>
          </a:stretch>
        </p:blipFill>
        <p:spPr>
          <a:xfrm>
            <a:off x="12631" y="1556792"/>
            <a:ext cx="8856984" cy="4966706"/>
          </a:xfrm>
          <a:prstGeom prst="rect">
            <a:avLst/>
          </a:prstGeom>
        </p:spPr>
      </p:pic>
      <p:pic>
        <p:nvPicPr>
          <p:cNvPr id="5" name="Picture 4" descr="Jail, prison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664" y="22073"/>
            <a:ext cx="2469336" cy="1390704"/>
          </a:xfrm>
          <a:prstGeom prst="rect">
            <a:avLst/>
          </a:prstGeom>
        </p:spPr>
      </p:pic>
    </p:spTree>
    <p:extLst>
      <p:ext uri="{BB962C8B-B14F-4D97-AF65-F5344CB8AC3E}">
        <p14:creationId xmlns:p14="http://schemas.microsoft.com/office/powerpoint/2010/main" val="57254549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Liable or Not Liable?</a:t>
            </a:r>
            <a:endParaRPr lang="en-GB" dirty="0"/>
          </a:p>
        </p:txBody>
      </p:sp>
      <p:pic>
        <p:nvPicPr>
          <p:cNvPr id="4" name="Content Placeholder 3"/>
          <p:cNvPicPr>
            <a:picLocks noGrp="1" noChangeAspect="1"/>
          </p:cNvPicPr>
          <p:nvPr>
            <p:ph idx="1"/>
          </p:nvPr>
        </p:nvPicPr>
        <p:blipFill>
          <a:blip r:embed="rId2"/>
          <a:stretch>
            <a:fillRect/>
          </a:stretch>
        </p:blipFill>
        <p:spPr>
          <a:xfrm>
            <a:off x="0" y="1484785"/>
            <a:ext cx="9144000" cy="5373216"/>
          </a:xfrm>
          <a:prstGeom prst="rect">
            <a:avLst/>
          </a:prstGeom>
        </p:spPr>
      </p:pic>
      <p:pic>
        <p:nvPicPr>
          <p:cNvPr id="5" name="Picture 4" descr="Stock Pictures: British Pound or GBP Images and Currenc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704" y="-25755"/>
            <a:ext cx="2309296" cy="1449733"/>
          </a:xfrm>
          <a:prstGeom prst="rect">
            <a:avLst/>
          </a:prstGeom>
        </p:spPr>
      </p:pic>
    </p:spTree>
    <p:extLst>
      <p:ext uri="{BB962C8B-B14F-4D97-AF65-F5344CB8AC3E}">
        <p14:creationId xmlns:p14="http://schemas.microsoft.com/office/powerpoint/2010/main" val="284877608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Liable or Not Liable?</a:t>
            </a:r>
            <a:endParaRPr lang="en-GB" dirty="0"/>
          </a:p>
        </p:txBody>
      </p:sp>
      <p:pic>
        <p:nvPicPr>
          <p:cNvPr id="4" name="Content Placeholder 3"/>
          <p:cNvPicPr>
            <a:picLocks noGrp="1" noChangeAspect="1"/>
          </p:cNvPicPr>
          <p:nvPr>
            <p:ph idx="1"/>
          </p:nvPr>
        </p:nvPicPr>
        <p:blipFill>
          <a:blip r:embed="rId2"/>
          <a:stretch>
            <a:fillRect/>
          </a:stretch>
        </p:blipFill>
        <p:spPr>
          <a:xfrm>
            <a:off x="0" y="1484784"/>
            <a:ext cx="9144000" cy="5373216"/>
          </a:xfrm>
          <a:prstGeom prst="rect">
            <a:avLst/>
          </a:prstGeom>
        </p:spPr>
      </p:pic>
      <p:pic>
        <p:nvPicPr>
          <p:cNvPr id="5" name="Picture 4"/>
          <p:cNvPicPr>
            <a:picLocks noChangeAspect="1"/>
          </p:cNvPicPr>
          <p:nvPr/>
        </p:nvPicPr>
        <p:blipFill>
          <a:blip r:embed="rId3"/>
          <a:stretch>
            <a:fillRect/>
          </a:stretch>
        </p:blipFill>
        <p:spPr>
          <a:xfrm>
            <a:off x="6833416" y="-4494"/>
            <a:ext cx="2310584" cy="1450974"/>
          </a:xfrm>
          <a:prstGeom prst="rect">
            <a:avLst/>
          </a:prstGeom>
        </p:spPr>
      </p:pic>
    </p:spTree>
    <p:extLst>
      <p:ext uri="{BB962C8B-B14F-4D97-AF65-F5344CB8AC3E}">
        <p14:creationId xmlns:p14="http://schemas.microsoft.com/office/powerpoint/2010/main" val="219862604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the law effects us?</a:t>
            </a:r>
            <a:endParaRPr lang="en-GB" dirty="0"/>
          </a:p>
        </p:txBody>
      </p:sp>
      <p:pic>
        <p:nvPicPr>
          <p:cNvPr id="1026" name="Picture 2" descr="https://i.ytimg.com/vi/GT4QivX9VpM/maxresdefaul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03462"/>
            <a:ext cx="28956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olomonslaw.co.uk/wp-content/uploads/2014/01/7-tips-to-help-you-deal-with-a-divorce-or-breakup_0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870" y="1430680"/>
            <a:ext cx="28956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nopes.com/horrors/graphics/grav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4797152"/>
            <a:ext cx="28956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n1.mivasocial.com/wp-content/uploads/sites/8/2016/01/shoppingafrica.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4219" y="5013176"/>
            <a:ext cx="2895600" cy="19238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wellswayschool.com/image/500x/crutches.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6256" y="4418415"/>
            <a:ext cx="2386904" cy="23760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1" y="1556792"/>
            <a:ext cx="3836640" cy="3416320"/>
          </a:xfrm>
          <a:prstGeom prst="rect">
            <a:avLst/>
          </a:prstGeom>
          <a:noFill/>
        </p:spPr>
        <p:txBody>
          <a:bodyPr wrap="square" rtlCol="0">
            <a:spAutoFit/>
          </a:bodyPr>
          <a:lstStyle/>
          <a:p>
            <a:r>
              <a:rPr lang="en-GB" dirty="0" smtClean="0"/>
              <a:t>Witnessing/ Causing an accident</a:t>
            </a:r>
          </a:p>
          <a:p>
            <a:r>
              <a:rPr lang="en-GB" dirty="0" smtClean="0"/>
              <a:t>Road Traffic laws</a:t>
            </a:r>
          </a:p>
          <a:p>
            <a:r>
              <a:rPr lang="en-GB" dirty="0" smtClean="0"/>
              <a:t>Domestic abuse</a:t>
            </a:r>
          </a:p>
          <a:p>
            <a:r>
              <a:rPr lang="en-GB" dirty="0" smtClean="0"/>
              <a:t>Divorce</a:t>
            </a:r>
          </a:p>
          <a:p>
            <a:r>
              <a:rPr lang="en-GB" dirty="0" smtClean="0"/>
              <a:t>Assault</a:t>
            </a:r>
          </a:p>
          <a:p>
            <a:r>
              <a:rPr lang="en-GB" dirty="0" smtClean="0"/>
              <a:t>Fatal Offences</a:t>
            </a:r>
          </a:p>
          <a:p>
            <a:r>
              <a:rPr lang="en-GB" dirty="0" smtClean="0"/>
              <a:t>Wills</a:t>
            </a:r>
          </a:p>
          <a:p>
            <a:r>
              <a:rPr lang="en-GB" dirty="0" smtClean="0"/>
              <a:t>Consumer rights</a:t>
            </a:r>
          </a:p>
          <a:p>
            <a:r>
              <a:rPr lang="en-GB" dirty="0"/>
              <a:t>C</a:t>
            </a:r>
            <a:r>
              <a:rPr lang="en-GB" dirty="0" smtClean="0"/>
              <a:t>ontracts</a:t>
            </a:r>
          </a:p>
          <a:p>
            <a:r>
              <a:rPr lang="en-GB" dirty="0" smtClean="0"/>
              <a:t>Accidents at work</a:t>
            </a:r>
          </a:p>
          <a:p>
            <a:r>
              <a:rPr lang="en-GB" dirty="0" smtClean="0"/>
              <a:t>Tripping/ slipping injuries</a:t>
            </a:r>
          </a:p>
          <a:p>
            <a:endParaRPr lang="en-GB" dirty="0"/>
          </a:p>
        </p:txBody>
      </p:sp>
    </p:spTree>
    <p:extLst>
      <p:ext uri="{BB962C8B-B14F-4D97-AF65-F5344CB8AC3E}">
        <p14:creationId xmlns:p14="http://schemas.microsoft.com/office/powerpoint/2010/main" val="52909779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study Law?</a:t>
            </a:r>
            <a:endParaRPr lang="en-GB" dirty="0"/>
          </a:p>
        </p:txBody>
      </p:sp>
      <p:sp>
        <p:nvSpPr>
          <p:cNvPr id="3" name="Content Placeholder 2"/>
          <p:cNvSpPr>
            <a:spLocks noGrp="1"/>
          </p:cNvSpPr>
          <p:nvPr>
            <p:ph idx="1"/>
          </p:nvPr>
        </p:nvSpPr>
        <p:spPr/>
        <p:txBody>
          <a:bodyPr/>
          <a:lstStyle/>
          <a:p>
            <a:r>
              <a:rPr lang="en-GB" dirty="0" smtClean="0"/>
              <a:t>The law is everywhere.</a:t>
            </a:r>
          </a:p>
          <a:p>
            <a:r>
              <a:rPr lang="en-GB" dirty="0" smtClean="0"/>
              <a:t>It helps you to understand how your country is run.</a:t>
            </a:r>
          </a:p>
          <a:p>
            <a:r>
              <a:rPr lang="en-GB" dirty="0" smtClean="0"/>
              <a:t>It is relevant to lots of university courses due to its academic rigour, skills and content.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03345"/>
            <a:ext cx="3101330" cy="201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278" y="188640"/>
            <a:ext cx="2499363" cy="201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468744"/>
            <a:ext cx="3087484" cy="154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96395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solidFill>
                  <a:srgbClr val="F0AD00">
                    <a:satMod val="150000"/>
                  </a:srgbClr>
                </a:solidFill>
              </a:rPr>
              <a:t>Why study Law at </a:t>
            </a:r>
            <a:r>
              <a:rPr lang="en-GB" sz="4400" dirty="0" err="1">
                <a:solidFill>
                  <a:srgbClr val="F0AD00">
                    <a:satMod val="150000"/>
                  </a:srgbClr>
                </a:solidFill>
              </a:rPr>
              <a:t>BRGS</a:t>
            </a:r>
            <a:r>
              <a:rPr lang="en-GB" sz="4400" dirty="0">
                <a:solidFill>
                  <a:srgbClr val="F0AD00">
                    <a:satMod val="150000"/>
                  </a:srgbClr>
                </a:solidFill>
              </a:rPr>
              <a:t>?</a:t>
            </a:r>
            <a:endParaRPr lang="en-GB" dirty="0"/>
          </a:p>
        </p:txBody>
      </p:sp>
      <p:sp>
        <p:nvSpPr>
          <p:cNvPr id="3" name="Content Placeholder 2"/>
          <p:cNvSpPr>
            <a:spLocks noGrp="1"/>
          </p:cNvSpPr>
          <p:nvPr>
            <p:ph idx="1"/>
          </p:nvPr>
        </p:nvSpPr>
        <p:spPr/>
        <p:txBody>
          <a:bodyPr/>
          <a:lstStyle/>
          <a:p>
            <a:r>
              <a:rPr lang="en-GB" dirty="0" smtClean="0"/>
              <a:t>Excellent Results</a:t>
            </a:r>
          </a:p>
          <a:p>
            <a:r>
              <a:rPr lang="en-GB" dirty="0" smtClean="0"/>
              <a:t>National Mock Trial Finalists</a:t>
            </a:r>
          </a:p>
          <a:p>
            <a:r>
              <a:rPr lang="en-GB" dirty="0" smtClean="0"/>
              <a:t>Specialist </a:t>
            </a:r>
            <a:r>
              <a:rPr lang="en-GB" dirty="0" err="1" smtClean="0"/>
              <a:t>UCAS</a:t>
            </a:r>
            <a:r>
              <a:rPr lang="en-GB" dirty="0" smtClean="0"/>
              <a:t> Support</a:t>
            </a:r>
          </a:p>
          <a:p>
            <a:r>
              <a:rPr lang="en-GB" dirty="0" smtClean="0"/>
              <a:t>Expert teaching – solicitor</a:t>
            </a:r>
          </a:p>
          <a:p>
            <a:r>
              <a:rPr lang="en-GB" dirty="0" smtClean="0"/>
              <a:t>Links with profession</a:t>
            </a:r>
          </a:p>
          <a:p>
            <a:r>
              <a:rPr lang="en-GB" dirty="0" smtClean="0"/>
              <a:t>Ofsted ‘Outstanding’</a:t>
            </a:r>
          </a:p>
          <a:p>
            <a:r>
              <a:rPr lang="en-GB" dirty="0" smtClean="0"/>
              <a:t>London Trip</a:t>
            </a:r>
          </a:p>
          <a:p>
            <a:endParaRPr lang="en-GB" dirty="0"/>
          </a:p>
        </p:txBody>
      </p:sp>
      <p:pic>
        <p:nvPicPr>
          <p:cNvPr id="1026" name="Picture 2" descr="C:\Users\staffemt.BRGS.003\AppData\Local\Microsoft\Windows\Temporary Internet Files\Content.IE5\KH2ET13L\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1556792"/>
            <a:ext cx="174307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ffemt.BRGS.003\AppData\Local\Microsoft\Windows\Temporary Internet Files\Content.IE5\EOEW6Q85\trophy[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612294"/>
            <a:ext cx="1412776" cy="1412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affemt.BRGS.003\AppData\Local\Microsoft\Windows\Temporary Internet Files\Content.IE5\EOEW6Q85\WestminsterPalac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845" y="4920876"/>
            <a:ext cx="2267744"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80549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 will be assessed?</a:t>
            </a:r>
            <a:endParaRPr lang="en-GB" dirty="0"/>
          </a:p>
        </p:txBody>
      </p:sp>
      <p:sp>
        <p:nvSpPr>
          <p:cNvPr id="4" name="Content Placeholder 3"/>
          <p:cNvSpPr>
            <a:spLocks noGrp="1"/>
          </p:cNvSpPr>
          <p:nvPr>
            <p:ph sz="half" idx="1"/>
          </p:nvPr>
        </p:nvSpPr>
        <p:spPr>
          <a:xfrm>
            <a:off x="659486" y="1772816"/>
            <a:ext cx="8305002" cy="4320480"/>
          </a:xfrm>
        </p:spPr>
        <p:txBody>
          <a:bodyPr/>
          <a:lstStyle/>
          <a:p>
            <a:r>
              <a:rPr lang="en-GB" dirty="0" smtClean="0"/>
              <a:t>3 exams at the end of the course.</a:t>
            </a:r>
          </a:p>
          <a:p>
            <a:endParaRPr lang="en-GB" dirty="0" smtClean="0"/>
          </a:p>
          <a:p>
            <a:r>
              <a:rPr lang="en-GB" dirty="0" smtClean="0"/>
              <a:t>Exam Board = AQA  for best </a:t>
            </a:r>
            <a:r>
              <a:rPr lang="en-GB" dirty="0" smtClean="0"/>
              <a:t>results (much easier 		         question styles)</a:t>
            </a:r>
            <a:endParaRPr lang="en-GB" dirty="0"/>
          </a:p>
          <a:p>
            <a:pPr marL="118872" indent="0">
              <a:buNone/>
            </a:pPr>
            <a:endParaRPr lang="en-GB" dirty="0" smtClean="0"/>
          </a:p>
          <a:p>
            <a:r>
              <a:rPr lang="en-GB" dirty="0" smtClean="0"/>
              <a:t>Year One </a:t>
            </a:r>
            <a:r>
              <a:rPr lang="en-GB" dirty="0" smtClean="0"/>
              <a:t>– The English </a:t>
            </a:r>
            <a:r>
              <a:rPr lang="en-GB" dirty="0"/>
              <a:t>Legal </a:t>
            </a:r>
            <a:r>
              <a:rPr lang="en-GB" dirty="0" smtClean="0"/>
              <a:t>System &amp; Criminal law</a:t>
            </a:r>
          </a:p>
          <a:p>
            <a:pPr marL="118872" indent="0">
              <a:buNone/>
            </a:pPr>
            <a:endParaRPr lang="en-GB" dirty="0" smtClean="0"/>
          </a:p>
          <a:p>
            <a:r>
              <a:rPr lang="en-GB" dirty="0" smtClean="0"/>
              <a:t>Year Two – Contract Law </a:t>
            </a:r>
            <a:r>
              <a:rPr lang="en-GB" dirty="0" smtClean="0"/>
              <a:t>&amp; </a:t>
            </a:r>
            <a:r>
              <a:rPr lang="en-GB" dirty="0" smtClean="0"/>
              <a:t>Tort </a:t>
            </a:r>
            <a:r>
              <a:rPr lang="en-GB" dirty="0" smtClean="0"/>
              <a:t>Law</a:t>
            </a:r>
          </a:p>
          <a:p>
            <a:endParaRPr lang="en-GB" dirty="0" smtClean="0"/>
          </a:p>
          <a:p>
            <a:endParaRPr lang="en-GB" dirty="0"/>
          </a:p>
        </p:txBody>
      </p:sp>
      <p:sp>
        <p:nvSpPr>
          <p:cNvPr id="3" name="Rectangle 2"/>
          <p:cNvSpPr/>
          <p:nvPr/>
        </p:nvSpPr>
        <p:spPr>
          <a:xfrm>
            <a:off x="303154" y="5539320"/>
            <a:ext cx="6511591" cy="923330"/>
          </a:xfrm>
          <a:prstGeom prst="rect">
            <a:avLst/>
          </a:prstGeom>
          <a:noFill/>
        </p:spPr>
        <p:txBody>
          <a:bodyPr wrap="none" lIns="91440" tIns="45720" rIns="91440" bIns="45720">
            <a:spAutoFit/>
          </a:bodyPr>
          <a:lstStyle/>
          <a:p>
            <a:pPr lvl="1"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 COURSEWORK</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Picture 4" descr="Thumbs Up Smiley Face Emoji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257" y="5094771"/>
            <a:ext cx="2149743" cy="1502581"/>
          </a:xfrm>
          <a:prstGeom prst="rect">
            <a:avLst/>
          </a:prstGeom>
        </p:spPr>
      </p:pic>
    </p:spTree>
    <p:extLst>
      <p:ext uri="{BB962C8B-B14F-4D97-AF65-F5344CB8AC3E}">
        <p14:creationId xmlns:p14="http://schemas.microsoft.com/office/powerpoint/2010/main" val="192611779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Style</a:t>
            </a:r>
            <a:endParaRPr lang="en-GB" dirty="0"/>
          </a:p>
        </p:txBody>
      </p:sp>
      <p:sp>
        <p:nvSpPr>
          <p:cNvPr id="3" name="Content Placeholder 2"/>
          <p:cNvSpPr>
            <a:spLocks noGrp="1"/>
          </p:cNvSpPr>
          <p:nvPr>
            <p:ph idx="1"/>
          </p:nvPr>
        </p:nvSpPr>
        <p:spPr/>
        <p:txBody>
          <a:bodyPr>
            <a:normAutofit/>
          </a:bodyPr>
          <a:lstStyle/>
          <a:p>
            <a:r>
              <a:rPr lang="en-GB" dirty="0" smtClean="0"/>
              <a:t>All exams have same </a:t>
            </a:r>
            <a:r>
              <a:rPr lang="en-GB" dirty="0" smtClean="0"/>
              <a:t>format</a:t>
            </a:r>
          </a:p>
          <a:p>
            <a:r>
              <a:rPr lang="en-GB" dirty="0" smtClean="0"/>
              <a:t>Some multiple choice questions</a:t>
            </a:r>
            <a:endParaRPr lang="en-GB" dirty="0" smtClean="0"/>
          </a:p>
          <a:p>
            <a:r>
              <a:rPr lang="en-GB" dirty="0" smtClean="0"/>
              <a:t>Some short </a:t>
            </a:r>
            <a:r>
              <a:rPr lang="en-GB" dirty="0" smtClean="0"/>
              <a:t>answer questions</a:t>
            </a:r>
          </a:p>
          <a:p>
            <a:r>
              <a:rPr lang="en-GB" dirty="0" smtClean="0"/>
              <a:t>Some </a:t>
            </a:r>
            <a:r>
              <a:rPr lang="en-GB" dirty="0" smtClean="0"/>
              <a:t>scenarios</a:t>
            </a:r>
            <a:endParaRPr lang="en-GB" dirty="0" smtClean="0"/>
          </a:p>
          <a:p>
            <a:r>
              <a:rPr lang="en-GB" dirty="0" smtClean="0"/>
              <a:t>You will </a:t>
            </a:r>
            <a:r>
              <a:rPr lang="en-GB" dirty="0" smtClean="0"/>
              <a:t>show your </a:t>
            </a:r>
            <a:r>
              <a:rPr lang="en-GB" dirty="0" smtClean="0"/>
              <a:t>knowledge of the law.</a:t>
            </a:r>
          </a:p>
          <a:p>
            <a:r>
              <a:rPr lang="en-GB" dirty="0" smtClean="0"/>
              <a:t>You will </a:t>
            </a:r>
            <a:r>
              <a:rPr lang="en-GB" dirty="0" smtClean="0"/>
              <a:t>apply </a:t>
            </a:r>
            <a:r>
              <a:rPr lang="en-GB" dirty="0" smtClean="0"/>
              <a:t>the law to scenarios.</a:t>
            </a:r>
          </a:p>
          <a:p>
            <a:r>
              <a:rPr lang="en-GB" dirty="0" smtClean="0"/>
              <a:t>You will </a:t>
            </a:r>
            <a:r>
              <a:rPr lang="en-GB" dirty="0" smtClean="0"/>
              <a:t>evaluate </a:t>
            </a:r>
            <a:r>
              <a:rPr lang="en-GB" dirty="0" smtClean="0"/>
              <a:t>and criticise the law.</a:t>
            </a:r>
            <a:endParaRPr lang="en-GB" dirty="0"/>
          </a:p>
        </p:txBody>
      </p:sp>
      <p:pic>
        <p:nvPicPr>
          <p:cNvPr id="5" name="Picture 4" descr="Final Exam Schedule | Dr. K'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0"/>
            <a:ext cx="2381250" cy="2495550"/>
          </a:xfrm>
          <a:prstGeom prst="rect">
            <a:avLst/>
          </a:prstGeom>
        </p:spPr>
      </p:pic>
    </p:spTree>
    <p:extLst>
      <p:ext uri="{BB962C8B-B14F-4D97-AF65-F5344CB8AC3E}">
        <p14:creationId xmlns:p14="http://schemas.microsoft.com/office/powerpoint/2010/main" val="292546806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Paper 1:  Criminal Law &amp; </a:t>
            </a:r>
            <a:br>
              <a:rPr lang="en-GB" dirty="0" smtClean="0"/>
            </a:br>
            <a:r>
              <a:rPr lang="en-GB" dirty="0" smtClean="0"/>
              <a:t>English Legal System</a:t>
            </a:r>
            <a:endParaRPr lang="en-GB" dirty="0"/>
          </a:p>
        </p:txBody>
      </p:sp>
      <p:sp>
        <p:nvSpPr>
          <p:cNvPr id="3" name="Content Placeholder 2"/>
          <p:cNvSpPr>
            <a:spLocks noGrp="1"/>
          </p:cNvSpPr>
          <p:nvPr>
            <p:ph type="body" idx="1"/>
          </p:nvPr>
        </p:nvSpPr>
        <p:spPr/>
        <p:txBody>
          <a:bodyPr>
            <a:normAutofit/>
          </a:bodyPr>
          <a:lstStyle/>
          <a:p>
            <a:r>
              <a:rPr lang="en-GB" dirty="0" smtClean="0"/>
              <a:t>TOPICS WE STUDY</a:t>
            </a:r>
            <a:endParaRPr lang="en-GB" dirty="0"/>
          </a:p>
        </p:txBody>
      </p:sp>
      <p:sp>
        <p:nvSpPr>
          <p:cNvPr id="4" name="Content Placeholder 3"/>
          <p:cNvSpPr>
            <a:spLocks noGrp="1"/>
          </p:cNvSpPr>
          <p:nvPr>
            <p:ph sz="half" idx="2"/>
          </p:nvPr>
        </p:nvSpPr>
        <p:spPr/>
        <p:txBody>
          <a:bodyPr/>
          <a:lstStyle/>
          <a:p>
            <a:r>
              <a:rPr lang="en-GB" dirty="0" smtClean="0"/>
              <a:t>Murder, Manslaughter</a:t>
            </a:r>
          </a:p>
          <a:p>
            <a:r>
              <a:rPr lang="en-GB" dirty="0" smtClean="0"/>
              <a:t>Assault, Battery</a:t>
            </a:r>
          </a:p>
          <a:p>
            <a:r>
              <a:rPr lang="en-GB" dirty="0" smtClean="0"/>
              <a:t>ABH, GBH</a:t>
            </a:r>
          </a:p>
          <a:p>
            <a:r>
              <a:rPr lang="en-GB" dirty="0" smtClean="0"/>
              <a:t>Theft, Robbery</a:t>
            </a:r>
          </a:p>
          <a:p>
            <a:r>
              <a:rPr lang="en-GB" dirty="0" smtClean="0"/>
              <a:t>Attempted crimes</a:t>
            </a:r>
          </a:p>
          <a:p>
            <a:r>
              <a:rPr lang="en-GB" dirty="0" smtClean="0"/>
              <a:t>Defences used in court</a:t>
            </a:r>
          </a:p>
          <a:p>
            <a:r>
              <a:rPr lang="en-GB" dirty="0" smtClean="0"/>
              <a:t>Criminal courts, Juries</a:t>
            </a:r>
          </a:p>
          <a:p>
            <a:r>
              <a:rPr lang="en-GB" dirty="0" smtClean="0"/>
              <a:t>Prison </a:t>
            </a:r>
            <a:r>
              <a:rPr lang="en-GB" dirty="0"/>
              <a:t>sentences, J</a:t>
            </a:r>
            <a:r>
              <a:rPr lang="en-GB" dirty="0" smtClean="0"/>
              <a:t>udges</a:t>
            </a:r>
          </a:p>
          <a:p>
            <a:r>
              <a:rPr lang="en-GB" dirty="0"/>
              <a:t>L</a:t>
            </a:r>
            <a:r>
              <a:rPr lang="en-GB" dirty="0" smtClean="0"/>
              <a:t>egal professionals</a:t>
            </a:r>
          </a:p>
          <a:p>
            <a:endParaRPr lang="en-GB" dirty="0"/>
          </a:p>
          <a:p>
            <a:endParaRPr lang="en-GB" dirty="0"/>
          </a:p>
        </p:txBody>
      </p:sp>
      <p:sp>
        <p:nvSpPr>
          <p:cNvPr id="5" name="Text Placeholder 4"/>
          <p:cNvSpPr>
            <a:spLocks noGrp="1"/>
          </p:cNvSpPr>
          <p:nvPr>
            <p:ph type="body" sz="quarter" idx="3"/>
          </p:nvPr>
        </p:nvSpPr>
        <p:spPr/>
        <p:txBody>
          <a:bodyPr/>
          <a:lstStyle/>
          <a:p>
            <a:r>
              <a:rPr lang="en-GB" dirty="0" smtClean="0"/>
              <a:t>CASES WE STUDY</a:t>
            </a:r>
            <a:endParaRPr lang="en-GB" dirty="0"/>
          </a:p>
        </p:txBody>
      </p:sp>
      <p:sp>
        <p:nvSpPr>
          <p:cNvPr id="6" name="Content Placeholder 5"/>
          <p:cNvSpPr>
            <a:spLocks noGrp="1"/>
          </p:cNvSpPr>
          <p:nvPr>
            <p:ph sz="quarter" idx="4"/>
          </p:nvPr>
        </p:nvSpPr>
        <p:spPr/>
        <p:txBody>
          <a:bodyPr>
            <a:normAutofit fontScale="92500" lnSpcReduction="20000"/>
          </a:bodyPr>
          <a:lstStyle/>
          <a:p>
            <a:r>
              <a:rPr lang="en-GB" dirty="0" smtClean="0"/>
              <a:t>Man tries murdering mum with poison!</a:t>
            </a:r>
          </a:p>
          <a:p>
            <a:r>
              <a:rPr lang="en-GB" dirty="0" smtClean="0"/>
              <a:t>Son murders mum to inherit her money!</a:t>
            </a:r>
          </a:p>
          <a:p>
            <a:r>
              <a:rPr lang="en-GB" dirty="0" smtClean="0"/>
              <a:t>Man convicted of stealing his own car!</a:t>
            </a:r>
          </a:p>
          <a:p>
            <a:r>
              <a:rPr lang="en-GB" dirty="0" smtClean="0"/>
              <a:t>Body parts stolen!</a:t>
            </a:r>
          </a:p>
          <a:p>
            <a:r>
              <a:rPr lang="en-GB" dirty="0" smtClean="0"/>
              <a:t>Abortion cases</a:t>
            </a:r>
          </a:p>
          <a:p>
            <a:r>
              <a:rPr lang="en-GB" dirty="0" smtClean="0"/>
              <a:t>Rape cases</a:t>
            </a:r>
          </a:p>
          <a:p>
            <a:r>
              <a:rPr lang="en-GB" dirty="0" smtClean="0"/>
              <a:t>Man caught masturbating in public toilets!</a:t>
            </a:r>
          </a:p>
          <a:p>
            <a:r>
              <a:rPr lang="en-GB" dirty="0" smtClean="0"/>
              <a:t>Prostitutes approaching men in the street!</a:t>
            </a:r>
          </a:p>
          <a:p>
            <a:endParaRPr lang="en-GB"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745959"/>
            <a:ext cx="1778875" cy="111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stretch>
            <a:fillRect/>
          </a:stretch>
        </p:blipFill>
        <p:spPr>
          <a:xfrm>
            <a:off x="755576" y="5852113"/>
            <a:ext cx="1347687" cy="898458"/>
          </a:xfrm>
          <a:prstGeom prst="rect">
            <a:avLst/>
          </a:prstGeom>
        </p:spPr>
      </p:pic>
      <p:pic>
        <p:nvPicPr>
          <p:cNvPr id="9" name="Picture 8"/>
          <p:cNvPicPr>
            <a:picLocks noChangeAspect="1"/>
          </p:cNvPicPr>
          <p:nvPr/>
        </p:nvPicPr>
        <p:blipFill>
          <a:blip r:embed="rId4"/>
          <a:stretch>
            <a:fillRect/>
          </a:stretch>
        </p:blipFill>
        <p:spPr>
          <a:xfrm>
            <a:off x="3035541" y="2996952"/>
            <a:ext cx="1609483" cy="908383"/>
          </a:xfrm>
          <a:prstGeom prst="rect">
            <a:avLst/>
          </a:prstGeom>
        </p:spPr>
      </p:pic>
      <p:pic>
        <p:nvPicPr>
          <p:cNvPr id="10" name="Picture 9"/>
          <p:cNvPicPr>
            <a:picLocks noChangeAspect="1"/>
          </p:cNvPicPr>
          <p:nvPr/>
        </p:nvPicPr>
        <p:blipFill>
          <a:blip r:embed="rId5"/>
          <a:stretch>
            <a:fillRect/>
          </a:stretch>
        </p:blipFill>
        <p:spPr>
          <a:xfrm>
            <a:off x="7452320" y="1450646"/>
            <a:ext cx="1502691" cy="1081329"/>
          </a:xfrm>
          <a:prstGeom prst="rect">
            <a:avLst/>
          </a:prstGeom>
        </p:spPr>
      </p:pic>
    </p:spTree>
    <p:extLst>
      <p:ext uri="{BB962C8B-B14F-4D97-AF65-F5344CB8AC3E}">
        <p14:creationId xmlns:p14="http://schemas.microsoft.com/office/powerpoint/2010/main" val="314944706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Paper 2: Tort </a:t>
            </a:r>
            <a:r>
              <a:rPr lang="en-GB" dirty="0" smtClean="0"/>
              <a:t>Law</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37053"/>
            <a:ext cx="2411760" cy="1285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football sta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058813"/>
            <a:ext cx="2699792" cy="17991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staffemt.BRGS.003\AppData\Local\Microsoft\Windows\Temporary Internet Files\Content.IE5\E5X11DB9\british-pound-sterling-mone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437054"/>
            <a:ext cx="1835695" cy="10544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affemt.BRGS.003\AppData\Local\Microsoft\Windows\Temporary Internet Files\Content.IE5\KH2ET13L\Garden_snai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11918"/>
            <a:ext cx="2699792" cy="1646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755803"/>
            <a:ext cx="9036495" cy="2585323"/>
          </a:xfrm>
          <a:prstGeom prst="rect">
            <a:avLst/>
          </a:prstGeom>
          <a:noFill/>
        </p:spPr>
        <p:txBody>
          <a:bodyPr wrap="square" rtlCol="0">
            <a:spAutoFit/>
          </a:bodyPr>
          <a:lstStyle/>
          <a:p>
            <a:r>
              <a:rPr lang="en-GB" dirty="0" smtClean="0"/>
              <a:t>Injuries or financial loss sustained in a road traffic or other accident caused by someone's negligence.</a:t>
            </a:r>
          </a:p>
          <a:p>
            <a:r>
              <a:rPr lang="en-GB" dirty="0" smtClean="0"/>
              <a:t>Famous case created the law of negligence when a decomposed snail was found in a bottle of ginger beer.</a:t>
            </a:r>
          </a:p>
          <a:p>
            <a:r>
              <a:rPr lang="en-GB" dirty="0" smtClean="0"/>
              <a:t>How to claim compensation.</a:t>
            </a:r>
          </a:p>
          <a:p>
            <a:r>
              <a:rPr lang="en-GB" dirty="0" smtClean="0"/>
              <a:t>Why some people cannot claim compensation such as some affected by the Hillsborough disaster.</a:t>
            </a:r>
          </a:p>
          <a:p>
            <a:endParaRPr lang="en-GB" dirty="0" smtClean="0"/>
          </a:p>
          <a:p>
            <a:endParaRPr lang="en-GB" dirty="0"/>
          </a:p>
        </p:txBody>
      </p:sp>
    </p:spTree>
    <p:extLst>
      <p:ext uri="{BB962C8B-B14F-4D97-AF65-F5344CB8AC3E}">
        <p14:creationId xmlns:p14="http://schemas.microsoft.com/office/powerpoint/2010/main" val="311758185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2400"/>
            <a:ext cx="8229600" cy="1251061"/>
          </a:xfrm>
        </p:spPr>
        <p:txBody>
          <a:bodyPr>
            <a:normAutofit/>
          </a:bodyPr>
          <a:lstStyle/>
          <a:p>
            <a:r>
              <a:rPr lang="en-GB" dirty="0" smtClean="0"/>
              <a:t>Paper 3: Contract </a:t>
            </a:r>
            <a:r>
              <a:rPr lang="en-GB" dirty="0" smtClean="0"/>
              <a:t>Law</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0" y="1403462"/>
            <a:ext cx="4833833" cy="209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69160"/>
            <a:ext cx="421196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467863"/>
            <a:ext cx="3131840" cy="239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Original file ‎ (SVG file, nominally 109 × 101 pixels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1556792"/>
            <a:ext cx="2780928" cy="2232248"/>
          </a:xfrm>
          <a:prstGeom prst="rect">
            <a:avLst/>
          </a:prstGeom>
        </p:spPr>
      </p:pic>
      <p:sp>
        <p:nvSpPr>
          <p:cNvPr id="5" name="TextBox 4"/>
          <p:cNvSpPr txBox="1"/>
          <p:nvPr/>
        </p:nvSpPr>
        <p:spPr>
          <a:xfrm>
            <a:off x="325094" y="3668831"/>
            <a:ext cx="7773731" cy="1200329"/>
          </a:xfrm>
          <a:prstGeom prst="rect">
            <a:avLst/>
          </a:prstGeom>
          <a:noFill/>
        </p:spPr>
        <p:txBody>
          <a:bodyPr wrap="none" rtlCol="0">
            <a:spAutoFit/>
          </a:bodyPr>
          <a:lstStyle/>
          <a:p>
            <a:r>
              <a:rPr lang="en-GB" dirty="0" smtClean="0"/>
              <a:t>What are your rights when you buy something from </a:t>
            </a:r>
            <a:r>
              <a:rPr lang="en-GB" dirty="0" err="1" smtClean="0"/>
              <a:t>Ebay</a:t>
            </a:r>
            <a:r>
              <a:rPr lang="en-GB" dirty="0" smtClean="0"/>
              <a:t> or the internet?</a:t>
            </a:r>
          </a:p>
          <a:p>
            <a:r>
              <a:rPr lang="en-GB" dirty="0" smtClean="0"/>
              <a:t>Can you get your money back when that top you purchased shrinks in the wash?</a:t>
            </a:r>
          </a:p>
          <a:p>
            <a:r>
              <a:rPr lang="en-GB" dirty="0" smtClean="0"/>
              <a:t>Can your employer insist you work that shift?</a:t>
            </a:r>
          </a:p>
          <a:p>
            <a:r>
              <a:rPr lang="en-GB" dirty="0" smtClean="0"/>
              <a:t>What relevance do peppercorns have to the Law of Contract?</a:t>
            </a:r>
            <a:endParaRPr lang="en-GB" dirty="0"/>
          </a:p>
        </p:txBody>
      </p:sp>
    </p:spTree>
    <p:extLst>
      <p:ext uri="{BB962C8B-B14F-4D97-AF65-F5344CB8AC3E}">
        <p14:creationId xmlns:p14="http://schemas.microsoft.com/office/powerpoint/2010/main" val="1179289329"/>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486</TotalTime>
  <Words>664</Words>
  <Application>Microsoft Office PowerPoint</Application>
  <PresentationFormat>On-screen Show (4:3)</PresentationFormat>
  <Paragraphs>96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Corbel</vt:lpstr>
      <vt:lpstr>Wingdings</vt:lpstr>
      <vt:lpstr>Wingdings 2</vt:lpstr>
      <vt:lpstr>Wingdings 3</vt:lpstr>
      <vt:lpstr>Module</vt:lpstr>
      <vt:lpstr>LAW</vt:lpstr>
      <vt:lpstr>How the law effects us?</vt:lpstr>
      <vt:lpstr>Why study Law?</vt:lpstr>
      <vt:lpstr>Why study Law at BRGS?</vt:lpstr>
      <vt:lpstr>How you will be assessed?</vt:lpstr>
      <vt:lpstr>Exam Style</vt:lpstr>
      <vt:lpstr>Paper 1:  Criminal Law &amp;  English Legal System</vt:lpstr>
      <vt:lpstr>Paper 2: Tort Law</vt:lpstr>
      <vt:lpstr>Paper 3: Contract Law</vt:lpstr>
      <vt:lpstr>Grievous Bodily Harm</vt:lpstr>
      <vt:lpstr>Case 1:</vt:lpstr>
      <vt:lpstr>What did the court do?</vt:lpstr>
      <vt:lpstr>Case:</vt:lpstr>
      <vt:lpstr>What did the court do?</vt:lpstr>
      <vt:lpstr>Guilty or Not Guilty?</vt:lpstr>
      <vt:lpstr>Liable or Not Liable?</vt:lpstr>
      <vt:lpstr>Liable or Not Liable?</vt:lpstr>
    </vt:vector>
  </TitlesOfParts>
  <Company>Bacup and Rawtenstall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administrator</dc:creator>
  <cp:lastModifiedBy>Emma Taylor</cp:lastModifiedBy>
  <cp:revision>63</cp:revision>
  <dcterms:created xsi:type="dcterms:W3CDTF">2016-06-23T10:29:02Z</dcterms:created>
  <dcterms:modified xsi:type="dcterms:W3CDTF">2021-06-16T13:49:59Z</dcterms:modified>
</cp:coreProperties>
</file>