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1" r:id="rId1"/>
  </p:sldMasterIdLst>
  <p:notesMasterIdLst>
    <p:notesMasterId r:id="rId25"/>
  </p:notesMasterIdLst>
  <p:sldIdLst>
    <p:sldId id="256" r:id="rId2"/>
    <p:sldId id="257" r:id="rId3"/>
    <p:sldId id="272" r:id="rId4"/>
    <p:sldId id="285" r:id="rId5"/>
    <p:sldId id="269" r:id="rId6"/>
    <p:sldId id="270" r:id="rId7"/>
    <p:sldId id="279" r:id="rId8"/>
    <p:sldId id="280" r:id="rId9"/>
    <p:sldId id="284" r:id="rId10"/>
    <p:sldId id="274" r:id="rId11"/>
    <p:sldId id="273" r:id="rId12"/>
    <p:sldId id="275" r:id="rId13"/>
    <p:sldId id="276" r:id="rId14"/>
    <p:sldId id="278" r:id="rId15"/>
    <p:sldId id="277" r:id="rId16"/>
    <p:sldId id="282" r:id="rId17"/>
    <p:sldId id="283" r:id="rId18"/>
    <p:sldId id="258" r:id="rId19"/>
    <p:sldId id="259" r:id="rId20"/>
    <p:sldId id="262" r:id="rId21"/>
    <p:sldId id="268" r:id="rId22"/>
    <p:sldId id="260"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3" autoAdjust="0"/>
    <p:restoredTop sz="88644" autoAdjust="0"/>
  </p:normalViewPr>
  <p:slideViewPr>
    <p:cSldViewPr snapToGrid="0">
      <p:cViewPr varScale="1">
        <p:scale>
          <a:sx n="76" d="100"/>
          <a:sy n="76" d="100"/>
        </p:scale>
        <p:origin x="893" y="4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205A6C-FF91-4957-B2E6-807738A64A03}" type="datetimeFigureOut">
              <a:rPr lang="en-GB" smtClean="0"/>
              <a:t>16/09/2025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DF4F9-512A-4459-85EA-21BF2295D91B}" type="slidenum">
              <a:rPr lang="en-GB" smtClean="0"/>
              <a:t>‹#›</a:t>
            </a:fld>
            <a:endParaRPr lang="en-GB"/>
          </a:p>
        </p:txBody>
      </p:sp>
    </p:spTree>
    <p:extLst>
      <p:ext uri="{BB962C8B-B14F-4D97-AF65-F5344CB8AC3E}">
        <p14:creationId xmlns:p14="http://schemas.microsoft.com/office/powerpoint/2010/main" val="2293285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ADF4F9-512A-4459-85EA-21BF2295D91B}" type="slidenum">
              <a:rPr lang="en-GB" smtClean="0"/>
              <a:t>1</a:t>
            </a:fld>
            <a:endParaRPr lang="en-GB"/>
          </a:p>
        </p:txBody>
      </p:sp>
    </p:spTree>
    <p:extLst>
      <p:ext uri="{BB962C8B-B14F-4D97-AF65-F5344CB8AC3E}">
        <p14:creationId xmlns:p14="http://schemas.microsoft.com/office/powerpoint/2010/main" val="3114806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list not only class-based staff but also staff that they are likely to come across, i.e. PPA cover.</a:t>
            </a:r>
          </a:p>
        </p:txBody>
      </p:sp>
      <p:sp>
        <p:nvSpPr>
          <p:cNvPr id="4" name="Slide Number Placeholder 3"/>
          <p:cNvSpPr>
            <a:spLocks noGrp="1"/>
          </p:cNvSpPr>
          <p:nvPr>
            <p:ph type="sldNum" sz="quarter" idx="5"/>
          </p:nvPr>
        </p:nvSpPr>
        <p:spPr/>
        <p:txBody>
          <a:bodyPr/>
          <a:lstStyle/>
          <a:p>
            <a:fld id="{B7ADF4F9-512A-4459-85EA-21BF2295D91B}" type="slidenum">
              <a:rPr lang="en-GB" smtClean="0"/>
              <a:t>2</a:t>
            </a:fld>
            <a:endParaRPr lang="en-GB"/>
          </a:p>
        </p:txBody>
      </p:sp>
    </p:spTree>
    <p:extLst>
      <p:ext uri="{BB962C8B-B14F-4D97-AF65-F5344CB8AC3E}">
        <p14:creationId xmlns:p14="http://schemas.microsoft.com/office/powerpoint/2010/main" val="3591698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makes your year unique?</a:t>
            </a:r>
          </a:p>
          <a:p>
            <a:endParaRPr lang="en-GB" dirty="0"/>
          </a:p>
          <a:p>
            <a:r>
              <a:rPr lang="en-GB" dirty="0"/>
              <a:t>Swimming</a:t>
            </a:r>
          </a:p>
          <a:p>
            <a:r>
              <a:rPr lang="en-GB" dirty="0" err="1"/>
              <a:t>Resi</a:t>
            </a:r>
            <a:r>
              <a:rPr lang="en-GB" dirty="0"/>
              <a:t> trips</a:t>
            </a:r>
          </a:p>
          <a:p>
            <a:r>
              <a:rPr lang="en-GB" dirty="0"/>
              <a:t>Productions</a:t>
            </a:r>
          </a:p>
          <a:p>
            <a:r>
              <a:rPr lang="en-GB" dirty="0"/>
              <a:t>SATS</a:t>
            </a:r>
          </a:p>
          <a:p>
            <a:r>
              <a:rPr lang="en-GB" dirty="0"/>
              <a:t>Phonics</a:t>
            </a:r>
          </a:p>
          <a:p>
            <a:r>
              <a:rPr lang="en-GB" dirty="0"/>
              <a:t>Etc.</a:t>
            </a:r>
          </a:p>
        </p:txBody>
      </p:sp>
      <p:sp>
        <p:nvSpPr>
          <p:cNvPr id="4" name="Slide Number Placeholder 3"/>
          <p:cNvSpPr>
            <a:spLocks noGrp="1"/>
          </p:cNvSpPr>
          <p:nvPr>
            <p:ph type="sldNum" sz="quarter" idx="5"/>
          </p:nvPr>
        </p:nvSpPr>
        <p:spPr/>
        <p:txBody>
          <a:bodyPr/>
          <a:lstStyle/>
          <a:p>
            <a:fld id="{B7ADF4F9-512A-4459-85EA-21BF2295D91B}" type="slidenum">
              <a:rPr lang="en-GB" smtClean="0"/>
              <a:t>5</a:t>
            </a:fld>
            <a:endParaRPr lang="en-GB"/>
          </a:p>
        </p:txBody>
      </p:sp>
    </p:spTree>
    <p:extLst>
      <p:ext uri="{BB962C8B-B14F-4D97-AF65-F5344CB8AC3E}">
        <p14:creationId xmlns:p14="http://schemas.microsoft.com/office/powerpoint/2010/main" val="2415571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Taken from school website</a:t>
            </a:r>
          </a:p>
        </p:txBody>
      </p:sp>
      <p:sp>
        <p:nvSpPr>
          <p:cNvPr id="4" name="Slide Number Placeholder 3"/>
          <p:cNvSpPr>
            <a:spLocks noGrp="1"/>
          </p:cNvSpPr>
          <p:nvPr>
            <p:ph type="sldNum" sz="quarter" idx="5"/>
          </p:nvPr>
        </p:nvSpPr>
        <p:spPr/>
        <p:txBody>
          <a:bodyPr/>
          <a:lstStyle/>
          <a:p>
            <a:fld id="{B7ADF4F9-512A-4459-85EA-21BF2295D91B}" type="slidenum">
              <a:rPr lang="en-GB" smtClean="0"/>
              <a:t>18</a:t>
            </a:fld>
            <a:endParaRPr lang="en-GB"/>
          </a:p>
        </p:txBody>
      </p:sp>
    </p:spTree>
    <p:extLst>
      <p:ext uri="{BB962C8B-B14F-4D97-AF65-F5344CB8AC3E}">
        <p14:creationId xmlns:p14="http://schemas.microsoft.com/office/powerpoint/2010/main" val="256567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ADF4F9-512A-4459-85EA-21BF2295D91B}" type="slidenum">
              <a:rPr lang="en-GB" smtClean="0"/>
              <a:t>20</a:t>
            </a:fld>
            <a:endParaRPr lang="en-GB"/>
          </a:p>
        </p:txBody>
      </p:sp>
    </p:spTree>
    <p:extLst>
      <p:ext uri="{BB962C8B-B14F-4D97-AF65-F5344CB8AC3E}">
        <p14:creationId xmlns:p14="http://schemas.microsoft.com/office/powerpoint/2010/main" val="2359117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highlight online safety pages and links to resources for parents</a:t>
            </a:r>
          </a:p>
        </p:txBody>
      </p:sp>
      <p:sp>
        <p:nvSpPr>
          <p:cNvPr id="4" name="Slide Number Placeholder 3"/>
          <p:cNvSpPr>
            <a:spLocks noGrp="1"/>
          </p:cNvSpPr>
          <p:nvPr>
            <p:ph type="sldNum" sz="quarter" idx="5"/>
          </p:nvPr>
        </p:nvSpPr>
        <p:spPr/>
        <p:txBody>
          <a:bodyPr/>
          <a:lstStyle/>
          <a:p>
            <a:fld id="{B7ADF4F9-512A-4459-85EA-21BF2295D91B}" type="slidenum">
              <a:rPr lang="en-GB" smtClean="0"/>
              <a:t>21</a:t>
            </a:fld>
            <a:endParaRPr lang="en-GB"/>
          </a:p>
        </p:txBody>
      </p:sp>
    </p:spTree>
    <p:extLst>
      <p:ext uri="{BB962C8B-B14F-4D97-AF65-F5344CB8AC3E}">
        <p14:creationId xmlns:p14="http://schemas.microsoft.com/office/powerpoint/2010/main" val="3629652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ADF4F9-512A-4459-85EA-21BF2295D91B}" type="slidenum">
              <a:rPr lang="en-GB" smtClean="0"/>
              <a:t>22</a:t>
            </a:fld>
            <a:endParaRPr lang="en-GB"/>
          </a:p>
        </p:txBody>
      </p:sp>
    </p:spTree>
    <p:extLst>
      <p:ext uri="{BB962C8B-B14F-4D97-AF65-F5344CB8AC3E}">
        <p14:creationId xmlns:p14="http://schemas.microsoft.com/office/powerpoint/2010/main" val="3092435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0795D-0D14-49E3-9293-B4346EF4B4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50BCD19-B261-4913-82F0-0E6AC90C2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626526-197E-451E-9EDE-7D18B6F0402F}"/>
              </a:ext>
            </a:extLst>
          </p:cNvPr>
          <p:cNvSpPr>
            <a:spLocks noGrp="1"/>
          </p:cNvSpPr>
          <p:nvPr>
            <p:ph type="dt" sz="half" idx="10"/>
          </p:nvPr>
        </p:nvSpPr>
        <p:spPr/>
        <p:txBody>
          <a:bodyPr/>
          <a:lstStyle/>
          <a:p>
            <a:fld id="{1524B5A1-5893-4F73-99E3-FE3575017287}" type="datetime1">
              <a:rPr lang="en-GB" smtClean="0"/>
              <a:t>16/09/2025</a:t>
            </a:fld>
            <a:endParaRPr lang="en-GB"/>
          </a:p>
        </p:txBody>
      </p:sp>
      <p:sp>
        <p:nvSpPr>
          <p:cNvPr id="5" name="Footer Placeholder 4">
            <a:extLst>
              <a:ext uri="{FF2B5EF4-FFF2-40B4-BE49-F238E27FC236}">
                <a16:creationId xmlns:a16="http://schemas.microsoft.com/office/drawing/2014/main" id="{53A912C2-145F-40B8-8704-B67BF87B734B}"/>
              </a:ext>
            </a:extLst>
          </p:cNvPr>
          <p:cNvSpPr>
            <a:spLocks noGrp="1"/>
          </p:cNvSpPr>
          <p:nvPr>
            <p:ph type="ftr" sz="quarter" idx="11"/>
          </p:nvPr>
        </p:nvSpPr>
        <p:spPr/>
        <p:txBody>
          <a:bodyPr/>
          <a:lstStyle/>
          <a:p>
            <a:r>
              <a:rPr lang="en-GB"/>
              <a:t>Creativity - Excellence - Resilience</a:t>
            </a:r>
          </a:p>
        </p:txBody>
      </p:sp>
      <p:sp>
        <p:nvSpPr>
          <p:cNvPr id="6" name="Slide Number Placeholder 5">
            <a:extLst>
              <a:ext uri="{FF2B5EF4-FFF2-40B4-BE49-F238E27FC236}">
                <a16:creationId xmlns:a16="http://schemas.microsoft.com/office/drawing/2014/main" id="{B8987A19-C946-4807-AD79-35FAFBFB7FF7}"/>
              </a:ext>
            </a:extLst>
          </p:cNvPr>
          <p:cNvSpPr>
            <a:spLocks noGrp="1"/>
          </p:cNvSpPr>
          <p:nvPr>
            <p:ph type="sldNum" sz="quarter" idx="12"/>
          </p:nvPr>
        </p:nvSpPr>
        <p:spPr/>
        <p:txBody>
          <a:bodyPr/>
          <a:lstStyle/>
          <a:p>
            <a:fld id="{FF3A9F55-A437-4556-BAA1-FCFF8A9AE2FD}" type="slidenum">
              <a:rPr lang="en-GB" smtClean="0"/>
              <a:t>‹#›</a:t>
            </a:fld>
            <a:endParaRPr lang="en-GB"/>
          </a:p>
        </p:txBody>
      </p:sp>
    </p:spTree>
    <p:extLst>
      <p:ext uri="{BB962C8B-B14F-4D97-AF65-F5344CB8AC3E}">
        <p14:creationId xmlns:p14="http://schemas.microsoft.com/office/powerpoint/2010/main" val="3899188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C3275-32BD-4753-B6A4-11E264C4218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B7DCBE-66AA-4860-9FB2-56AA52449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59B823-8A24-46E7-9D95-31BCD1ED7DF3}"/>
              </a:ext>
            </a:extLst>
          </p:cNvPr>
          <p:cNvSpPr>
            <a:spLocks noGrp="1"/>
          </p:cNvSpPr>
          <p:nvPr>
            <p:ph type="dt" sz="half" idx="10"/>
          </p:nvPr>
        </p:nvSpPr>
        <p:spPr/>
        <p:txBody>
          <a:bodyPr/>
          <a:lstStyle/>
          <a:p>
            <a:fld id="{A2945B46-B0A8-4D75-816E-F82B316A4724}" type="datetime1">
              <a:rPr lang="en-GB" smtClean="0"/>
              <a:t>16/09/2025</a:t>
            </a:fld>
            <a:endParaRPr lang="en-GB"/>
          </a:p>
        </p:txBody>
      </p:sp>
      <p:sp>
        <p:nvSpPr>
          <p:cNvPr id="5" name="Footer Placeholder 4">
            <a:extLst>
              <a:ext uri="{FF2B5EF4-FFF2-40B4-BE49-F238E27FC236}">
                <a16:creationId xmlns:a16="http://schemas.microsoft.com/office/drawing/2014/main" id="{AFBC372C-A189-4483-954A-33C25E0D5C09}"/>
              </a:ext>
            </a:extLst>
          </p:cNvPr>
          <p:cNvSpPr>
            <a:spLocks noGrp="1"/>
          </p:cNvSpPr>
          <p:nvPr>
            <p:ph type="ftr" sz="quarter" idx="11"/>
          </p:nvPr>
        </p:nvSpPr>
        <p:spPr/>
        <p:txBody>
          <a:bodyPr/>
          <a:lstStyle/>
          <a:p>
            <a:r>
              <a:rPr lang="en-GB"/>
              <a:t>Creativity - Excellence - Resilience</a:t>
            </a:r>
          </a:p>
        </p:txBody>
      </p:sp>
      <p:sp>
        <p:nvSpPr>
          <p:cNvPr id="6" name="Slide Number Placeholder 5">
            <a:extLst>
              <a:ext uri="{FF2B5EF4-FFF2-40B4-BE49-F238E27FC236}">
                <a16:creationId xmlns:a16="http://schemas.microsoft.com/office/drawing/2014/main" id="{98C29962-6921-4D06-B73B-8F6E9628F072}"/>
              </a:ext>
            </a:extLst>
          </p:cNvPr>
          <p:cNvSpPr>
            <a:spLocks noGrp="1"/>
          </p:cNvSpPr>
          <p:nvPr>
            <p:ph type="sldNum" sz="quarter" idx="12"/>
          </p:nvPr>
        </p:nvSpPr>
        <p:spPr/>
        <p:txBody>
          <a:bodyPr/>
          <a:lstStyle/>
          <a:p>
            <a:fld id="{FF3A9F55-A437-4556-BAA1-FCFF8A9AE2FD}" type="slidenum">
              <a:rPr lang="en-GB" smtClean="0"/>
              <a:t>‹#›</a:t>
            </a:fld>
            <a:endParaRPr lang="en-GB"/>
          </a:p>
        </p:txBody>
      </p:sp>
    </p:spTree>
    <p:extLst>
      <p:ext uri="{BB962C8B-B14F-4D97-AF65-F5344CB8AC3E}">
        <p14:creationId xmlns:p14="http://schemas.microsoft.com/office/powerpoint/2010/main" val="415265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27719-9854-4156-8786-1D3F2D9D62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476F6C-037D-4C78-87EB-98367A02F63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F7A47D-AFE0-473D-9616-9D76CBEA09E3}"/>
              </a:ext>
            </a:extLst>
          </p:cNvPr>
          <p:cNvSpPr>
            <a:spLocks noGrp="1"/>
          </p:cNvSpPr>
          <p:nvPr>
            <p:ph type="dt" sz="half" idx="10"/>
          </p:nvPr>
        </p:nvSpPr>
        <p:spPr/>
        <p:txBody>
          <a:bodyPr/>
          <a:lstStyle/>
          <a:p>
            <a:fld id="{282525BE-C0BD-4A29-B009-E2C18BB738D2}" type="datetime1">
              <a:rPr lang="en-GB" smtClean="0"/>
              <a:t>16/09/2025</a:t>
            </a:fld>
            <a:endParaRPr lang="en-GB"/>
          </a:p>
        </p:txBody>
      </p:sp>
      <p:sp>
        <p:nvSpPr>
          <p:cNvPr id="5" name="Footer Placeholder 4">
            <a:extLst>
              <a:ext uri="{FF2B5EF4-FFF2-40B4-BE49-F238E27FC236}">
                <a16:creationId xmlns:a16="http://schemas.microsoft.com/office/drawing/2014/main" id="{0EA0D0E1-1F0B-4D46-A8DE-06EC5E274483}"/>
              </a:ext>
            </a:extLst>
          </p:cNvPr>
          <p:cNvSpPr>
            <a:spLocks noGrp="1"/>
          </p:cNvSpPr>
          <p:nvPr>
            <p:ph type="ftr" sz="quarter" idx="11"/>
          </p:nvPr>
        </p:nvSpPr>
        <p:spPr/>
        <p:txBody>
          <a:bodyPr/>
          <a:lstStyle/>
          <a:p>
            <a:r>
              <a:rPr lang="en-GB"/>
              <a:t>Creativity - Excellence - Resilience</a:t>
            </a:r>
          </a:p>
        </p:txBody>
      </p:sp>
      <p:sp>
        <p:nvSpPr>
          <p:cNvPr id="6" name="Slide Number Placeholder 5">
            <a:extLst>
              <a:ext uri="{FF2B5EF4-FFF2-40B4-BE49-F238E27FC236}">
                <a16:creationId xmlns:a16="http://schemas.microsoft.com/office/drawing/2014/main" id="{354EFA0B-5DCB-4161-8A81-9CF4BEBB6A28}"/>
              </a:ext>
            </a:extLst>
          </p:cNvPr>
          <p:cNvSpPr>
            <a:spLocks noGrp="1"/>
          </p:cNvSpPr>
          <p:nvPr>
            <p:ph type="sldNum" sz="quarter" idx="12"/>
          </p:nvPr>
        </p:nvSpPr>
        <p:spPr/>
        <p:txBody>
          <a:bodyPr/>
          <a:lstStyle/>
          <a:p>
            <a:fld id="{FF3A9F55-A437-4556-BAA1-FCFF8A9AE2FD}" type="slidenum">
              <a:rPr lang="en-GB" smtClean="0"/>
              <a:t>‹#›</a:t>
            </a:fld>
            <a:endParaRPr lang="en-GB"/>
          </a:p>
        </p:txBody>
      </p:sp>
    </p:spTree>
    <p:extLst>
      <p:ext uri="{BB962C8B-B14F-4D97-AF65-F5344CB8AC3E}">
        <p14:creationId xmlns:p14="http://schemas.microsoft.com/office/powerpoint/2010/main" val="2161401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43096-068C-4A20-BF71-337AB4BCB6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8FF3CD-4DC8-4BB4-9701-F8BB1C86CC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2600DA-6912-40AA-A91B-9C38F469CC2F}"/>
              </a:ext>
            </a:extLst>
          </p:cNvPr>
          <p:cNvSpPr>
            <a:spLocks noGrp="1"/>
          </p:cNvSpPr>
          <p:nvPr>
            <p:ph type="dt" sz="half" idx="10"/>
          </p:nvPr>
        </p:nvSpPr>
        <p:spPr/>
        <p:txBody>
          <a:bodyPr/>
          <a:lstStyle/>
          <a:p>
            <a:fld id="{AB61C4BB-39D8-433E-8170-02F616DF7AF8}" type="datetime1">
              <a:rPr lang="en-GB" smtClean="0"/>
              <a:t>16/09/2025</a:t>
            </a:fld>
            <a:endParaRPr lang="en-GB"/>
          </a:p>
        </p:txBody>
      </p:sp>
      <p:sp>
        <p:nvSpPr>
          <p:cNvPr id="5" name="Footer Placeholder 4">
            <a:extLst>
              <a:ext uri="{FF2B5EF4-FFF2-40B4-BE49-F238E27FC236}">
                <a16:creationId xmlns:a16="http://schemas.microsoft.com/office/drawing/2014/main" id="{14C7B114-3E2E-40F7-85F6-C78BCA7509D8}"/>
              </a:ext>
            </a:extLst>
          </p:cNvPr>
          <p:cNvSpPr>
            <a:spLocks noGrp="1"/>
          </p:cNvSpPr>
          <p:nvPr>
            <p:ph type="ftr" sz="quarter" idx="11"/>
          </p:nvPr>
        </p:nvSpPr>
        <p:spPr/>
        <p:txBody>
          <a:bodyPr/>
          <a:lstStyle/>
          <a:p>
            <a:r>
              <a:rPr lang="en-GB"/>
              <a:t>Creativity - Excellence - Resilience</a:t>
            </a:r>
          </a:p>
        </p:txBody>
      </p:sp>
      <p:sp>
        <p:nvSpPr>
          <p:cNvPr id="6" name="Slide Number Placeholder 5">
            <a:extLst>
              <a:ext uri="{FF2B5EF4-FFF2-40B4-BE49-F238E27FC236}">
                <a16:creationId xmlns:a16="http://schemas.microsoft.com/office/drawing/2014/main" id="{DE7DACBD-DEF5-4517-B63A-8530B4FA9BA0}"/>
              </a:ext>
            </a:extLst>
          </p:cNvPr>
          <p:cNvSpPr>
            <a:spLocks noGrp="1"/>
          </p:cNvSpPr>
          <p:nvPr>
            <p:ph type="sldNum" sz="quarter" idx="12"/>
          </p:nvPr>
        </p:nvSpPr>
        <p:spPr/>
        <p:txBody>
          <a:bodyPr/>
          <a:lstStyle/>
          <a:p>
            <a:fld id="{FF3A9F55-A437-4556-BAA1-FCFF8A9AE2FD}" type="slidenum">
              <a:rPr lang="en-GB" smtClean="0"/>
              <a:t>‹#›</a:t>
            </a:fld>
            <a:endParaRPr lang="en-GB"/>
          </a:p>
        </p:txBody>
      </p:sp>
    </p:spTree>
    <p:extLst>
      <p:ext uri="{BB962C8B-B14F-4D97-AF65-F5344CB8AC3E}">
        <p14:creationId xmlns:p14="http://schemas.microsoft.com/office/powerpoint/2010/main" val="4204801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B5059-6760-49F0-85E9-7C95D4CDDE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A900AE1-1ABE-4CCA-BD6C-23A88600FB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37918D-0575-4DAA-B8DB-FE1CB6F9D5E0}"/>
              </a:ext>
            </a:extLst>
          </p:cNvPr>
          <p:cNvSpPr>
            <a:spLocks noGrp="1"/>
          </p:cNvSpPr>
          <p:nvPr>
            <p:ph type="dt" sz="half" idx="10"/>
          </p:nvPr>
        </p:nvSpPr>
        <p:spPr/>
        <p:txBody>
          <a:bodyPr/>
          <a:lstStyle/>
          <a:p>
            <a:fld id="{5B5BBC03-9047-46AC-8CC4-D596FB05215B}" type="datetime1">
              <a:rPr lang="en-GB" smtClean="0"/>
              <a:t>16/09/2025</a:t>
            </a:fld>
            <a:endParaRPr lang="en-GB"/>
          </a:p>
        </p:txBody>
      </p:sp>
      <p:sp>
        <p:nvSpPr>
          <p:cNvPr id="5" name="Footer Placeholder 4">
            <a:extLst>
              <a:ext uri="{FF2B5EF4-FFF2-40B4-BE49-F238E27FC236}">
                <a16:creationId xmlns:a16="http://schemas.microsoft.com/office/drawing/2014/main" id="{49CDD5D2-4EDF-4E7B-918F-4303F147EEDB}"/>
              </a:ext>
            </a:extLst>
          </p:cNvPr>
          <p:cNvSpPr>
            <a:spLocks noGrp="1"/>
          </p:cNvSpPr>
          <p:nvPr>
            <p:ph type="ftr" sz="quarter" idx="11"/>
          </p:nvPr>
        </p:nvSpPr>
        <p:spPr/>
        <p:txBody>
          <a:bodyPr/>
          <a:lstStyle/>
          <a:p>
            <a:r>
              <a:rPr lang="en-GB"/>
              <a:t>Creativity - Excellence - Resilience</a:t>
            </a:r>
          </a:p>
        </p:txBody>
      </p:sp>
      <p:sp>
        <p:nvSpPr>
          <p:cNvPr id="6" name="Slide Number Placeholder 5">
            <a:extLst>
              <a:ext uri="{FF2B5EF4-FFF2-40B4-BE49-F238E27FC236}">
                <a16:creationId xmlns:a16="http://schemas.microsoft.com/office/drawing/2014/main" id="{B482DCD5-5E91-4BF9-B218-9FD85420F792}"/>
              </a:ext>
            </a:extLst>
          </p:cNvPr>
          <p:cNvSpPr>
            <a:spLocks noGrp="1"/>
          </p:cNvSpPr>
          <p:nvPr>
            <p:ph type="sldNum" sz="quarter" idx="12"/>
          </p:nvPr>
        </p:nvSpPr>
        <p:spPr/>
        <p:txBody>
          <a:bodyPr/>
          <a:lstStyle/>
          <a:p>
            <a:fld id="{FF3A9F55-A437-4556-BAA1-FCFF8A9AE2FD}" type="slidenum">
              <a:rPr lang="en-GB" smtClean="0"/>
              <a:t>‹#›</a:t>
            </a:fld>
            <a:endParaRPr lang="en-GB"/>
          </a:p>
        </p:txBody>
      </p:sp>
    </p:spTree>
    <p:extLst>
      <p:ext uri="{BB962C8B-B14F-4D97-AF65-F5344CB8AC3E}">
        <p14:creationId xmlns:p14="http://schemas.microsoft.com/office/powerpoint/2010/main" val="314339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3B969-AEAC-4109-9D47-965B25D189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D6A5B2-9034-40E6-99C2-51EB15F827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AF82B9-118C-4B0B-8219-6364408E4B0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FEC88A6-E898-44AD-9570-A5BCA4BC1BE8}"/>
              </a:ext>
            </a:extLst>
          </p:cNvPr>
          <p:cNvSpPr>
            <a:spLocks noGrp="1"/>
          </p:cNvSpPr>
          <p:nvPr>
            <p:ph type="dt" sz="half" idx="10"/>
          </p:nvPr>
        </p:nvSpPr>
        <p:spPr/>
        <p:txBody>
          <a:bodyPr/>
          <a:lstStyle/>
          <a:p>
            <a:fld id="{1B1BFD14-6755-4155-B839-B867AD9DC5B7}" type="datetime1">
              <a:rPr lang="en-GB" smtClean="0"/>
              <a:t>16/09/2025</a:t>
            </a:fld>
            <a:endParaRPr lang="en-GB"/>
          </a:p>
        </p:txBody>
      </p:sp>
      <p:sp>
        <p:nvSpPr>
          <p:cNvPr id="6" name="Footer Placeholder 5">
            <a:extLst>
              <a:ext uri="{FF2B5EF4-FFF2-40B4-BE49-F238E27FC236}">
                <a16:creationId xmlns:a16="http://schemas.microsoft.com/office/drawing/2014/main" id="{D52CC063-EA42-408F-B0CA-E0D1FF9E8461}"/>
              </a:ext>
            </a:extLst>
          </p:cNvPr>
          <p:cNvSpPr>
            <a:spLocks noGrp="1"/>
          </p:cNvSpPr>
          <p:nvPr>
            <p:ph type="ftr" sz="quarter" idx="11"/>
          </p:nvPr>
        </p:nvSpPr>
        <p:spPr/>
        <p:txBody>
          <a:bodyPr/>
          <a:lstStyle/>
          <a:p>
            <a:r>
              <a:rPr lang="en-GB"/>
              <a:t>Creativity - Excellence - Resilience</a:t>
            </a:r>
          </a:p>
        </p:txBody>
      </p:sp>
      <p:sp>
        <p:nvSpPr>
          <p:cNvPr id="7" name="Slide Number Placeholder 6">
            <a:extLst>
              <a:ext uri="{FF2B5EF4-FFF2-40B4-BE49-F238E27FC236}">
                <a16:creationId xmlns:a16="http://schemas.microsoft.com/office/drawing/2014/main" id="{48CCE1FD-E12E-4C36-BD31-5A746EAE8B1D}"/>
              </a:ext>
            </a:extLst>
          </p:cNvPr>
          <p:cNvSpPr>
            <a:spLocks noGrp="1"/>
          </p:cNvSpPr>
          <p:nvPr>
            <p:ph type="sldNum" sz="quarter" idx="12"/>
          </p:nvPr>
        </p:nvSpPr>
        <p:spPr/>
        <p:txBody>
          <a:bodyPr/>
          <a:lstStyle/>
          <a:p>
            <a:fld id="{FF3A9F55-A437-4556-BAA1-FCFF8A9AE2FD}" type="slidenum">
              <a:rPr lang="en-GB" smtClean="0"/>
              <a:t>‹#›</a:t>
            </a:fld>
            <a:endParaRPr lang="en-GB"/>
          </a:p>
        </p:txBody>
      </p:sp>
    </p:spTree>
    <p:extLst>
      <p:ext uri="{BB962C8B-B14F-4D97-AF65-F5344CB8AC3E}">
        <p14:creationId xmlns:p14="http://schemas.microsoft.com/office/powerpoint/2010/main" val="307436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8F2C-B42F-40A0-AF90-16581E48342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B7FD94-42C3-4F08-B223-6DFFAC4D7F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5FCA526-0E3E-420C-AAA8-9AF848FA96F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262704-F981-4BD9-B71C-E5591F83A3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550BC4-D413-47D9-B5A1-F39CC7A2E48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2F4D9D-7ECF-4F74-9FC0-85FADE41C7A2}"/>
              </a:ext>
            </a:extLst>
          </p:cNvPr>
          <p:cNvSpPr>
            <a:spLocks noGrp="1"/>
          </p:cNvSpPr>
          <p:nvPr>
            <p:ph type="dt" sz="half" idx="10"/>
          </p:nvPr>
        </p:nvSpPr>
        <p:spPr/>
        <p:txBody>
          <a:bodyPr/>
          <a:lstStyle/>
          <a:p>
            <a:fld id="{0D2765DA-D095-44C9-9F3F-E12DA67C9239}" type="datetime1">
              <a:rPr lang="en-GB" smtClean="0"/>
              <a:t>16/09/2025</a:t>
            </a:fld>
            <a:endParaRPr lang="en-GB"/>
          </a:p>
        </p:txBody>
      </p:sp>
      <p:sp>
        <p:nvSpPr>
          <p:cNvPr id="8" name="Footer Placeholder 7">
            <a:extLst>
              <a:ext uri="{FF2B5EF4-FFF2-40B4-BE49-F238E27FC236}">
                <a16:creationId xmlns:a16="http://schemas.microsoft.com/office/drawing/2014/main" id="{74A3F161-FC66-44EB-83F3-EF876961A04B}"/>
              </a:ext>
            </a:extLst>
          </p:cNvPr>
          <p:cNvSpPr>
            <a:spLocks noGrp="1"/>
          </p:cNvSpPr>
          <p:nvPr>
            <p:ph type="ftr" sz="quarter" idx="11"/>
          </p:nvPr>
        </p:nvSpPr>
        <p:spPr/>
        <p:txBody>
          <a:bodyPr/>
          <a:lstStyle/>
          <a:p>
            <a:r>
              <a:rPr lang="en-GB"/>
              <a:t>Creativity - Excellence - Resilience</a:t>
            </a:r>
          </a:p>
        </p:txBody>
      </p:sp>
      <p:sp>
        <p:nvSpPr>
          <p:cNvPr id="9" name="Slide Number Placeholder 8">
            <a:extLst>
              <a:ext uri="{FF2B5EF4-FFF2-40B4-BE49-F238E27FC236}">
                <a16:creationId xmlns:a16="http://schemas.microsoft.com/office/drawing/2014/main" id="{7F1B9241-AC3F-4552-951A-3156828A0414}"/>
              </a:ext>
            </a:extLst>
          </p:cNvPr>
          <p:cNvSpPr>
            <a:spLocks noGrp="1"/>
          </p:cNvSpPr>
          <p:nvPr>
            <p:ph type="sldNum" sz="quarter" idx="12"/>
          </p:nvPr>
        </p:nvSpPr>
        <p:spPr/>
        <p:txBody>
          <a:bodyPr/>
          <a:lstStyle/>
          <a:p>
            <a:fld id="{FF3A9F55-A437-4556-BAA1-FCFF8A9AE2FD}" type="slidenum">
              <a:rPr lang="en-GB" smtClean="0"/>
              <a:t>‹#›</a:t>
            </a:fld>
            <a:endParaRPr lang="en-GB"/>
          </a:p>
        </p:txBody>
      </p:sp>
    </p:spTree>
    <p:extLst>
      <p:ext uri="{BB962C8B-B14F-4D97-AF65-F5344CB8AC3E}">
        <p14:creationId xmlns:p14="http://schemas.microsoft.com/office/powerpoint/2010/main" val="181701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E55CE-D09F-4799-85B1-8973B18FB0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B675923-BFA5-4A5E-AC05-FA5E662999BD}"/>
              </a:ext>
            </a:extLst>
          </p:cNvPr>
          <p:cNvSpPr>
            <a:spLocks noGrp="1"/>
          </p:cNvSpPr>
          <p:nvPr>
            <p:ph type="dt" sz="half" idx="10"/>
          </p:nvPr>
        </p:nvSpPr>
        <p:spPr/>
        <p:txBody>
          <a:bodyPr/>
          <a:lstStyle/>
          <a:p>
            <a:fld id="{E8DD3E44-70D5-4D74-84A2-C06323E4920E}" type="datetime1">
              <a:rPr lang="en-GB" smtClean="0"/>
              <a:t>16/09/2025</a:t>
            </a:fld>
            <a:endParaRPr lang="en-GB"/>
          </a:p>
        </p:txBody>
      </p:sp>
      <p:sp>
        <p:nvSpPr>
          <p:cNvPr id="4" name="Footer Placeholder 3">
            <a:extLst>
              <a:ext uri="{FF2B5EF4-FFF2-40B4-BE49-F238E27FC236}">
                <a16:creationId xmlns:a16="http://schemas.microsoft.com/office/drawing/2014/main" id="{29F3FB39-39D5-4FE5-8976-25C5A1766402}"/>
              </a:ext>
            </a:extLst>
          </p:cNvPr>
          <p:cNvSpPr>
            <a:spLocks noGrp="1"/>
          </p:cNvSpPr>
          <p:nvPr>
            <p:ph type="ftr" sz="quarter" idx="11"/>
          </p:nvPr>
        </p:nvSpPr>
        <p:spPr/>
        <p:txBody>
          <a:bodyPr/>
          <a:lstStyle/>
          <a:p>
            <a:r>
              <a:rPr lang="en-GB"/>
              <a:t>Creativity - Excellence - Resilience</a:t>
            </a:r>
          </a:p>
        </p:txBody>
      </p:sp>
      <p:sp>
        <p:nvSpPr>
          <p:cNvPr id="5" name="Slide Number Placeholder 4">
            <a:extLst>
              <a:ext uri="{FF2B5EF4-FFF2-40B4-BE49-F238E27FC236}">
                <a16:creationId xmlns:a16="http://schemas.microsoft.com/office/drawing/2014/main" id="{DEA6A296-FCF6-45EC-8366-D19C8098C656}"/>
              </a:ext>
            </a:extLst>
          </p:cNvPr>
          <p:cNvSpPr>
            <a:spLocks noGrp="1"/>
          </p:cNvSpPr>
          <p:nvPr>
            <p:ph type="sldNum" sz="quarter" idx="12"/>
          </p:nvPr>
        </p:nvSpPr>
        <p:spPr/>
        <p:txBody>
          <a:bodyPr/>
          <a:lstStyle/>
          <a:p>
            <a:fld id="{FF3A9F55-A437-4556-BAA1-FCFF8A9AE2FD}" type="slidenum">
              <a:rPr lang="en-GB" smtClean="0"/>
              <a:t>‹#›</a:t>
            </a:fld>
            <a:endParaRPr lang="en-GB"/>
          </a:p>
        </p:txBody>
      </p:sp>
    </p:spTree>
    <p:extLst>
      <p:ext uri="{BB962C8B-B14F-4D97-AF65-F5344CB8AC3E}">
        <p14:creationId xmlns:p14="http://schemas.microsoft.com/office/powerpoint/2010/main" val="651481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648F5C-849D-4324-B812-487E4E757AAE}"/>
              </a:ext>
            </a:extLst>
          </p:cNvPr>
          <p:cNvSpPr>
            <a:spLocks noGrp="1"/>
          </p:cNvSpPr>
          <p:nvPr>
            <p:ph type="dt" sz="half" idx="10"/>
          </p:nvPr>
        </p:nvSpPr>
        <p:spPr/>
        <p:txBody>
          <a:bodyPr/>
          <a:lstStyle/>
          <a:p>
            <a:fld id="{8635A71D-5963-4AF8-9EBD-08EAD85B646E}" type="datetime1">
              <a:rPr lang="en-GB" smtClean="0"/>
              <a:t>16/09/2025</a:t>
            </a:fld>
            <a:endParaRPr lang="en-GB"/>
          </a:p>
        </p:txBody>
      </p:sp>
      <p:sp>
        <p:nvSpPr>
          <p:cNvPr id="3" name="Footer Placeholder 2">
            <a:extLst>
              <a:ext uri="{FF2B5EF4-FFF2-40B4-BE49-F238E27FC236}">
                <a16:creationId xmlns:a16="http://schemas.microsoft.com/office/drawing/2014/main" id="{19912786-FF2A-4EE3-829F-18D362EAF107}"/>
              </a:ext>
            </a:extLst>
          </p:cNvPr>
          <p:cNvSpPr>
            <a:spLocks noGrp="1"/>
          </p:cNvSpPr>
          <p:nvPr>
            <p:ph type="ftr" sz="quarter" idx="11"/>
          </p:nvPr>
        </p:nvSpPr>
        <p:spPr/>
        <p:txBody>
          <a:bodyPr/>
          <a:lstStyle/>
          <a:p>
            <a:r>
              <a:rPr lang="en-GB"/>
              <a:t>Creativity - Excellence - Resilience</a:t>
            </a:r>
          </a:p>
        </p:txBody>
      </p:sp>
      <p:sp>
        <p:nvSpPr>
          <p:cNvPr id="4" name="Slide Number Placeholder 3">
            <a:extLst>
              <a:ext uri="{FF2B5EF4-FFF2-40B4-BE49-F238E27FC236}">
                <a16:creationId xmlns:a16="http://schemas.microsoft.com/office/drawing/2014/main" id="{79B078CD-066F-49DC-B451-91B78AAAF7B2}"/>
              </a:ext>
            </a:extLst>
          </p:cNvPr>
          <p:cNvSpPr>
            <a:spLocks noGrp="1"/>
          </p:cNvSpPr>
          <p:nvPr>
            <p:ph type="sldNum" sz="quarter" idx="12"/>
          </p:nvPr>
        </p:nvSpPr>
        <p:spPr/>
        <p:txBody>
          <a:bodyPr/>
          <a:lstStyle/>
          <a:p>
            <a:fld id="{FF3A9F55-A437-4556-BAA1-FCFF8A9AE2FD}" type="slidenum">
              <a:rPr lang="en-GB" smtClean="0"/>
              <a:t>‹#›</a:t>
            </a:fld>
            <a:endParaRPr lang="en-GB"/>
          </a:p>
        </p:txBody>
      </p:sp>
    </p:spTree>
    <p:extLst>
      <p:ext uri="{BB962C8B-B14F-4D97-AF65-F5344CB8AC3E}">
        <p14:creationId xmlns:p14="http://schemas.microsoft.com/office/powerpoint/2010/main" val="4118926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8D9CD-30C6-4A45-BA0C-C9CEFD02B0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B01B12D-AE0E-4373-B384-7D89C4999A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D0B77E-8AA6-4572-A1B9-77783C04F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60CD99-F385-44EF-B30E-873D2B41FE4E}"/>
              </a:ext>
            </a:extLst>
          </p:cNvPr>
          <p:cNvSpPr>
            <a:spLocks noGrp="1"/>
          </p:cNvSpPr>
          <p:nvPr>
            <p:ph type="dt" sz="half" idx="10"/>
          </p:nvPr>
        </p:nvSpPr>
        <p:spPr/>
        <p:txBody>
          <a:bodyPr/>
          <a:lstStyle/>
          <a:p>
            <a:fld id="{E642A85F-217C-4077-8C80-DC48128F10C3}" type="datetime1">
              <a:rPr lang="en-GB" smtClean="0"/>
              <a:t>16/09/2025</a:t>
            </a:fld>
            <a:endParaRPr lang="en-GB"/>
          </a:p>
        </p:txBody>
      </p:sp>
      <p:sp>
        <p:nvSpPr>
          <p:cNvPr id="6" name="Footer Placeholder 5">
            <a:extLst>
              <a:ext uri="{FF2B5EF4-FFF2-40B4-BE49-F238E27FC236}">
                <a16:creationId xmlns:a16="http://schemas.microsoft.com/office/drawing/2014/main" id="{51960003-93F3-4B3C-B1B8-0957B7274F50}"/>
              </a:ext>
            </a:extLst>
          </p:cNvPr>
          <p:cNvSpPr>
            <a:spLocks noGrp="1"/>
          </p:cNvSpPr>
          <p:nvPr>
            <p:ph type="ftr" sz="quarter" idx="11"/>
          </p:nvPr>
        </p:nvSpPr>
        <p:spPr/>
        <p:txBody>
          <a:bodyPr/>
          <a:lstStyle/>
          <a:p>
            <a:r>
              <a:rPr lang="en-GB"/>
              <a:t>Creativity - Excellence - Resilience</a:t>
            </a:r>
          </a:p>
        </p:txBody>
      </p:sp>
      <p:sp>
        <p:nvSpPr>
          <p:cNvPr id="7" name="Slide Number Placeholder 6">
            <a:extLst>
              <a:ext uri="{FF2B5EF4-FFF2-40B4-BE49-F238E27FC236}">
                <a16:creationId xmlns:a16="http://schemas.microsoft.com/office/drawing/2014/main" id="{09C63D0D-B67B-4B1F-A149-9D66474ADCEB}"/>
              </a:ext>
            </a:extLst>
          </p:cNvPr>
          <p:cNvSpPr>
            <a:spLocks noGrp="1"/>
          </p:cNvSpPr>
          <p:nvPr>
            <p:ph type="sldNum" sz="quarter" idx="12"/>
          </p:nvPr>
        </p:nvSpPr>
        <p:spPr/>
        <p:txBody>
          <a:bodyPr/>
          <a:lstStyle/>
          <a:p>
            <a:fld id="{FF3A9F55-A437-4556-BAA1-FCFF8A9AE2FD}" type="slidenum">
              <a:rPr lang="en-GB" smtClean="0"/>
              <a:t>‹#›</a:t>
            </a:fld>
            <a:endParaRPr lang="en-GB"/>
          </a:p>
        </p:txBody>
      </p:sp>
    </p:spTree>
    <p:extLst>
      <p:ext uri="{BB962C8B-B14F-4D97-AF65-F5344CB8AC3E}">
        <p14:creationId xmlns:p14="http://schemas.microsoft.com/office/powerpoint/2010/main" val="201407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94BE-DE65-427F-8A33-3EB5C838FE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1A2090-7C33-46EC-9729-6A9599DAB9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FB9BAD9-BD01-4E5B-A41C-0EF265F4B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350847-C1E1-4985-AFE0-DF65850CE2AB}"/>
              </a:ext>
            </a:extLst>
          </p:cNvPr>
          <p:cNvSpPr>
            <a:spLocks noGrp="1"/>
          </p:cNvSpPr>
          <p:nvPr>
            <p:ph type="dt" sz="half" idx="10"/>
          </p:nvPr>
        </p:nvSpPr>
        <p:spPr/>
        <p:txBody>
          <a:bodyPr/>
          <a:lstStyle/>
          <a:p>
            <a:fld id="{CDBB749B-9F54-429B-A3FD-D53F5CE60D82}" type="datetime1">
              <a:rPr lang="en-GB" smtClean="0"/>
              <a:t>16/09/2025</a:t>
            </a:fld>
            <a:endParaRPr lang="en-GB"/>
          </a:p>
        </p:txBody>
      </p:sp>
      <p:sp>
        <p:nvSpPr>
          <p:cNvPr id="6" name="Footer Placeholder 5">
            <a:extLst>
              <a:ext uri="{FF2B5EF4-FFF2-40B4-BE49-F238E27FC236}">
                <a16:creationId xmlns:a16="http://schemas.microsoft.com/office/drawing/2014/main" id="{336362BF-2207-4A89-ABFD-914A1582C642}"/>
              </a:ext>
            </a:extLst>
          </p:cNvPr>
          <p:cNvSpPr>
            <a:spLocks noGrp="1"/>
          </p:cNvSpPr>
          <p:nvPr>
            <p:ph type="ftr" sz="quarter" idx="11"/>
          </p:nvPr>
        </p:nvSpPr>
        <p:spPr/>
        <p:txBody>
          <a:bodyPr/>
          <a:lstStyle/>
          <a:p>
            <a:r>
              <a:rPr lang="en-GB"/>
              <a:t>Creativity - Excellence - Resilience</a:t>
            </a:r>
          </a:p>
        </p:txBody>
      </p:sp>
      <p:sp>
        <p:nvSpPr>
          <p:cNvPr id="7" name="Slide Number Placeholder 6">
            <a:extLst>
              <a:ext uri="{FF2B5EF4-FFF2-40B4-BE49-F238E27FC236}">
                <a16:creationId xmlns:a16="http://schemas.microsoft.com/office/drawing/2014/main" id="{BF22907B-745F-4969-B03C-7F4C2B1835CD}"/>
              </a:ext>
            </a:extLst>
          </p:cNvPr>
          <p:cNvSpPr>
            <a:spLocks noGrp="1"/>
          </p:cNvSpPr>
          <p:nvPr>
            <p:ph type="sldNum" sz="quarter" idx="12"/>
          </p:nvPr>
        </p:nvSpPr>
        <p:spPr/>
        <p:txBody>
          <a:bodyPr/>
          <a:lstStyle/>
          <a:p>
            <a:fld id="{FF3A9F55-A437-4556-BAA1-FCFF8A9AE2FD}" type="slidenum">
              <a:rPr lang="en-GB" smtClean="0"/>
              <a:t>‹#›</a:t>
            </a:fld>
            <a:endParaRPr lang="en-GB"/>
          </a:p>
        </p:txBody>
      </p:sp>
    </p:spTree>
    <p:extLst>
      <p:ext uri="{BB962C8B-B14F-4D97-AF65-F5344CB8AC3E}">
        <p14:creationId xmlns:p14="http://schemas.microsoft.com/office/powerpoint/2010/main" val="2425287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FC4B2B-3E3E-4EB0-8915-E3B972CB9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FCA046-CA4B-4455-91A9-238A4C2D62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00D944-FBB7-4616-8F5E-870C683DD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5B6C28-94BB-40A4-88E8-839F0BB8346C}" type="datetime1">
              <a:rPr lang="en-GB" smtClean="0"/>
              <a:t>16/09/2025</a:t>
            </a:fld>
            <a:endParaRPr lang="en-GB"/>
          </a:p>
        </p:txBody>
      </p:sp>
      <p:sp>
        <p:nvSpPr>
          <p:cNvPr id="5" name="Footer Placeholder 4">
            <a:extLst>
              <a:ext uri="{FF2B5EF4-FFF2-40B4-BE49-F238E27FC236}">
                <a16:creationId xmlns:a16="http://schemas.microsoft.com/office/drawing/2014/main" id="{499A3B58-EB7E-47B0-9944-D297059C94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Creativity - Excellence - Resilience</a:t>
            </a:r>
          </a:p>
        </p:txBody>
      </p:sp>
      <p:sp>
        <p:nvSpPr>
          <p:cNvPr id="6" name="Slide Number Placeholder 5">
            <a:extLst>
              <a:ext uri="{FF2B5EF4-FFF2-40B4-BE49-F238E27FC236}">
                <a16:creationId xmlns:a16="http://schemas.microsoft.com/office/drawing/2014/main" id="{E13498D2-F750-49C7-87D3-A475093BF7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A9F55-A437-4556-BAA1-FCFF8A9AE2FD}" type="slidenum">
              <a:rPr lang="en-GB" smtClean="0"/>
              <a:t>‹#›</a:t>
            </a:fld>
            <a:endParaRPr lang="en-GB"/>
          </a:p>
        </p:txBody>
      </p:sp>
    </p:spTree>
    <p:extLst>
      <p:ext uri="{BB962C8B-B14F-4D97-AF65-F5344CB8AC3E}">
        <p14:creationId xmlns:p14="http://schemas.microsoft.com/office/powerpoint/2010/main" val="367727169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ictgames.com/mobilePage/index.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assets.whiteroseeducation.com/fixed/wre/digital-tools/1-minute-maths/index.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4D96-8A25-4922-9745-D98695CD0453}"/>
              </a:ext>
            </a:extLst>
          </p:cNvPr>
          <p:cNvSpPr>
            <a:spLocks noGrp="1"/>
          </p:cNvSpPr>
          <p:nvPr>
            <p:ph type="ctrTitle"/>
          </p:nvPr>
        </p:nvSpPr>
        <p:spPr/>
        <p:txBody>
          <a:bodyPr/>
          <a:lstStyle/>
          <a:p>
            <a:r>
              <a:rPr lang="en-GB" dirty="0"/>
              <a:t>Welcome to Year One</a:t>
            </a:r>
          </a:p>
        </p:txBody>
      </p:sp>
      <p:sp>
        <p:nvSpPr>
          <p:cNvPr id="3" name="Subtitle 2">
            <a:extLst>
              <a:ext uri="{FF2B5EF4-FFF2-40B4-BE49-F238E27FC236}">
                <a16:creationId xmlns:a16="http://schemas.microsoft.com/office/drawing/2014/main" id="{DD348AC5-4580-41DF-BF6D-B1384417EB9B}"/>
              </a:ext>
            </a:extLst>
          </p:cNvPr>
          <p:cNvSpPr>
            <a:spLocks noGrp="1"/>
          </p:cNvSpPr>
          <p:nvPr>
            <p:ph type="subTitle" idx="1"/>
          </p:nvPr>
        </p:nvSpPr>
        <p:spPr/>
        <p:txBody>
          <a:bodyPr/>
          <a:lstStyle/>
          <a:p>
            <a:r>
              <a:rPr lang="en-GB" dirty="0"/>
              <a:t>Meet the Team</a:t>
            </a:r>
          </a:p>
        </p:txBody>
      </p:sp>
      <p:sp>
        <p:nvSpPr>
          <p:cNvPr id="4" name="Footer Placeholder 3">
            <a:extLst>
              <a:ext uri="{FF2B5EF4-FFF2-40B4-BE49-F238E27FC236}">
                <a16:creationId xmlns:a16="http://schemas.microsoft.com/office/drawing/2014/main" id="{D6519BC7-0B76-4D6F-9216-A6C88208B0C9}"/>
              </a:ext>
            </a:extLst>
          </p:cNvPr>
          <p:cNvSpPr>
            <a:spLocks noGrp="1"/>
          </p:cNvSpPr>
          <p:nvPr>
            <p:ph type="ftr" sz="quarter" idx="11"/>
          </p:nvPr>
        </p:nvSpPr>
        <p:spPr>
          <a:xfrm>
            <a:off x="2111433" y="6356350"/>
            <a:ext cx="7971905" cy="365125"/>
          </a:xfrm>
        </p:spPr>
        <p:txBody>
          <a:bodyPr/>
          <a:lstStyle/>
          <a:p>
            <a:r>
              <a:rPr lang="en-GB" sz="3600" i="1" dirty="0"/>
              <a:t>Creativity - Excellence - Resilience</a:t>
            </a:r>
          </a:p>
        </p:txBody>
      </p:sp>
    </p:spTree>
    <p:extLst>
      <p:ext uri="{BB962C8B-B14F-4D97-AF65-F5344CB8AC3E}">
        <p14:creationId xmlns:p14="http://schemas.microsoft.com/office/powerpoint/2010/main" val="383577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EADE-6F0C-45B9-AAD3-BA9DD4C11EE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B403B7D-F95A-405F-8139-DF1922048ED3}"/>
              </a:ext>
            </a:extLst>
          </p:cNvPr>
          <p:cNvSpPr>
            <a:spLocks noGrp="1"/>
          </p:cNvSpPr>
          <p:nvPr>
            <p:ph idx="1"/>
          </p:nvPr>
        </p:nvSpPr>
        <p:spPr/>
        <p:txBody>
          <a:bodyPr/>
          <a:lstStyle/>
          <a:p>
            <a:endParaRPr lang="en-GB"/>
          </a:p>
        </p:txBody>
      </p:sp>
      <p:sp>
        <p:nvSpPr>
          <p:cNvPr id="4" name="Footer Placeholder 3">
            <a:extLst>
              <a:ext uri="{FF2B5EF4-FFF2-40B4-BE49-F238E27FC236}">
                <a16:creationId xmlns:a16="http://schemas.microsoft.com/office/drawing/2014/main" id="{DAFA3972-6BA0-4D1A-8D1B-D467D3FADEBA}"/>
              </a:ext>
            </a:extLst>
          </p:cNvPr>
          <p:cNvSpPr>
            <a:spLocks noGrp="1"/>
          </p:cNvSpPr>
          <p:nvPr>
            <p:ph type="ftr" sz="quarter" idx="11"/>
          </p:nvPr>
        </p:nvSpPr>
        <p:spPr/>
        <p:txBody>
          <a:bodyPr/>
          <a:lstStyle/>
          <a:p>
            <a:r>
              <a:rPr lang="en-GB"/>
              <a:t>Creativity - Excellence - Resilience</a:t>
            </a:r>
          </a:p>
        </p:txBody>
      </p:sp>
      <p:pic>
        <p:nvPicPr>
          <p:cNvPr id="5" name="Picture 4">
            <a:extLst>
              <a:ext uri="{FF2B5EF4-FFF2-40B4-BE49-F238E27FC236}">
                <a16:creationId xmlns:a16="http://schemas.microsoft.com/office/drawing/2014/main" id="{8C43890E-FF5C-43C9-92EB-F7CC5BD2682B}"/>
              </a:ext>
            </a:extLst>
          </p:cNvPr>
          <p:cNvPicPr>
            <a:picLocks noChangeAspect="1"/>
          </p:cNvPicPr>
          <p:nvPr/>
        </p:nvPicPr>
        <p:blipFill>
          <a:blip r:embed="rId2"/>
          <a:stretch>
            <a:fillRect/>
          </a:stretch>
        </p:blipFill>
        <p:spPr>
          <a:xfrm>
            <a:off x="1024758" y="0"/>
            <a:ext cx="10142483" cy="6858000"/>
          </a:xfrm>
          <a:prstGeom prst="rect">
            <a:avLst/>
          </a:prstGeom>
        </p:spPr>
      </p:pic>
    </p:spTree>
    <p:extLst>
      <p:ext uri="{BB962C8B-B14F-4D97-AF65-F5344CB8AC3E}">
        <p14:creationId xmlns:p14="http://schemas.microsoft.com/office/powerpoint/2010/main" val="369942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CAB52D-8BDC-4FAA-A75A-AF9DC7D2D1E8}"/>
              </a:ext>
            </a:extLst>
          </p:cNvPr>
          <p:cNvSpPr>
            <a:spLocks noGrp="1"/>
          </p:cNvSpPr>
          <p:nvPr>
            <p:ph type="ftr" sz="quarter" idx="11"/>
          </p:nvPr>
        </p:nvSpPr>
        <p:spPr/>
        <p:txBody>
          <a:bodyPr/>
          <a:lstStyle/>
          <a:p>
            <a:r>
              <a:rPr lang="en-GB"/>
              <a:t>Creativity - Excellence - Resilience</a:t>
            </a:r>
          </a:p>
        </p:txBody>
      </p:sp>
      <p:pic>
        <p:nvPicPr>
          <p:cNvPr id="4" name="Picture 3">
            <a:extLst>
              <a:ext uri="{FF2B5EF4-FFF2-40B4-BE49-F238E27FC236}">
                <a16:creationId xmlns:a16="http://schemas.microsoft.com/office/drawing/2014/main" id="{74AB06C9-9E46-485F-8658-FF9DDE02108D}"/>
              </a:ext>
            </a:extLst>
          </p:cNvPr>
          <p:cNvPicPr>
            <a:picLocks noChangeAspect="1"/>
          </p:cNvPicPr>
          <p:nvPr/>
        </p:nvPicPr>
        <p:blipFill>
          <a:blip r:embed="rId2"/>
          <a:stretch>
            <a:fillRect/>
          </a:stretch>
        </p:blipFill>
        <p:spPr>
          <a:xfrm>
            <a:off x="972410" y="0"/>
            <a:ext cx="10247179" cy="6858000"/>
          </a:xfrm>
          <a:prstGeom prst="rect">
            <a:avLst/>
          </a:prstGeom>
        </p:spPr>
      </p:pic>
    </p:spTree>
    <p:extLst>
      <p:ext uri="{BB962C8B-B14F-4D97-AF65-F5344CB8AC3E}">
        <p14:creationId xmlns:p14="http://schemas.microsoft.com/office/powerpoint/2010/main" val="889648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7215DD-96E2-46BC-B346-B3AF64FCBA89}"/>
              </a:ext>
            </a:extLst>
          </p:cNvPr>
          <p:cNvSpPr>
            <a:spLocks noGrp="1"/>
          </p:cNvSpPr>
          <p:nvPr>
            <p:ph type="ftr" sz="quarter" idx="11"/>
          </p:nvPr>
        </p:nvSpPr>
        <p:spPr/>
        <p:txBody>
          <a:bodyPr/>
          <a:lstStyle/>
          <a:p>
            <a:r>
              <a:rPr lang="en-GB"/>
              <a:t>Creativity - Excellence - Resilience</a:t>
            </a:r>
          </a:p>
        </p:txBody>
      </p:sp>
      <p:pic>
        <p:nvPicPr>
          <p:cNvPr id="3" name="Picture 2">
            <a:extLst>
              <a:ext uri="{FF2B5EF4-FFF2-40B4-BE49-F238E27FC236}">
                <a16:creationId xmlns:a16="http://schemas.microsoft.com/office/drawing/2014/main" id="{15DA0BBC-9DB1-4799-AA6B-3F67517AE3B8}"/>
              </a:ext>
            </a:extLst>
          </p:cNvPr>
          <p:cNvPicPr>
            <a:picLocks noChangeAspect="1"/>
          </p:cNvPicPr>
          <p:nvPr/>
        </p:nvPicPr>
        <p:blipFill>
          <a:blip r:embed="rId2"/>
          <a:stretch>
            <a:fillRect/>
          </a:stretch>
        </p:blipFill>
        <p:spPr>
          <a:xfrm>
            <a:off x="872133" y="0"/>
            <a:ext cx="10447734" cy="6858000"/>
          </a:xfrm>
          <a:prstGeom prst="rect">
            <a:avLst/>
          </a:prstGeom>
        </p:spPr>
      </p:pic>
    </p:spTree>
    <p:extLst>
      <p:ext uri="{BB962C8B-B14F-4D97-AF65-F5344CB8AC3E}">
        <p14:creationId xmlns:p14="http://schemas.microsoft.com/office/powerpoint/2010/main" val="1666107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19EE10-1FD0-4EEF-823B-5E79AAF887A3}"/>
              </a:ext>
            </a:extLst>
          </p:cNvPr>
          <p:cNvSpPr>
            <a:spLocks noGrp="1"/>
          </p:cNvSpPr>
          <p:nvPr>
            <p:ph type="ftr" sz="quarter" idx="11"/>
          </p:nvPr>
        </p:nvSpPr>
        <p:spPr/>
        <p:txBody>
          <a:bodyPr/>
          <a:lstStyle/>
          <a:p>
            <a:r>
              <a:rPr lang="en-GB"/>
              <a:t>Creativity - Excellence - Resilience</a:t>
            </a:r>
          </a:p>
        </p:txBody>
      </p:sp>
      <p:pic>
        <p:nvPicPr>
          <p:cNvPr id="3" name="Picture 2">
            <a:extLst>
              <a:ext uri="{FF2B5EF4-FFF2-40B4-BE49-F238E27FC236}">
                <a16:creationId xmlns:a16="http://schemas.microsoft.com/office/drawing/2014/main" id="{3CCDF03C-F84A-450E-9CF1-B281CDEC5842}"/>
              </a:ext>
            </a:extLst>
          </p:cNvPr>
          <p:cNvPicPr>
            <a:picLocks noChangeAspect="1"/>
          </p:cNvPicPr>
          <p:nvPr/>
        </p:nvPicPr>
        <p:blipFill>
          <a:blip r:embed="rId2"/>
          <a:stretch>
            <a:fillRect/>
          </a:stretch>
        </p:blipFill>
        <p:spPr>
          <a:xfrm>
            <a:off x="963590" y="0"/>
            <a:ext cx="10264820" cy="6858000"/>
          </a:xfrm>
          <a:prstGeom prst="rect">
            <a:avLst/>
          </a:prstGeom>
        </p:spPr>
      </p:pic>
    </p:spTree>
    <p:extLst>
      <p:ext uri="{BB962C8B-B14F-4D97-AF65-F5344CB8AC3E}">
        <p14:creationId xmlns:p14="http://schemas.microsoft.com/office/powerpoint/2010/main" val="4250160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C98216-11F1-4E17-A53A-D59D1110BEB8}"/>
              </a:ext>
            </a:extLst>
          </p:cNvPr>
          <p:cNvSpPr>
            <a:spLocks noGrp="1"/>
          </p:cNvSpPr>
          <p:nvPr>
            <p:ph type="ftr" sz="quarter" idx="11"/>
          </p:nvPr>
        </p:nvSpPr>
        <p:spPr/>
        <p:txBody>
          <a:bodyPr/>
          <a:lstStyle/>
          <a:p>
            <a:r>
              <a:rPr lang="en-GB"/>
              <a:t>Creativity - Excellence - Resilience</a:t>
            </a:r>
          </a:p>
        </p:txBody>
      </p:sp>
      <p:pic>
        <p:nvPicPr>
          <p:cNvPr id="3" name="Picture 2">
            <a:extLst>
              <a:ext uri="{FF2B5EF4-FFF2-40B4-BE49-F238E27FC236}">
                <a16:creationId xmlns:a16="http://schemas.microsoft.com/office/drawing/2014/main" id="{D1A73B1F-CDD5-4F13-BE40-F285BD3334B4}"/>
              </a:ext>
            </a:extLst>
          </p:cNvPr>
          <p:cNvPicPr>
            <a:picLocks noChangeAspect="1"/>
          </p:cNvPicPr>
          <p:nvPr/>
        </p:nvPicPr>
        <p:blipFill>
          <a:blip r:embed="rId2"/>
          <a:stretch>
            <a:fillRect/>
          </a:stretch>
        </p:blipFill>
        <p:spPr>
          <a:xfrm>
            <a:off x="655602" y="297630"/>
            <a:ext cx="7895545" cy="5862217"/>
          </a:xfrm>
          <a:prstGeom prst="rect">
            <a:avLst/>
          </a:prstGeom>
        </p:spPr>
      </p:pic>
      <p:pic>
        <p:nvPicPr>
          <p:cNvPr id="4" name="Picture 3">
            <a:extLst>
              <a:ext uri="{FF2B5EF4-FFF2-40B4-BE49-F238E27FC236}">
                <a16:creationId xmlns:a16="http://schemas.microsoft.com/office/drawing/2014/main" id="{02679910-2F0C-42C3-B4A6-03BA141B3C94}"/>
              </a:ext>
            </a:extLst>
          </p:cNvPr>
          <p:cNvPicPr>
            <a:picLocks noChangeAspect="1"/>
          </p:cNvPicPr>
          <p:nvPr/>
        </p:nvPicPr>
        <p:blipFill>
          <a:blip r:embed="rId3"/>
          <a:stretch>
            <a:fillRect/>
          </a:stretch>
        </p:blipFill>
        <p:spPr>
          <a:xfrm>
            <a:off x="8551147" y="4105955"/>
            <a:ext cx="2622620" cy="2094690"/>
          </a:xfrm>
          <a:prstGeom prst="rect">
            <a:avLst/>
          </a:prstGeom>
        </p:spPr>
      </p:pic>
    </p:spTree>
    <p:extLst>
      <p:ext uri="{BB962C8B-B14F-4D97-AF65-F5344CB8AC3E}">
        <p14:creationId xmlns:p14="http://schemas.microsoft.com/office/powerpoint/2010/main" val="653928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0AA2248-C608-45D5-BE6F-DAC359BD603D}"/>
              </a:ext>
            </a:extLst>
          </p:cNvPr>
          <p:cNvSpPr>
            <a:spLocks noGrp="1"/>
          </p:cNvSpPr>
          <p:nvPr>
            <p:ph type="ftr" sz="quarter" idx="11"/>
          </p:nvPr>
        </p:nvSpPr>
        <p:spPr/>
        <p:txBody>
          <a:bodyPr/>
          <a:lstStyle/>
          <a:p>
            <a:r>
              <a:rPr lang="en-GB"/>
              <a:t>Creativity - Excellence - Resilience</a:t>
            </a:r>
          </a:p>
        </p:txBody>
      </p:sp>
      <p:pic>
        <p:nvPicPr>
          <p:cNvPr id="3" name="Picture 2">
            <a:extLst>
              <a:ext uri="{FF2B5EF4-FFF2-40B4-BE49-F238E27FC236}">
                <a16:creationId xmlns:a16="http://schemas.microsoft.com/office/drawing/2014/main" id="{187BD1F7-997F-4667-B056-AFD8D68FE7E1}"/>
              </a:ext>
            </a:extLst>
          </p:cNvPr>
          <p:cNvPicPr>
            <a:picLocks noChangeAspect="1"/>
          </p:cNvPicPr>
          <p:nvPr/>
        </p:nvPicPr>
        <p:blipFill>
          <a:blip r:embed="rId2"/>
          <a:stretch>
            <a:fillRect/>
          </a:stretch>
        </p:blipFill>
        <p:spPr>
          <a:xfrm>
            <a:off x="1065125" y="321547"/>
            <a:ext cx="9904837" cy="6314946"/>
          </a:xfrm>
          <a:prstGeom prst="rect">
            <a:avLst/>
          </a:prstGeom>
        </p:spPr>
      </p:pic>
    </p:spTree>
    <p:extLst>
      <p:ext uri="{BB962C8B-B14F-4D97-AF65-F5344CB8AC3E}">
        <p14:creationId xmlns:p14="http://schemas.microsoft.com/office/powerpoint/2010/main" val="915469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2CAD25-803B-41FA-B8A3-ED06BCEF0AF5}"/>
              </a:ext>
            </a:extLst>
          </p:cNvPr>
          <p:cNvSpPr>
            <a:spLocks noGrp="1"/>
          </p:cNvSpPr>
          <p:nvPr>
            <p:ph type="ftr" sz="quarter" idx="11"/>
          </p:nvPr>
        </p:nvSpPr>
        <p:spPr/>
        <p:txBody>
          <a:bodyPr/>
          <a:lstStyle/>
          <a:p>
            <a:r>
              <a:rPr lang="en-GB"/>
              <a:t>Creativity - Excellence - Resilience</a:t>
            </a:r>
          </a:p>
        </p:txBody>
      </p:sp>
      <p:pic>
        <p:nvPicPr>
          <p:cNvPr id="3" name="Picture 2">
            <a:extLst>
              <a:ext uri="{FF2B5EF4-FFF2-40B4-BE49-F238E27FC236}">
                <a16:creationId xmlns:a16="http://schemas.microsoft.com/office/drawing/2014/main" id="{AC121382-71A0-4785-9CCD-5BED12F5FFD0}"/>
              </a:ext>
            </a:extLst>
          </p:cNvPr>
          <p:cNvPicPr>
            <a:picLocks noChangeAspect="1"/>
          </p:cNvPicPr>
          <p:nvPr/>
        </p:nvPicPr>
        <p:blipFill>
          <a:blip r:embed="rId2"/>
          <a:stretch>
            <a:fillRect/>
          </a:stretch>
        </p:blipFill>
        <p:spPr>
          <a:xfrm>
            <a:off x="0" y="342900"/>
            <a:ext cx="12192000" cy="6172200"/>
          </a:xfrm>
          <a:prstGeom prst="rect">
            <a:avLst/>
          </a:prstGeom>
        </p:spPr>
      </p:pic>
    </p:spTree>
    <p:extLst>
      <p:ext uri="{BB962C8B-B14F-4D97-AF65-F5344CB8AC3E}">
        <p14:creationId xmlns:p14="http://schemas.microsoft.com/office/powerpoint/2010/main" val="1515029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AEC947-A068-4DCB-997A-787F6EF25C50}"/>
              </a:ext>
            </a:extLst>
          </p:cNvPr>
          <p:cNvSpPr>
            <a:spLocks noGrp="1"/>
          </p:cNvSpPr>
          <p:nvPr>
            <p:ph type="ftr" sz="quarter" idx="11"/>
          </p:nvPr>
        </p:nvSpPr>
        <p:spPr/>
        <p:txBody>
          <a:bodyPr/>
          <a:lstStyle/>
          <a:p>
            <a:r>
              <a:rPr lang="en-GB"/>
              <a:t>Creativity - Excellence - Resilience</a:t>
            </a:r>
          </a:p>
        </p:txBody>
      </p:sp>
      <p:pic>
        <p:nvPicPr>
          <p:cNvPr id="3" name="Picture 2">
            <a:extLst>
              <a:ext uri="{FF2B5EF4-FFF2-40B4-BE49-F238E27FC236}">
                <a16:creationId xmlns:a16="http://schemas.microsoft.com/office/drawing/2014/main" id="{8691FD54-1486-481A-8B87-F906492CB34B}"/>
              </a:ext>
            </a:extLst>
          </p:cNvPr>
          <p:cNvPicPr>
            <a:picLocks noChangeAspect="1"/>
          </p:cNvPicPr>
          <p:nvPr/>
        </p:nvPicPr>
        <p:blipFill>
          <a:blip r:embed="rId2"/>
          <a:stretch>
            <a:fillRect/>
          </a:stretch>
        </p:blipFill>
        <p:spPr>
          <a:xfrm>
            <a:off x="132713" y="0"/>
            <a:ext cx="11926573" cy="6858000"/>
          </a:xfrm>
          <a:prstGeom prst="rect">
            <a:avLst/>
          </a:prstGeom>
        </p:spPr>
      </p:pic>
    </p:spTree>
    <p:extLst>
      <p:ext uri="{BB962C8B-B14F-4D97-AF65-F5344CB8AC3E}">
        <p14:creationId xmlns:p14="http://schemas.microsoft.com/office/powerpoint/2010/main" val="4021151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59BE-FBD3-4D11-9AC0-658962E01029}"/>
              </a:ext>
            </a:extLst>
          </p:cNvPr>
          <p:cNvSpPr>
            <a:spLocks noGrp="1"/>
          </p:cNvSpPr>
          <p:nvPr>
            <p:ph type="title"/>
          </p:nvPr>
        </p:nvSpPr>
        <p:spPr/>
        <p:txBody>
          <a:bodyPr/>
          <a:lstStyle/>
          <a:p>
            <a:pPr algn="ctr"/>
            <a:r>
              <a:rPr lang="en-GB" dirty="0"/>
              <a:t>Home-Learning</a:t>
            </a:r>
          </a:p>
        </p:txBody>
      </p:sp>
      <p:sp>
        <p:nvSpPr>
          <p:cNvPr id="6" name="Content Placeholder 5">
            <a:extLst>
              <a:ext uri="{FF2B5EF4-FFF2-40B4-BE49-F238E27FC236}">
                <a16:creationId xmlns:a16="http://schemas.microsoft.com/office/drawing/2014/main" id="{B5828F40-2F2E-4084-A315-28982CF1BFA9}"/>
              </a:ext>
            </a:extLst>
          </p:cNvPr>
          <p:cNvSpPr>
            <a:spLocks noGrp="1"/>
          </p:cNvSpPr>
          <p:nvPr>
            <p:ph idx="1"/>
          </p:nvPr>
        </p:nvSpPr>
        <p:spPr>
          <a:xfrm>
            <a:off x="419725" y="1409075"/>
            <a:ext cx="10934075" cy="4767888"/>
          </a:xfrm>
        </p:spPr>
        <p:txBody>
          <a:bodyPr>
            <a:normAutofit fontScale="85000" lnSpcReduction="20000"/>
          </a:bodyPr>
          <a:lstStyle/>
          <a:p>
            <a:pPr marL="0" indent="0">
              <a:buNone/>
            </a:pPr>
            <a:r>
              <a:rPr lang="en-GB" sz="2400" b="1" dirty="0"/>
              <a:t>Reading</a:t>
            </a:r>
          </a:p>
          <a:p>
            <a:r>
              <a:rPr lang="en-GB" sz="2400" dirty="0"/>
              <a:t>We would encourage you to share books with your children daily. Three school reading books are being sent home each week and we would suggest that they are each read at least twice. We would encourage you to ask questions about the context of the story or information, ask them to recall details from the text and ask them how the characters might feel or what they found interesting. </a:t>
            </a:r>
          </a:p>
          <a:p>
            <a:r>
              <a:rPr lang="en-GB" sz="2400" dirty="0"/>
              <a:t>READING STARS </a:t>
            </a:r>
          </a:p>
          <a:p>
            <a:pPr marL="0" indent="0">
              <a:buNone/>
            </a:pPr>
            <a:r>
              <a:rPr lang="en-GB" sz="2400" b="1" dirty="0"/>
              <a:t>Maths</a:t>
            </a:r>
          </a:p>
          <a:p>
            <a:pPr marL="0" indent="0">
              <a:buNone/>
            </a:pPr>
            <a:r>
              <a:rPr lang="en-GB" sz="2400" dirty="0"/>
              <a:t>Maths practise at home can be counting songs and rhymes, counting objects in everyday activities, board games and online activities. </a:t>
            </a:r>
          </a:p>
          <a:p>
            <a:pPr marL="0" indent="0">
              <a:buNone/>
            </a:pPr>
            <a:r>
              <a:rPr lang="en-GB" sz="2400" dirty="0" err="1">
                <a:hlinkClick r:id="rId3"/>
              </a:rPr>
              <a:t>ictgames</a:t>
            </a:r>
            <a:r>
              <a:rPr lang="en-GB" sz="2400" dirty="0">
                <a:hlinkClick r:id="rId3"/>
              </a:rPr>
              <a:t> || html5 Home Page</a:t>
            </a:r>
            <a:endParaRPr lang="en-GB" sz="2400" dirty="0"/>
          </a:p>
          <a:p>
            <a:pPr marL="0" indent="0">
              <a:buNone/>
            </a:pPr>
            <a:r>
              <a:rPr lang="en-GB" sz="2400" dirty="0">
                <a:hlinkClick r:id="rId4"/>
              </a:rPr>
              <a:t>1-Minute Maths (whiteroseeducation.com)</a:t>
            </a:r>
            <a:endParaRPr lang="en-GB" sz="2400" dirty="0"/>
          </a:p>
          <a:p>
            <a:pPr marL="0" indent="0">
              <a:buNone/>
            </a:pPr>
            <a:endParaRPr lang="en-GB" sz="2400" b="1" dirty="0"/>
          </a:p>
          <a:p>
            <a:pPr marL="0" indent="0">
              <a:buNone/>
            </a:pPr>
            <a:r>
              <a:rPr lang="en-GB" sz="2400" b="1" dirty="0"/>
              <a:t>Termly Key Knowledge &amp; Skills</a:t>
            </a:r>
          </a:p>
          <a:p>
            <a:pPr marL="0" indent="0">
              <a:buNone/>
            </a:pPr>
            <a:r>
              <a:rPr lang="en-GB" sz="2400" dirty="0"/>
              <a:t>At the beginning of each term, teachers will send home a page of words for reading and spelling and recall facts for maths to support children’s learning at home. These can also be found on the Class Pages of our school website. </a:t>
            </a:r>
          </a:p>
        </p:txBody>
      </p:sp>
      <p:sp>
        <p:nvSpPr>
          <p:cNvPr id="5" name="Footer Placeholder 4">
            <a:extLst>
              <a:ext uri="{FF2B5EF4-FFF2-40B4-BE49-F238E27FC236}">
                <a16:creationId xmlns:a16="http://schemas.microsoft.com/office/drawing/2014/main" id="{663A9563-46A5-44BC-A290-9FFA10A81266}"/>
              </a:ext>
            </a:extLst>
          </p:cNvPr>
          <p:cNvSpPr>
            <a:spLocks noGrp="1"/>
          </p:cNvSpPr>
          <p:nvPr>
            <p:ph type="ftr" sz="quarter" idx="11"/>
          </p:nvPr>
        </p:nvSpPr>
        <p:spPr/>
        <p:txBody>
          <a:bodyPr/>
          <a:lstStyle/>
          <a:p>
            <a:r>
              <a:rPr lang="en-GB"/>
              <a:t>Creativity - Excellence - Resilience</a:t>
            </a:r>
          </a:p>
        </p:txBody>
      </p:sp>
      <p:pic>
        <p:nvPicPr>
          <p:cNvPr id="3" name="Picture 2">
            <a:extLst>
              <a:ext uri="{FF2B5EF4-FFF2-40B4-BE49-F238E27FC236}">
                <a16:creationId xmlns:a16="http://schemas.microsoft.com/office/drawing/2014/main" id="{35A385E2-A3E4-4182-949E-EA18217F6078}"/>
              </a:ext>
            </a:extLst>
          </p:cNvPr>
          <p:cNvPicPr>
            <a:picLocks noChangeAspect="1"/>
          </p:cNvPicPr>
          <p:nvPr/>
        </p:nvPicPr>
        <p:blipFill>
          <a:blip r:embed="rId5"/>
          <a:stretch>
            <a:fillRect/>
          </a:stretch>
        </p:blipFill>
        <p:spPr>
          <a:xfrm>
            <a:off x="5042003" y="3934477"/>
            <a:ext cx="733121" cy="787426"/>
          </a:xfrm>
          <a:prstGeom prst="rect">
            <a:avLst/>
          </a:prstGeom>
        </p:spPr>
      </p:pic>
      <p:pic>
        <p:nvPicPr>
          <p:cNvPr id="4" name="Picture 3">
            <a:extLst>
              <a:ext uri="{FF2B5EF4-FFF2-40B4-BE49-F238E27FC236}">
                <a16:creationId xmlns:a16="http://schemas.microsoft.com/office/drawing/2014/main" id="{089ED114-F4A5-40D8-8867-0EA760761F82}"/>
              </a:ext>
            </a:extLst>
          </p:cNvPr>
          <p:cNvPicPr>
            <a:picLocks noChangeAspect="1"/>
          </p:cNvPicPr>
          <p:nvPr/>
        </p:nvPicPr>
        <p:blipFill>
          <a:blip r:embed="rId6"/>
          <a:stretch>
            <a:fillRect/>
          </a:stretch>
        </p:blipFill>
        <p:spPr>
          <a:xfrm>
            <a:off x="5888240" y="3911471"/>
            <a:ext cx="1057275" cy="833438"/>
          </a:xfrm>
          <a:prstGeom prst="rect">
            <a:avLst/>
          </a:prstGeom>
        </p:spPr>
      </p:pic>
    </p:spTree>
    <p:extLst>
      <p:ext uri="{BB962C8B-B14F-4D97-AF65-F5344CB8AC3E}">
        <p14:creationId xmlns:p14="http://schemas.microsoft.com/office/powerpoint/2010/main" val="32563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311-B980-41CF-9CDC-42DDA783F728}"/>
              </a:ext>
            </a:extLst>
          </p:cNvPr>
          <p:cNvSpPr>
            <a:spLocks noGrp="1"/>
          </p:cNvSpPr>
          <p:nvPr>
            <p:ph type="title"/>
          </p:nvPr>
        </p:nvSpPr>
        <p:spPr/>
        <p:txBody>
          <a:bodyPr/>
          <a:lstStyle/>
          <a:p>
            <a:pPr algn="ctr"/>
            <a:r>
              <a:rPr lang="en-GB" dirty="0"/>
              <a:t>Behaviour &amp; Expectations</a:t>
            </a:r>
          </a:p>
        </p:txBody>
      </p:sp>
      <p:sp>
        <p:nvSpPr>
          <p:cNvPr id="3" name="Content Placeholder 2">
            <a:extLst>
              <a:ext uri="{FF2B5EF4-FFF2-40B4-BE49-F238E27FC236}">
                <a16:creationId xmlns:a16="http://schemas.microsoft.com/office/drawing/2014/main" id="{2D16BE2E-9042-4627-B6AC-F24CE2BE8B77}"/>
              </a:ext>
            </a:extLst>
          </p:cNvPr>
          <p:cNvSpPr>
            <a:spLocks noGrp="1"/>
          </p:cNvSpPr>
          <p:nvPr>
            <p:ph sz="half" idx="1"/>
          </p:nvPr>
        </p:nvSpPr>
        <p:spPr>
          <a:xfrm>
            <a:off x="838199" y="1825625"/>
            <a:ext cx="10515599" cy="4351338"/>
          </a:xfrm>
        </p:spPr>
        <p:txBody>
          <a:bodyPr>
            <a:normAutofit lnSpcReduction="10000"/>
          </a:bodyPr>
          <a:lstStyle/>
          <a:p>
            <a:pPr marL="0" indent="0" algn="just">
              <a:buNone/>
            </a:pPr>
            <a:r>
              <a:rPr lang="en-GB" sz="3200" b="1" dirty="0"/>
              <a:t>Ready, Respectful, Safe</a:t>
            </a:r>
          </a:p>
          <a:p>
            <a:pPr marL="0" indent="0" algn="just">
              <a:buNone/>
            </a:pPr>
            <a:endParaRPr lang="en-GB" b="1" dirty="0"/>
          </a:p>
          <a:p>
            <a:pPr marL="0" indent="0" algn="just">
              <a:buNone/>
            </a:pPr>
            <a:r>
              <a:rPr lang="en-GB" b="1" dirty="0"/>
              <a:t>The Restorative Approach</a:t>
            </a:r>
          </a:p>
          <a:p>
            <a:pPr marL="0" indent="0" algn="just">
              <a:buNone/>
            </a:pPr>
            <a:r>
              <a:rPr lang="en-GB" dirty="0"/>
              <a:t>Incidences of negative behaviour are dealt with in a fair, respectful and appropriate way, with the key focus on individuals taking responsibility for their behaviour, repairing any harm done, rebuilding and restoring relationships. The key principle when dealing with issues is to give all the people involved a chance to have their say and become actively involved in the process. All members of staff and children know that issues will be dealt with fairly with a ’no blame’ approach.</a:t>
            </a:r>
          </a:p>
          <a:p>
            <a:pPr marL="0" indent="0" algn="ctr">
              <a:buNone/>
            </a:pPr>
            <a:endParaRPr lang="en-GB" sz="3600" dirty="0"/>
          </a:p>
        </p:txBody>
      </p:sp>
      <p:sp>
        <p:nvSpPr>
          <p:cNvPr id="4" name="Footer Placeholder 3">
            <a:extLst>
              <a:ext uri="{FF2B5EF4-FFF2-40B4-BE49-F238E27FC236}">
                <a16:creationId xmlns:a16="http://schemas.microsoft.com/office/drawing/2014/main" id="{C872B8D6-B151-41F6-94A0-DEE0C0416FDE}"/>
              </a:ext>
            </a:extLst>
          </p:cNvPr>
          <p:cNvSpPr>
            <a:spLocks noGrp="1"/>
          </p:cNvSpPr>
          <p:nvPr>
            <p:ph type="ftr" sz="quarter" idx="11"/>
          </p:nvPr>
        </p:nvSpPr>
        <p:spPr/>
        <p:txBody>
          <a:bodyPr/>
          <a:lstStyle/>
          <a:p>
            <a:r>
              <a:rPr lang="en-GB"/>
              <a:t>Creativity - Excellence - Resilience</a:t>
            </a:r>
          </a:p>
        </p:txBody>
      </p:sp>
    </p:spTree>
    <p:extLst>
      <p:ext uri="{BB962C8B-B14F-4D97-AF65-F5344CB8AC3E}">
        <p14:creationId xmlns:p14="http://schemas.microsoft.com/office/powerpoint/2010/main" val="3720228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2B55F8-A090-4BEC-AD2C-0914771A5E89}"/>
              </a:ext>
            </a:extLst>
          </p:cNvPr>
          <p:cNvSpPr>
            <a:spLocks noGrp="1"/>
          </p:cNvSpPr>
          <p:nvPr>
            <p:ph type="title"/>
          </p:nvPr>
        </p:nvSpPr>
        <p:spPr>
          <a:xfrm>
            <a:off x="762000" y="-362614"/>
            <a:ext cx="10515600" cy="1325563"/>
          </a:xfrm>
        </p:spPr>
        <p:txBody>
          <a:bodyPr/>
          <a:lstStyle/>
          <a:p>
            <a:pPr algn="ctr"/>
            <a:r>
              <a:rPr lang="en-GB" dirty="0"/>
              <a:t>Who’s Who</a:t>
            </a:r>
          </a:p>
        </p:txBody>
      </p:sp>
      <p:sp>
        <p:nvSpPr>
          <p:cNvPr id="6" name="Content Placeholder 5">
            <a:extLst>
              <a:ext uri="{FF2B5EF4-FFF2-40B4-BE49-F238E27FC236}">
                <a16:creationId xmlns:a16="http://schemas.microsoft.com/office/drawing/2014/main" id="{28581DAD-C669-49C6-8CF0-96B07A62CA36}"/>
              </a:ext>
            </a:extLst>
          </p:cNvPr>
          <p:cNvSpPr>
            <a:spLocks noGrp="1"/>
          </p:cNvSpPr>
          <p:nvPr>
            <p:ph sz="half" idx="1"/>
          </p:nvPr>
        </p:nvSpPr>
        <p:spPr>
          <a:xfrm>
            <a:off x="838200" y="1825625"/>
            <a:ext cx="5323166" cy="4351338"/>
          </a:xfrm>
        </p:spPr>
        <p:txBody>
          <a:bodyPr>
            <a:normAutofit/>
          </a:bodyPr>
          <a:lstStyle/>
          <a:p>
            <a:pPr marL="0" lvl="0" indent="0">
              <a:spcBef>
                <a:spcPct val="20000"/>
              </a:spcBef>
              <a:buClr>
                <a:srgbClr val="FFCC00"/>
              </a:buClr>
              <a:buSzPct val="120000"/>
              <a:buNone/>
            </a:pPr>
            <a:r>
              <a:rPr lang="en-GB" dirty="0"/>
              <a:t>Miss Andrews </a:t>
            </a:r>
          </a:p>
          <a:p>
            <a:pPr marL="0" indent="0">
              <a:spcBef>
                <a:spcPct val="20000"/>
              </a:spcBef>
              <a:buClr>
                <a:srgbClr val="FFCC00"/>
              </a:buClr>
              <a:buSzPct val="120000"/>
              <a:buNone/>
            </a:pPr>
            <a:r>
              <a:rPr lang="en-GB" dirty="0"/>
              <a:t>Mrs Scott</a:t>
            </a:r>
          </a:p>
          <a:p>
            <a:pPr marL="0" lvl="0" indent="0">
              <a:spcBef>
                <a:spcPct val="20000"/>
              </a:spcBef>
              <a:buClr>
                <a:srgbClr val="FFCC00"/>
              </a:buClr>
              <a:buSzPct val="120000"/>
              <a:buNone/>
            </a:pPr>
            <a:r>
              <a:rPr lang="en-GB" dirty="0"/>
              <a:t>Mrs Munday</a:t>
            </a:r>
          </a:p>
          <a:p>
            <a:pPr marL="0" lvl="0" indent="0">
              <a:spcBef>
                <a:spcPct val="20000"/>
              </a:spcBef>
              <a:buClr>
                <a:srgbClr val="FFCC00"/>
              </a:buClr>
              <a:buSzPct val="120000"/>
              <a:buNone/>
            </a:pPr>
            <a:endParaRPr lang="en-GB" dirty="0"/>
          </a:p>
          <a:p>
            <a:pPr marL="0" lvl="0" indent="0">
              <a:spcBef>
                <a:spcPct val="20000"/>
              </a:spcBef>
              <a:buClr>
                <a:srgbClr val="FFCC00"/>
              </a:buClr>
              <a:buSzPct val="120000"/>
              <a:buNone/>
            </a:pPr>
            <a:endParaRPr lang="en-GB" dirty="0"/>
          </a:p>
          <a:p>
            <a:pPr marL="0" lvl="0" indent="0">
              <a:spcBef>
                <a:spcPct val="20000"/>
              </a:spcBef>
              <a:buClr>
                <a:srgbClr val="FFCC00"/>
              </a:buClr>
              <a:buSzPct val="120000"/>
              <a:buNone/>
            </a:pPr>
            <a:r>
              <a:rPr lang="en-GB" dirty="0"/>
              <a:t>Miss Cork - Tuesday to Friday</a:t>
            </a:r>
          </a:p>
          <a:p>
            <a:pPr marL="0" lvl="0" indent="0">
              <a:spcBef>
                <a:spcPct val="20000"/>
              </a:spcBef>
              <a:buClr>
                <a:srgbClr val="FFCC00"/>
              </a:buClr>
              <a:buSzPct val="120000"/>
              <a:buNone/>
            </a:pPr>
            <a:r>
              <a:rPr lang="en-GB" dirty="0"/>
              <a:t>Miss Harvey – Monday to Thursday</a:t>
            </a:r>
          </a:p>
          <a:p>
            <a:pPr marL="0" lvl="0" indent="0">
              <a:spcBef>
                <a:spcPct val="20000"/>
              </a:spcBef>
              <a:buClr>
                <a:srgbClr val="FFCC00"/>
              </a:buClr>
              <a:buSzPct val="120000"/>
              <a:buNone/>
            </a:pPr>
            <a:r>
              <a:rPr lang="en-GB" dirty="0"/>
              <a:t>Miss Perrott</a:t>
            </a:r>
          </a:p>
          <a:p>
            <a:endParaRPr lang="en-GB" dirty="0"/>
          </a:p>
        </p:txBody>
      </p:sp>
      <p:pic>
        <p:nvPicPr>
          <p:cNvPr id="10" name="Picture 9">
            <a:extLst>
              <a:ext uri="{FF2B5EF4-FFF2-40B4-BE49-F238E27FC236}">
                <a16:creationId xmlns:a16="http://schemas.microsoft.com/office/drawing/2014/main" id="{805209C9-F8AE-455C-A8AE-2D8CA7C3E2D0}"/>
              </a:ext>
            </a:extLst>
          </p:cNvPr>
          <p:cNvPicPr>
            <a:picLocks noChangeAspect="1"/>
          </p:cNvPicPr>
          <p:nvPr/>
        </p:nvPicPr>
        <p:blipFill>
          <a:blip r:embed="rId3"/>
          <a:stretch>
            <a:fillRect/>
          </a:stretch>
        </p:blipFill>
        <p:spPr>
          <a:xfrm>
            <a:off x="5318141" y="681037"/>
            <a:ext cx="1585077" cy="2806235"/>
          </a:xfrm>
          <a:prstGeom prst="rect">
            <a:avLst/>
          </a:prstGeom>
        </p:spPr>
      </p:pic>
      <p:pic>
        <p:nvPicPr>
          <p:cNvPr id="11" name="Picture 10">
            <a:extLst>
              <a:ext uri="{FF2B5EF4-FFF2-40B4-BE49-F238E27FC236}">
                <a16:creationId xmlns:a16="http://schemas.microsoft.com/office/drawing/2014/main" id="{D897EC65-D90D-44A3-96DA-5885C9CC97DB}"/>
              </a:ext>
            </a:extLst>
          </p:cNvPr>
          <p:cNvPicPr>
            <a:picLocks noChangeAspect="1"/>
          </p:cNvPicPr>
          <p:nvPr/>
        </p:nvPicPr>
        <p:blipFill>
          <a:blip r:embed="rId4"/>
          <a:stretch>
            <a:fillRect/>
          </a:stretch>
        </p:blipFill>
        <p:spPr>
          <a:xfrm>
            <a:off x="6019800" y="3756807"/>
            <a:ext cx="1710874" cy="2785144"/>
          </a:xfrm>
          <a:prstGeom prst="rect">
            <a:avLst/>
          </a:prstGeom>
        </p:spPr>
      </p:pic>
      <p:pic>
        <p:nvPicPr>
          <p:cNvPr id="12" name="Picture 11">
            <a:extLst>
              <a:ext uri="{FF2B5EF4-FFF2-40B4-BE49-F238E27FC236}">
                <a16:creationId xmlns:a16="http://schemas.microsoft.com/office/drawing/2014/main" id="{17CECC58-8A5E-4EC9-9143-EE1D4EC2E55D}"/>
              </a:ext>
            </a:extLst>
          </p:cNvPr>
          <p:cNvPicPr>
            <a:picLocks noChangeAspect="1"/>
          </p:cNvPicPr>
          <p:nvPr/>
        </p:nvPicPr>
        <p:blipFill>
          <a:blip r:embed="rId5"/>
          <a:stretch>
            <a:fillRect/>
          </a:stretch>
        </p:blipFill>
        <p:spPr>
          <a:xfrm>
            <a:off x="7839445" y="3756807"/>
            <a:ext cx="1577477" cy="2895851"/>
          </a:xfrm>
          <a:prstGeom prst="rect">
            <a:avLst/>
          </a:prstGeom>
        </p:spPr>
      </p:pic>
      <p:pic>
        <p:nvPicPr>
          <p:cNvPr id="13" name="Picture 12">
            <a:extLst>
              <a:ext uri="{FF2B5EF4-FFF2-40B4-BE49-F238E27FC236}">
                <a16:creationId xmlns:a16="http://schemas.microsoft.com/office/drawing/2014/main" id="{14C9C6C2-9B21-4AA3-BFC2-E74594855AD0}"/>
              </a:ext>
            </a:extLst>
          </p:cNvPr>
          <p:cNvPicPr>
            <a:picLocks noChangeAspect="1"/>
          </p:cNvPicPr>
          <p:nvPr/>
        </p:nvPicPr>
        <p:blipFill>
          <a:blip r:embed="rId6"/>
          <a:stretch>
            <a:fillRect/>
          </a:stretch>
        </p:blipFill>
        <p:spPr>
          <a:xfrm>
            <a:off x="9601055" y="3756807"/>
            <a:ext cx="1676545" cy="2911092"/>
          </a:xfrm>
          <a:prstGeom prst="rect">
            <a:avLst/>
          </a:prstGeom>
        </p:spPr>
      </p:pic>
      <p:pic>
        <p:nvPicPr>
          <p:cNvPr id="14" name="Picture 13">
            <a:extLst>
              <a:ext uri="{FF2B5EF4-FFF2-40B4-BE49-F238E27FC236}">
                <a16:creationId xmlns:a16="http://schemas.microsoft.com/office/drawing/2014/main" id="{8468B7A5-00CE-4C85-BE5C-B1B10920163F}"/>
              </a:ext>
            </a:extLst>
          </p:cNvPr>
          <p:cNvPicPr>
            <a:picLocks noChangeAspect="1"/>
          </p:cNvPicPr>
          <p:nvPr/>
        </p:nvPicPr>
        <p:blipFill>
          <a:blip r:embed="rId7"/>
          <a:stretch>
            <a:fillRect/>
          </a:stretch>
        </p:blipFill>
        <p:spPr>
          <a:xfrm>
            <a:off x="7304117" y="633391"/>
            <a:ext cx="1623201" cy="2872989"/>
          </a:xfrm>
          <a:prstGeom prst="rect">
            <a:avLst/>
          </a:prstGeom>
        </p:spPr>
      </p:pic>
      <p:pic>
        <p:nvPicPr>
          <p:cNvPr id="15" name="Picture 14">
            <a:extLst>
              <a:ext uri="{FF2B5EF4-FFF2-40B4-BE49-F238E27FC236}">
                <a16:creationId xmlns:a16="http://schemas.microsoft.com/office/drawing/2014/main" id="{99883CE2-5C2C-46DC-9842-D118EF973C08}"/>
              </a:ext>
            </a:extLst>
          </p:cNvPr>
          <p:cNvPicPr>
            <a:picLocks noChangeAspect="1"/>
          </p:cNvPicPr>
          <p:nvPr/>
        </p:nvPicPr>
        <p:blipFill>
          <a:blip r:embed="rId8"/>
          <a:stretch>
            <a:fillRect/>
          </a:stretch>
        </p:blipFill>
        <p:spPr>
          <a:xfrm>
            <a:off x="9294669" y="629186"/>
            <a:ext cx="1523831" cy="2911092"/>
          </a:xfrm>
          <a:prstGeom prst="rect">
            <a:avLst/>
          </a:prstGeom>
        </p:spPr>
      </p:pic>
    </p:spTree>
    <p:extLst>
      <p:ext uri="{BB962C8B-B14F-4D97-AF65-F5344CB8AC3E}">
        <p14:creationId xmlns:p14="http://schemas.microsoft.com/office/powerpoint/2010/main" val="2124145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B3BDA3C-CF8E-4F78-B80A-3985C93BF3C0}"/>
              </a:ext>
            </a:extLst>
          </p:cNvPr>
          <p:cNvSpPr>
            <a:spLocks noGrp="1"/>
          </p:cNvSpPr>
          <p:nvPr>
            <p:ph sz="half" idx="2"/>
          </p:nvPr>
        </p:nvSpPr>
        <p:spPr>
          <a:xfrm>
            <a:off x="7827666" y="1969424"/>
            <a:ext cx="3928906" cy="4530726"/>
          </a:xfrm>
        </p:spPr>
        <p:txBody>
          <a:bodyPr>
            <a:noAutofit/>
          </a:bodyPr>
          <a:lstStyle/>
          <a:p>
            <a:pPr marL="0" indent="0">
              <a:buNone/>
            </a:pPr>
            <a:r>
              <a:rPr lang="en-GB" sz="2400" dirty="0"/>
              <a:t>Please speak to any of Safeguarding Team with any concerns.</a:t>
            </a:r>
          </a:p>
          <a:p>
            <a:pPr marL="457200" lvl="1" indent="0">
              <a:buNone/>
            </a:pPr>
            <a:endParaRPr lang="en-GB" dirty="0"/>
          </a:p>
          <a:p>
            <a:pPr marL="0" indent="0">
              <a:buNone/>
            </a:pPr>
            <a:r>
              <a:rPr lang="en-GB" sz="1800" b="1" dirty="0">
                <a:solidFill>
                  <a:srgbClr val="FF0000"/>
                </a:solidFill>
              </a:rPr>
              <a:t>For more information about ways to stay safe online please look at the school website which includes lots of information and practical advice.</a:t>
            </a:r>
          </a:p>
          <a:p>
            <a:pPr marL="0" indent="0">
              <a:buNone/>
            </a:pPr>
            <a:endParaRPr lang="en-GB" sz="2400" dirty="0"/>
          </a:p>
        </p:txBody>
      </p:sp>
      <p:sp>
        <p:nvSpPr>
          <p:cNvPr id="4" name="Footer Placeholder 3">
            <a:extLst>
              <a:ext uri="{FF2B5EF4-FFF2-40B4-BE49-F238E27FC236}">
                <a16:creationId xmlns:a16="http://schemas.microsoft.com/office/drawing/2014/main" id="{6FCF2F39-5488-425F-ABDD-96F3DD23E2E8}"/>
              </a:ext>
            </a:extLst>
          </p:cNvPr>
          <p:cNvSpPr>
            <a:spLocks noGrp="1"/>
          </p:cNvSpPr>
          <p:nvPr>
            <p:ph type="ftr" sz="quarter" idx="11"/>
          </p:nvPr>
        </p:nvSpPr>
        <p:spPr/>
        <p:txBody>
          <a:bodyPr/>
          <a:lstStyle/>
          <a:p>
            <a:r>
              <a:rPr lang="en-GB"/>
              <a:t>Creativity - Excellence - Resilience</a:t>
            </a:r>
          </a:p>
        </p:txBody>
      </p:sp>
      <p:sp>
        <p:nvSpPr>
          <p:cNvPr id="7" name="Content Placeholder 6">
            <a:extLst>
              <a:ext uri="{FF2B5EF4-FFF2-40B4-BE49-F238E27FC236}">
                <a16:creationId xmlns:a16="http://schemas.microsoft.com/office/drawing/2014/main" id="{995747C3-3B2D-4311-B57A-A73564ECE5D9}"/>
              </a:ext>
            </a:extLst>
          </p:cNvPr>
          <p:cNvSpPr>
            <a:spLocks noGrp="1"/>
          </p:cNvSpPr>
          <p:nvPr>
            <p:ph sz="half" idx="1"/>
          </p:nvPr>
        </p:nvSpPr>
        <p:spPr/>
        <p:txBody>
          <a:bodyPr/>
          <a:lstStyle/>
          <a:p>
            <a:endParaRPr lang="en-GB"/>
          </a:p>
        </p:txBody>
      </p:sp>
      <p:pic>
        <p:nvPicPr>
          <p:cNvPr id="8" name="Picture 7">
            <a:extLst>
              <a:ext uri="{FF2B5EF4-FFF2-40B4-BE49-F238E27FC236}">
                <a16:creationId xmlns:a16="http://schemas.microsoft.com/office/drawing/2014/main" id="{3BE5D807-617C-4784-A1C1-4D4FC1D687A0}"/>
              </a:ext>
            </a:extLst>
          </p:cNvPr>
          <p:cNvPicPr>
            <a:picLocks noChangeAspect="1"/>
          </p:cNvPicPr>
          <p:nvPr/>
        </p:nvPicPr>
        <p:blipFill>
          <a:blip r:embed="rId3"/>
          <a:stretch>
            <a:fillRect/>
          </a:stretch>
        </p:blipFill>
        <p:spPr>
          <a:xfrm>
            <a:off x="262563" y="0"/>
            <a:ext cx="7552074" cy="6759526"/>
          </a:xfrm>
          <a:prstGeom prst="rect">
            <a:avLst/>
          </a:prstGeom>
        </p:spPr>
      </p:pic>
    </p:spTree>
    <p:extLst>
      <p:ext uri="{BB962C8B-B14F-4D97-AF65-F5344CB8AC3E}">
        <p14:creationId xmlns:p14="http://schemas.microsoft.com/office/powerpoint/2010/main" val="2432329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80089-0D27-4A12-9FA7-74FDD95A4721}"/>
              </a:ext>
            </a:extLst>
          </p:cNvPr>
          <p:cNvSpPr>
            <a:spLocks noGrp="1"/>
          </p:cNvSpPr>
          <p:nvPr>
            <p:ph type="title"/>
          </p:nvPr>
        </p:nvSpPr>
        <p:spPr>
          <a:xfrm>
            <a:off x="838200" y="-185015"/>
            <a:ext cx="10515600" cy="1325563"/>
          </a:xfrm>
        </p:spPr>
        <p:txBody>
          <a:bodyPr/>
          <a:lstStyle/>
          <a:p>
            <a:pPr algn="ctr"/>
            <a:r>
              <a:rPr lang="en-GB" dirty="0"/>
              <a:t>Safeguarding (Online Safety)</a:t>
            </a:r>
          </a:p>
        </p:txBody>
      </p:sp>
      <p:sp>
        <p:nvSpPr>
          <p:cNvPr id="4" name="Footer Placeholder 3">
            <a:extLst>
              <a:ext uri="{FF2B5EF4-FFF2-40B4-BE49-F238E27FC236}">
                <a16:creationId xmlns:a16="http://schemas.microsoft.com/office/drawing/2014/main" id="{6FCF2F39-5488-425F-ABDD-96F3DD23E2E8}"/>
              </a:ext>
            </a:extLst>
          </p:cNvPr>
          <p:cNvSpPr>
            <a:spLocks noGrp="1"/>
          </p:cNvSpPr>
          <p:nvPr>
            <p:ph type="ftr" sz="quarter" idx="11"/>
          </p:nvPr>
        </p:nvSpPr>
        <p:spPr/>
        <p:txBody>
          <a:bodyPr/>
          <a:lstStyle/>
          <a:p>
            <a:r>
              <a:rPr lang="en-GB"/>
              <a:t>Creativity - Excellence - Resilience</a:t>
            </a:r>
          </a:p>
        </p:txBody>
      </p:sp>
      <p:pic>
        <p:nvPicPr>
          <p:cNvPr id="3" name="Picture 2">
            <a:extLst>
              <a:ext uri="{FF2B5EF4-FFF2-40B4-BE49-F238E27FC236}">
                <a16:creationId xmlns:a16="http://schemas.microsoft.com/office/drawing/2014/main" id="{3863FB61-69F3-4475-B8D1-0C28DA482518}"/>
              </a:ext>
            </a:extLst>
          </p:cNvPr>
          <p:cNvPicPr>
            <a:picLocks noChangeAspect="1"/>
          </p:cNvPicPr>
          <p:nvPr/>
        </p:nvPicPr>
        <p:blipFill>
          <a:blip r:embed="rId3"/>
          <a:stretch>
            <a:fillRect/>
          </a:stretch>
        </p:blipFill>
        <p:spPr>
          <a:xfrm>
            <a:off x="3111526" y="950209"/>
            <a:ext cx="5508712" cy="5406141"/>
          </a:xfrm>
          <a:prstGeom prst="rect">
            <a:avLst/>
          </a:prstGeom>
        </p:spPr>
      </p:pic>
    </p:spTree>
    <p:extLst>
      <p:ext uri="{BB962C8B-B14F-4D97-AF65-F5344CB8AC3E}">
        <p14:creationId xmlns:p14="http://schemas.microsoft.com/office/powerpoint/2010/main" val="681403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E732E-11E1-45FF-BF4B-AC752AECB077}"/>
              </a:ext>
            </a:extLst>
          </p:cNvPr>
          <p:cNvSpPr>
            <a:spLocks noGrp="1"/>
          </p:cNvSpPr>
          <p:nvPr>
            <p:ph type="title"/>
          </p:nvPr>
        </p:nvSpPr>
        <p:spPr/>
        <p:txBody>
          <a:bodyPr/>
          <a:lstStyle/>
          <a:p>
            <a:pPr algn="ctr"/>
            <a:r>
              <a:rPr lang="en-GB" dirty="0"/>
              <a:t>School/Parent Partnership</a:t>
            </a:r>
          </a:p>
        </p:txBody>
      </p:sp>
      <p:sp>
        <p:nvSpPr>
          <p:cNvPr id="6" name="Content Placeholder 5">
            <a:extLst>
              <a:ext uri="{FF2B5EF4-FFF2-40B4-BE49-F238E27FC236}">
                <a16:creationId xmlns:a16="http://schemas.microsoft.com/office/drawing/2014/main" id="{7E220387-3FB7-4836-8A29-D3B863DF21CE}"/>
              </a:ext>
            </a:extLst>
          </p:cNvPr>
          <p:cNvSpPr>
            <a:spLocks noGrp="1"/>
          </p:cNvSpPr>
          <p:nvPr>
            <p:ph idx="1"/>
          </p:nvPr>
        </p:nvSpPr>
        <p:spPr>
          <a:xfrm>
            <a:off x="838200" y="1455313"/>
            <a:ext cx="10515600" cy="4721650"/>
          </a:xfrm>
        </p:spPr>
        <p:txBody>
          <a:bodyPr>
            <a:noAutofit/>
          </a:bodyPr>
          <a:lstStyle/>
          <a:p>
            <a:pPr marL="0" indent="0">
              <a:buNone/>
            </a:pPr>
            <a:r>
              <a:rPr lang="en-GB" sz="2400" dirty="0"/>
              <a:t>We pride ourselves on our open relationships with parents and together we:</a:t>
            </a:r>
          </a:p>
          <a:p>
            <a:r>
              <a:rPr lang="en-GB" sz="2400" dirty="0"/>
              <a:t>Respect and support our school’s values</a:t>
            </a:r>
          </a:p>
          <a:p>
            <a:r>
              <a:rPr lang="en-GB" sz="2400" dirty="0"/>
              <a:t>Encourage children to challenge themselves and provide the support and environment to maximize their academic potential</a:t>
            </a:r>
          </a:p>
          <a:p>
            <a:r>
              <a:rPr lang="en-GB" sz="2400" dirty="0"/>
              <a:t>Encourage our child to take as full and active part in school life as possible</a:t>
            </a:r>
          </a:p>
          <a:p>
            <a:r>
              <a:rPr lang="en-GB" sz="2400" dirty="0"/>
              <a:t>Support each other, especially regarding attendance, behaviour, online safety and home learning</a:t>
            </a:r>
          </a:p>
          <a:p>
            <a:r>
              <a:rPr lang="en-GB" sz="2400" dirty="0"/>
              <a:t>Work together to safeguard pupils and support their physical, mental and emotional wellbeing.</a:t>
            </a:r>
          </a:p>
          <a:p>
            <a:r>
              <a:rPr lang="en-GB" sz="2400" dirty="0"/>
              <a:t>Ensure that any concerns or issues are directly and promptly addressed through direct contact, telephone or email.</a:t>
            </a:r>
          </a:p>
        </p:txBody>
      </p:sp>
      <p:sp>
        <p:nvSpPr>
          <p:cNvPr id="5" name="Footer Placeholder 4">
            <a:extLst>
              <a:ext uri="{FF2B5EF4-FFF2-40B4-BE49-F238E27FC236}">
                <a16:creationId xmlns:a16="http://schemas.microsoft.com/office/drawing/2014/main" id="{79E43521-CD70-44CB-97D6-4666DC473852}"/>
              </a:ext>
            </a:extLst>
          </p:cNvPr>
          <p:cNvSpPr>
            <a:spLocks noGrp="1"/>
          </p:cNvSpPr>
          <p:nvPr>
            <p:ph type="ftr" sz="quarter" idx="11"/>
          </p:nvPr>
        </p:nvSpPr>
        <p:spPr/>
        <p:txBody>
          <a:bodyPr/>
          <a:lstStyle/>
          <a:p>
            <a:r>
              <a:rPr lang="en-GB" dirty="0"/>
              <a:t>Creativity - Excellence - Resilience</a:t>
            </a:r>
          </a:p>
        </p:txBody>
      </p:sp>
    </p:spTree>
    <p:extLst>
      <p:ext uri="{BB962C8B-B14F-4D97-AF65-F5344CB8AC3E}">
        <p14:creationId xmlns:p14="http://schemas.microsoft.com/office/powerpoint/2010/main" val="1431553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B402-2B6C-4D9E-89E5-EFF74AAF18A0}"/>
              </a:ext>
            </a:extLst>
          </p:cNvPr>
          <p:cNvSpPr>
            <a:spLocks noGrp="1"/>
          </p:cNvSpPr>
          <p:nvPr>
            <p:ph type="title"/>
          </p:nvPr>
        </p:nvSpPr>
        <p:spPr/>
        <p:txBody>
          <a:bodyPr/>
          <a:lstStyle/>
          <a:p>
            <a:pPr algn="ctr"/>
            <a:r>
              <a:rPr lang="en-GB" dirty="0"/>
              <a:t>Key Information</a:t>
            </a:r>
          </a:p>
        </p:txBody>
      </p:sp>
      <p:sp>
        <p:nvSpPr>
          <p:cNvPr id="3" name="Content Placeholder 2">
            <a:extLst>
              <a:ext uri="{FF2B5EF4-FFF2-40B4-BE49-F238E27FC236}">
                <a16:creationId xmlns:a16="http://schemas.microsoft.com/office/drawing/2014/main" id="{F145CC4C-A78B-4B8F-BE1C-FA54C56D247C}"/>
              </a:ext>
            </a:extLst>
          </p:cNvPr>
          <p:cNvSpPr>
            <a:spLocks noGrp="1"/>
          </p:cNvSpPr>
          <p:nvPr>
            <p:ph idx="1"/>
          </p:nvPr>
        </p:nvSpPr>
        <p:spPr/>
        <p:txBody>
          <a:bodyPr>
            <a:normAutofit/>
          </a:bodyPr>
          <a:lstStyle/>
          <a:p>
            <a:r>
              <a:rPr lang="en-GB" dirty="0"/>
              <a:t>PE is on Mondays and Tuesdays this term.</a:t>
            </a:r>
          </a:p>
          <a:p>
            <a:r>
              <a:rPr lang="en-GB" dirty="0"/>
              <a:t>Reading books should be in the children’s book bags everyday. Please write in the record so that we know which books to change on their day.</a:t>
            </a:r>
          </a:p>
          <a:p>
            <a:r>
              <a:rPr lang="en-GB" dirty="0"/>
              <a:t>Forest School is Thursday (Willow), Friday (Rowan) alternate weeks.</a:t>
            </a:r>
          </a:p>
          <a:p>
            <a:r>
              <a:rPr lang="en-GB" dirty="0"/>
              <a:t>Children need to have water in a named water bottle everyday and are allowed to bring their own snack, but this should be fruit or vegetable. </a:t>
            </a:r>
          </a:p>
        </p:txBody>
      </p:sp>
      <p:sp>
        <p:nvSpPr>
          <p:cNvPr id="4" name="Footer Placeholder 3">
            <a:extLst>
              <a:ext uri="{FF2B5EF4-FFF2-40B4-BE49-F238E27FC236}">
                <a16:creationId xmlns:a16="http://schemas.microsoft.com/office/drawing/2014/main" id="{67A4ABDD-F640-4C3F-8B8E-C51778E79A87}"/>
              </a:ext>
            </a:extLst>
          </p:cNvPr>
          <p:cNvSpPr>
            <a:spLocks noGrp="1"/>
          </p:cNvSpPr>
          <p:nvPr>
            <p:ph type="ftr" sz="quarter" idx="11"/>
          </p:nvPr>
        </p:nvSpPr>
        <p:spPr/>
        <p:txBody>
          <a:bodyPr/>
          <a:lstStyle/>
          <a:p>
            <a:r>
              <a:rPr lang="en-GB"/>
              <a:t>Creativity - Excellence - Resilience</a:t>
            </a:r>
          </a:p>
        </p:txBody>
      </p:sp>
    </p:spTree>
    <p:extLst>
      <p:ext uri="{BB962C8B-B14F-4D97-AF65-F5344CB8AC3E}">
        <p14:creationId xmlns:p14="http://schemas.microsoft.com/office/powerpoint/2010/main" val="4090067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CEDAE-75D8-4BF3-A4F4-2EFBE2F63D17}"/>
              </a:ext>
            </a:extLst>
          </p:cNvPr>
          <p:cNvSpPr>
            <a:spLocks noGrp="1"/>
          </p:cNvSpPr>
          <p:nvPr>
            <p:ph type="title"/>
          </p:nvPr>
        </p:nvSpPr>
        <p:spPr>
          <a:xfrm>
            <a:off x="838200" y="127326"/>
            <a:ext cx="10515600" cy="1325563"/>
          </a:xfrm>
        </p:spPr>
        <p:txBody>
          <a:bodyPr/>
          <a:lstStyle/>
          <a:p>
            <a:pPr algn="ctr"/>
            <a:r>
              <a:rPr lang="en-GB" dirty="0"/>
              <a:t>Who’s Who</a:t>
            </a:r>
          </a:p>
        </p:txBody>
      </p:sp>
      <p:sp>
        <p:nvSpPr>
          <p:cNvPr id="3" name="Content Placeholder 2">
            <a:extLst>
              <a:ext uri="{FF2B5EF4-FFF2-40B4-BE49-F238E27FC236}">
                <a16:creationId xmlns:a16="http://schemas.microsoft.com/office/drawing/2014/main" id="{2C738023-8DE0-4F80-B8CE-32B79C9AAF71}"/>
              </a:ext>
            </a:extLst>
          </p:cNvPr>
          <p:cNvSpPr>
            <a:spLocks noGrp="1"/>
          </p:cNvSpPr>
          <p:nvPr>
            <p:ph sz="half" idx="1"/>
          </p:nvPr>
        </p:nvSpPr>
        <p:spPr/>
        <p:txBody>
          <a:bodyPr/>
          <a:lstStyle/>
          <a:p>
            <a:pPr marL="0" lvl="0" indent="0">
              <a:spcBef>
                <a:spcPct val="20000"/>
              </a:spcBef>
              <a:buClr>
                <a:srgbClr val="FFCC00"/>
              </a:buClr>
              <a:buSzPct val="120000"/>
              <a:buNone/>
            </a:pPr>
            <a:r>
              <a:rPr lang="en-GB" dirty="0"/>
              <a:t>Mr Miles, Thursday (Music)</a:t>
            </a:r>
          </a:p>
          <a:p>
            <a:pPr marL="0" lvl="0" indent="0">
              <a:spcBef>
                <a:spcPct val="20000"/>
              </a:spcBef>
              <a:buClr>
                <a:srgbClr val="FFCC00"/>
              </a:buClr>
              <a:buSzPct val="120000"/>
              <a:buNone/>
            </a:pPr>
            <a:r>
              <a:rPr lang="en-GB" dirty="0"/>
              <a:t>Mrs Smith, Wednesday (Art)</a:t>
            </a:r>
          </a:p>
          <a:p>
            <a:pPr marL="0" lvl="0" indent="0">
              <a:spcBef>
                <a:spcPct val="20000"/>
              </a:spcBef>
              <a:buClr>
                <a:srgbClr val="FFCC00"/>
              </a:buClr>
              <a:buSzPct val="120000"/>
              <a:buNone/>
            </a:pPr>
            <a:endParaRPr lang="en-GB" dirty="0"/>
          </a:p>
          <a:p>
            <a:pPr marL="0" lvl="0" indent="0">
              <a:spcBef>
                <a:spcPct val="20000"/>
              </a:spcBef>
              <a:buClr>
                <a:srgbClr val="FFCC00"/>
              </a:buClr>
              <a:buSzPct val="120000"/>
              <a:buNone/>
            </a:pPr>
            <a:r>
              <a:rPr lang="en-GB" dirty="0"/>
              <a:t>Stewart Bristow Thursday (Tennis)</a:t>
            </a:r>
          </a:p>
          <a:p>
            <a:pPr marL="0" lvl="0" indent="0">
              <a:spcBef>
                <a:spcPct val="20000"/>
              </a:spcBef>
              <a:buClr>
                <a:srgbClr val="FFCC00"/>
              </a:buClr>
              <a:buSzPct val="120000"/>
              <a:buNone/>
            </a:pPr>
            <a:r>
              <a:rPr lang="en-GB" dirty="0"/>
              <a:t>Laura Andrews (Dance)</a:t>
            </a:r>
          </a:p>
          <a:p>
            <a:pPr marL="0" lvl="0" indent="0">
              <a:spcBef>
                <a:spcPct val="20000"/>
              </a:spcBef>
              <a:buClr>
                <a:srgbClr val="FFCC00"/>
              </a:buClr>
              <a:buSzPct val="120000"/>
              <a:buNone/>
            </a:pPr>
            <a:endParaRPr lang="en-GB" dirty="0"/>
          </a:p>
          <a:p>
            <a:pPr marL="0" lvl="0" indent="0">
              <a:spcBef>
                <a:spcPct val="20000"/>
              </a:spcBef>
              <a:buClr>
                <a:srgbClr val="FFCC00"/>
              </a:buClr>
              <a:buSzPct val="120000"/>
              <a:buNone/>
            </a:pPr>
            <a:endParaRPr lang="en-GB" dirty="0"/>
          </a:p>
          <a:p>
            <a:pPr marL="0" lvl="0" indent="0">
              <a:spcBef>
                <a:spcPct val="20000"/>
              </a:spcBef>
              <a:buClr>
                <a:srgbClr val="FFCC00"/>
              </a:buClr>
              <a:buSzPct val="120000"/>
              <a:buNone/>
            </a:pPr>
            <a:endParaRPr lang="en-GB" dirty="0"/>
          </a:p>
          <a:p>
            <a:endParaRPr lang="en-GB" dirty="0"/>
          </a:p>
        </p:txBody>
      </p:sp>
      <p:sp>
        <p:nvSpPr>
          <p:cNvPr id="5" name="Footer Placeholder 4">
            <a:extLst>
              <a:ext uri="{FF2B5EF4-FFF2-40B4-BE49-F238E27FC236}">
                <a16:creationId xmlns:a16="http://schemas.microsoft.com/office/drawing/2014/main" id="{71EBF928-790F-4437-B9D7-FEBC8E43FF66}"/>
              </a:ext>
            </a:extLst>
          </p:cNvPr>
          <p:cNvSpPr>
            <a:spLocks noGrp="1"/>
          </p:cNvSpPr>
          <p:nvPr>
            <p:ph type="ftr" sz="quarter" idx="11"/>
          </p:nvPr>
        </p:nvSpPr>
        <p:spPr/>
        <p:txBody>
          <a:bodyPr/>
          <a:lstStyle/>
          <a:p>
            <a:r>
              <a:rPr lang="en-GB"/>
              <a:t>Creativity - Excellence - Resilience</a:t>
            </a:r>
          </a:p>
        </p:txBody>
      </p:sp>
      <p:pic>
        <p:nvPicPr>
          <p:cNvPr id="6" name="Picture 5">
            <a:extLst>
              <a:ext uri="{FF2B5EF4-FFF2-40B4-BE49-F238E27FC236}">
                <a16:creationId xmlns:a16="http://schemas.microsoft.com/office/drawing/2014/main" id="{95BCD3B2-25F7-4129-94C2-848CBF0DE1D0}"/>
              </a:ext>
            </a:extLst>
          </p:cNvPr>
          <p:cNvPicPr>
            <a:picLocks noChangeAspect="1"/>
          </p:cNvPicPr>
          <p:nvPr/>
        </p:nvPicPr>
        <p:blipFill>
          <a:blip r:embed="rId2"/>
          <a:stretch>
            <a:fillRect/>
          </a:stretch>
        </p:blipFill>
        <p:spPr>
          <a:xfrm>
            <a:off x="7570658" y="3850969"/>
            <a:ext cx="1619250" cy="2762250"/>
          </a:xfrm>
          <a:prstGeom prst="rect">
            <a:avLst/>
          </a:prstGeom>
        </p:spPr>
      </p:pic>
      <p:pic>
        <p:nvPicPr>
          <p:cNvPr id="8" name="Picture 7">
            <a:extLst>
              <a:ext uri="{FF2B5EF4-FFF2-40B4-BE49-F238E27FC236}">
                <a16:creationId xmlns:a16="http://schemas.microsoft.com/office/drawing/2014/main" id="{B7E47741-AF3B-4338-BA8D-3E844EF157EA}"/>
              </a:ext>
            </a:extLst>
          </p:cNvPr>
          <p:cNvPicPr>
            <a:picLocks noChangeAspect="1"/>
          </p:cNvPicPr>
          <p:nvPr/>
        </p:nvPicPr>
        <p:blipFill>
          <a:blip r:embed="rId3"/>
          <a:stretch>
            <a:fillRect/>
          </a:stretch>
        </p:blipFill>
        <p:spPr>
          <a:xfrm>
            <a:off x="8751406" y="1018563"/>
            <a:ext cx="1447800" cy="2724150"/>
          </a:xfrm>
          <a:prstGeom prst="rect">
            <a:avLst/>
          </a:prstGeom>
        </p:spPr>
      </p:pic>
      <p:pic>
        <p:nvPicPr>
          <p:cNvPr id="4" name="Picture 3">
            <a:extLst>
              <a:ext uri="{FF2B5EF4-FFF2-40B4-BE49-F238E27FC236}">
                <a16:creationId xmlns:a16="http://schemas.microsoft.com/office/drawing/2014/main" id="{DD8F185D-6BD3-4D0A-B6B8-DEECF6341EA9}"/>
              </a:ext>
            </a:extLst>
          </p:cNvPr>
          <p:cNvPicPr>
            <a:picLocks noChangeAspect="1"/>
          </p:cNvPicPr>
          <p:nvPr/>
        </p:nvPicPr>
        <p:blipFill>
          <a:blip r:embed="rId4"/>
          <a:stretch>
            <a:fillRect/>
          </a:stretch>
        </p:blipFill>
        <p:spPr>
          <a:xfrm>
            <a:off x="9878753" y="3938587"/>
            <a:ext cx="1724025" cy="2600325"/>
          </a:xfrm>
          <a:prstGeom prst="rect">
            <a:avLst/>
          </a:prstGeom>
        </p:spPr>
      </p:pic>
    </p:spTree>
    <p:extLst>
      <p:ext uri="{BB962C8B-B14F-4D97-AF65-F5344CB8AC3E}">
        <p14:creationId xmlns:p14="http://schemas.microsoft.com/office/powerpoint/2010/main" val="206563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E7999-061A-40ED-AF1E-0C74E76E2308}"/>
              </a:ext>
            </a:extLst>
          </p:cNvPr>
          <p:cNvSpPr>
            <a:spLocks noGrp="1"/>
          </p:cNvSpPr>
          <p:nvPr>
            <p:ph type="title"/>
          </p:nvPr>
        </p:nvSpPr>
        <p:spPr/>
        <p:txBody>
          <a:bodyPr/>
          <a:lstStyle/>
          <a:p>
            <a:r>
              <a:rPr lang="en-GB" b="1" u="sng" dirty="0"/>
              <a:t>Walk around village</a:t>
            </a:r>
          </a:p>
        </p:txBody>
      </p:sp>
      <p:sp>
        <p:nvSpPr>
          <p:cNvPr id="3" name="Content Placeholder 2">
            <a:extLst>
              <a:ext uri="{FF2B5EF4-FFF2-40B4-BE49-F238E27FC236}">
                <a16:creationId xmlns:a16="http://schemas.microsoft.com/office/drawing/2014/main" id="{2C5D5B8E-35FB-49B7-8CCD-C1F5DEBF954A}"/>
              </a:ext>
            </a:extLst>
          </p:cNvPr>
          <p:cNvSpPr>
            <a:spLocks noGrp="1"/>
          </p:cNvSpPr>
          <p:nvPr>
            <p:ph idx="1"/>
          </p:nvPr>
        </p:nvSpPr>
        <p:spPr/>
        <p:txBody>
          <a:bodyPr>
            <a:normAutofit/>
          </a:bodyPr>
          <a:lstStyle/>
          <a:p>
            <a:r>
              <a:rPr lang="en-GB" sz="4000" dirty="0"/>
              <a:t>Our walk around the village is on </a:t>
            </a:r>
            <a:r>
              <a:rPr lang="en-GB" sz="4000" u="sng" dirty="0"/>
              <a:t>Tuesday 30</a:t>
            </a:r>
            <a:r>
              <a:rPr lang="en-GB" sz="4000" u="sng" baseline="30000" dirty="0"/>
              <a:t>th</a:t>
            </a:r>
            <a:r>
              <a:rPr lang="en-GB" sz="4000" u="sng" dirty="0"/>
              <a:t> September</a:t>
            </a:r>
            <a:r>
              <a:rPr lang="en-GB" sz="4000" dirty="0"/>
              <a:t>.</a:t>
            </a:r>
          </a:p>
          <a:p>
            <a:r>
              <a:rPr lang="en-GB" sz="4000" dirty="0"/>
              <a:t>If you are able to volunteer to help, please let us know!</a:t>
            </a:r>
          </a:p>
        </p:txBody>
      </p:sp>
      <p:sp>
        <p:nvSpPr>
          <p:cNvPr id="4" name="Footer Placeholder 3">
            <a:extLst>
              <a:ext uri="{FF2B5EF4-FFF2-40B4-BE49-F238E27FC236}">
                <a16:creationId xmlns:a16="http://schemas.microsoft.com/office/drawing/2014/main" id="{136FFEEE-1325-4A25-B326-B1C7EA80AD74}"/>
              </a:ext>
            </a:extLst>
          </p:cNvPr>
          <p:cNvSpPr>
            <a:spLocks noGrp="1"/>
          </p:cNvSpPr>
          <p:nvPr>
            <p:ph type="ftr" sz="quarter" idx="11"/>
          </p:nvPr>
        </p:nvSpPr>
        <p:spPr/>
        <p:txBody>
          <a:bodyPr/>
          <a:lstStyle/>
          <a:p>
            <a:r>
              <a:rPr lang="en-GB"/>
              <a:t>Creativity - Excellence - Resilience</a:t>
            </a:r>
          </a:p>
        </p:txBody>
      </p:sp>
    </p:spTree>
    <p:extLst>
      <p:ext uri="{BB962C8B-B14F-4D97-AF65-F5344CB8AC3E}">
        <p14:creationId xmlns:p14="http://schemas.microsoft.com/office/powerpoint/2010/main" val="524196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146B-6AE5-4C1F-AD51-FCB4C1DAEABA}"/>
              </a:ext>
            </a:extLst>
          </p:cNvPr>
          <p:cNvSpPr>
            <a:spLocks noGrp="1"/>
          </p:cNvSpPr>
          <p:nvPr>
            <p:ph type="title"/>
          </p:nvPr>
        </p:nvSpPr>
        <p:spPr/>
        <p:txBody>
          <a:bodyPr/>
          <a:lstStyle/>
          <a:p>
            <a:pPr algn="ctr"/>
            <a:r>
              <a:rPr lang="en-GB" dirty="0"/>
              <a:t>Year One</a:t>
            </a:r>
          </a:p>
        </p:txBody>
      </p:sp>
      <p:sp>
        <p:nvSpPr>
          <p:cNvPr id="3" name="Content Placeholder 2">
            <a:extLst>
              <a:ext uri="{FF2B5EF4-FFF2-40B4-BE49-F238E27FC236}">
                <a16:creationId xmlns:a16="http://schemas.microsoft.com/office/drawing/2014/main" id="{EC16E5E7-620B-4685-B2EF-C154A084162B}"/>
              </a:ext>
            </a:extLst>
          </p:cNvPr>
          <p:cNvSpPr>
            <a:spLocks noGrp="1"/>
          </p:cNvSpPr>
          <p:nvPr>
            <p:ph sz="half" idx="1"/>
          </p:nvPr>
        </p:nvSpPr>
        <p:spPr>
          <a:xfrm>
            <a:off x="418475" y="1779913"/>
            <a:ext cx="8065957" cy="4351338"/>
          </a:xfrm>
        </p:spPr>
        <p:txBody>
          <a:bodyPr>
            <a:normAutofit/>
          </a:bodyPr>
          <a:lstStyle/>
          <a:p>
            <a:pPr marL="0" indent="0">
              <a:buNone/>
            </a:pPr>
            <a:endParaRPr lang="en-GB" dirty="0"/>
          </a:p>
          <a:p>
            <a:r>
              <a:rPr lang="en-GB" dirty="0"/>
              <a:t>Classroom environments </a:t>
            </a:r>
          </a:p>
          <a:p>
            <a:r>
              <a:rPr lang="en-GB" dirty="0"/>
              <a:t>Outdoor area</a:t>
            </a:r>
          </a:p>
          <a:p>
            <a:r>
              <a:rPr lang="en-GB" dirty="0"/>
              <a:t>Continuous provision meets</a:t>
            </a:r>
          </a:p>
          <a:p>
            <a:pPr marL="0" indent="0">
              <a:buNone/>
            </a:pPr>
            <a:r>
              <a:rPr lang="en-GB" dirty="0"/>
              <a:t>National Curriculum</a:t>
            </a:r>
          </a:p>
          <a:p>
            <a:endParaRPr lang="en-GB" dirty="0"/>
          </a:p>
          <a:p>
            <a:endParaRPr lang="en-GB" dirty="0"/>
          </a:p>
          <a:p>
            <a:endParaRPr lang="en-GB" dirty="0"/>
          </a:p>
        </p:txBody>
      </p:sp>
      <p:sp>
        <p:nvSpPr>
          <p:cNvPr id="5" name="Footer Placeholder 4">
            <a:extLst>
              <a:ext uri="{FF2B5EF4-FFF2-40B4-BE49-F238E27FC236}">
                <a16:creationId xmlns:a16="http://schemas.microsoft.com/office/drawing/2014/main" id="{13BE9516-E52C-436C-8C69-60674C7235EF}"/>
              </a:ext>
            </a:extLst>
          </p:cNvPr>
          <p:cNvSpPr>
            <a:spLocks noGrp="1"/>
          </p:cNvSpPr>
          <p:nvPr>
            <p:ph type="ftr" sz="quarter" idx="11"/>
          </p:nvPr>
        </p:nvSpPr>
        <p:spPr/>
        <p:txBody>
          <a:bodyPr/>
          <a:lstStyle/>
          <a:p>
            <a:r>
              <a:rPr lang="en-GB"/>
              <a:t>Creativity - Excellence - Resilience</a:t>
            </a:r>
          </a:p>
        </p:txBody>
      </p:sp>
      <p:pic>
        <p:nvPicPr>
          <p:cNvPr id="6" name="Picture 5">
            <a:extLst>
              <a:ext uri="{FF2B5EF4-FFF2-40B4-BE49-F238E27FC236}">
                <a16:creationId xmlns:a16="http://schemas.microsoft.com/office/drawing/2014/main" id="{769F2771-880E-438A-A57C-A89E69FD0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324" y="4134969"/>
            <a:ext cx="3322107" cy="2491581"/>
          </a:xfrm>
          <a:prstGeom prst="rect">
            <a:avLst/>
          </a:prstGeom>
        </p:spPr>
      </p:pic>
      <p:pic>
        <p:nvPicPr>
          <p:cNvPr id="8" name="Picture 7">
            <a:extLst>
              <a:ext uri="{FF2B5EF4-FFF2-40B4-BE49-F238E27FC236}">
                <a16:creationId xmlns:a16="http://schemas.microsoft.com/office/drawing/2014/main" id="{AA6BC287-716E-4E75-91F2-AFB2A48C2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3541" y="2346858"/>
            <a:ext cx="3322107" cy="2491581"/>
          </a:xfrm>
          <a:prstGeom prst="rect">
            <a:avLst/>
          </a:prstGeom>
        </p:spPr>
      </p:pic>
      <p:pic>
        <p:nvPicPr>
          <p:cNvPr id="10" name="Picture 9">
            <a:extLst>
              <a:ext uri="{FF2B5EF4-FFF2-40B4-BE49-F238E27FC236}">
                <a16:creationId xmlns:a16="http://schemas.microsoft.com/office/drawing/2014/main" id="{7028E882-AAFA-4FD4-B6E1-7F396F49A8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2325" y="1418290"/>
            <a:ext cx="3322107" cy="2491580"/>
          </a:xfrm>
          <a:prstGeom prst="rect">
            <a:avLst/>
          </a:prstGeom>
        </p:spPr>
      </p:pic>
    </p:spTree>
    <p:extLst>
      <p:ext uri="{BB962C8B-B14F-4D97-AF65-F5344CB8AC3E}">
        <p14:creationId xmlns:p14="http://schemas.microsoft.com/office/powerpoint/2010/main" val="1485591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B0F7-7968-4D8D-9166-DA88BD0E94E4}"/>
              </a:ext>
            </a:extLst>
          </p:cNvPr>
          <p:cNvSpPr>
            <a:spLocks noGrp="1"/>
          </p:cNvSpPr>
          <p:nvPr>
            <p:ph type="title"/>
          </p:nvPr>
        </p:nvSpPr>
        <p:spPr/>
        <p:txBody>
          <a:bodyPr/>
          <a:lstStyle/>
          <a:p>
            <a:pPr algn="ctr"/>
            <a:r>
              <a:rPr lang="en-GB" dirty="0"/>
              <a:t>Curriculum</a:t>
            </a:r>
          </a:p>
        </p:txBody>
      </p:sp>
      <p:sp>
        <p:nvSpPr>
          <p:cNvPr id="3" name="Content Placeholder 2">
            <a:extLst>
              <a:ext uri="{FF2B5EF4-FFF2-40B4-BE49-F238E27FC236}">
                <a16:creationId xmlns:a16="http://schemas.microsoft.com/office/drawing/2014/main" id="{3E8885D3-40AC-47E0-AB52-E4967F194068}"/>
              </a:ext>
            </a:extLst>
          </p:cNvPr>
          <p:cNvSpPr>
            <a:spLocks noGrp="1"/>
          </p:cNvSpPr>
          <p:nvPr>
            <p:ph sz="half" idx="1"/>
          </p:nvPr>
        </p:nvSpPr>
        <p:spPr>
          <a:xfrm>
            <a:off x="838199" y="1499016"/>
            <a:ext cx="10914089" cy="4677947"/>
          </a:xfrm>
        </p:spPr>
        <p:txBody>
          <a:bodyPr>
            <a:normAutofit lnSpcReduction="10000"/>
          </a:bodyPr>
          <a:lstStyle/>
          <a:p>
            <a:r>
              <a:rPr lang="en-GB" dirty="0"/>
              <a:t>How we teach in Year One: In Reception the children were receiving three adult inputs (plus a story and collective worship) each day and the rest of the day was </a:t>
            </a:r>
            <a:r>
              <a:rPr lang="en-GB" i="1" dirty="0"/>
              <a:t>exploring time</a:t>
            </a:r>
            <a:r>
              <a:rPr lang="en-GB" dirty="0"/>
              <a:t>. This is when the children access the indoor and outdoor environments and select their own activities. So this has been our starting point. </a:t>
            </a:r>
          </a:p>
          <a:p>
            <a:r>
              <a:rPr lang="en-GB" dirty="0"/>
              <a:t>Topics which make our learning meaningful. Cross-Curricular lessons where relevant.</a:t>
            </a:r>
          </a:p>
          <a:p>
            <a:r>
              <a:rPr lang="en-GB" dirty="0"/>
              <a:t>As the year progresses the adult directed activities will increase, however there will continue to be sessions of exploring time every week.</a:t>
            </a:r>
          </a:p>
          <a:p>
            <a:r>
              <a:rPr lang="en-GB" dirty="0"/>
              <a:t>In addition we have music, tennis and art lessons. For Computing we will be the classroom this term and then we’ll be going up to the Computer room after October half term.</a:t>
            </a:r>
          </a:p>
        </p:txBody>
      </p:sp>
      <p:sp>
        <p:nvSpPr>
          <p:cNvPr id="5" name="Footer Placeholder 4">
            <a:extLst>
              <a:ext uri="{FF2B5EF4-FFF2-40B4-BE49-F238E27FC236}">
                <a16:creationId xmlns:a16="http://schemas.microsoft.com/office/drawing/2014/main" id="{5584E827-5415-4508-957C-E8DFFC46F88F}"/>
              </a:ext>
            </a:extLst>
          </p:cNvPr>
          <p:cNvSpPr>
            <a:spLocks noGrp="1"/>
          </p:cNvSpPr>
          <p:nvPr>
            <p:ph type="ftr" sz="quarter" idx="11"/>
          </p:nvPr>
        </p:nvSpPr>
        <p:spPr/>
        <p:txBody>
          <a:bodyPr/>
          <a:lstStyle/>
          <a:p>
            <a:r>
              <a:rPr lang="en-GB"/>
              <a:t>Creativity - Excellence - Resilience</a:t>
            </a:r>
          </a:p>
        </p:txBody>
      </p:sp>
    </p:spTree>
    <p:extLst>
      <p:ext uri="{BB962C8B-B14F-4D97-AF65-F5344CB8AC3E}">
        <p14:creationId xmlns:p14="http://schemas.microsoft.com/office/powerpoint/2010/main" val="1522679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6F13-8C59-4D79-9C14-BF8BA8A594B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48EDCFB-7C1C-418E-A388-248A6070E150}"/>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BE88168A-DE5B-45E6-AF70-7E801CB3F8CE}"/>
              </a:ext>
            </a:extLst>
          </p:cNvPr>
          <p:cNvSpPr>
            <a:spLocks noGrp="1"/>
          </p:cNvSpPr>
          <p:nvPr>
            <p:ph sz="half" idx="2"/>
          </p:nvPr>
        </p:nvSpPr>
        <p:spPr/>
        <p:txBody>
          <a:bodyPr/>
          <a:lstStyle/>
          <a:p>
            <a:endParaRPr lang="en-GB"/>
          </a:p>
        </p:txBody>
      </p:sp>
      <p:sp>
        <p:nvSpPr>
          <p:cNvPr id="5" name="Footer Placeholder 4">
            <a:extLst>
              <a:ext uri="{FF2B5EF4-FFF2-40B4-BE49-F238E27FC236}">
                <a16:creationId xmlns:a16="http://schemas.microsoft.com/office/drawing/2014/main" id="{102D7321-0C8D-4530-BBCD-8F1458389ED9}"/>
              </a:ext>
            </a:extLst>
          </p:cNvPr>
          <p:cNvSpPr>
            <a:spLocks noGrp="1"/>
          </p:cNvSpPr>
          <p:nvPr>
            <p:ph type="ftr" sz="quarter" idx="11"/>
          </p:nvPr>
        </p:nvSpPr>
        <p:spPr/>
        <p:txBody>
          <a:bodyPr/>
          <a:lstStyle/>
          <a:p>
            <a:r>
              <a:rPr lang="en-GB"/>
              <a:t>Creativity - Excellence - Resilience</a:t>
            </a:r>
          </a:p>
        </p:txBody>
      </p:sp>
      <p:pic>
        <p:nvPicPr>
          <p:cNvPr id="6" name="Picture 5">
            <a:extLst>
              <a:ext uri="{FF2B5EF4-FFF2-40B4-BE49-F238E27FC236}">
                <a16:creationId xmlns:a16="http://schemas.microsoft.com/office/drawing/2014/main" id="{918222A2-B7F6-4791-AE61-660AD633C314}"/>
              </a:ext>
            </a:extLst>
          </p:cNvPr>
          <p:cNvPicPr>
            <a:picLocks noChangeAspect="1"/>
          </p:cNvPicPr>
          <p:nvPr/>
        </p:nvPicPr>
        <p:blipFill>
          <a:blip r:embed="rId2"/>
          <a:stretch>
            <a:fillRect/>
          </a:stretch>
        </p:blipFill>
        <p:spPr>
          <a:xfrm>
            <a:off x="982605" y="-48981"/>
            <a:ext cx="10226789" cy="6906981"/>
          </a:xfrm>
          <a:prstGeom prst="rect">
            <a:avLst/>
          </a:prstGeom>
        </p:spPr>
      </p:pic>
    </p:spTree>
    <p:extLst>
      <p:ext uri="{BB962C8B-B14F-4D97-AF65-F5344CB8AC3E}">
        <p14:creationId xmlns:p14="http://schemas.microsoft.com/office/powerpoint/2010/main" val="2703393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BDA376-E26D-45A6-AAC8-3106FA6E5989}"/>
              </a:ext>
            </a:extLst>
          </p:cNvPr>
          <p:cNvSpPr>
            <a:spLocks noGrp="1"/>
          </p:cNvSpPr>
          <p:nvPr>
            <p:ph type="ftr" sz="quarter" idx="11"/>
          </p:nvPr>
        </p:nvSpPr>
        <p:spPr/>
        <p:txBody>
          <a:bodyPr/>
          <a:lstStyle/>
          <a:p>
            <a:r>
              <a:rPr lang="en-GB"/>
              <a:t>Creativity - Excellence - Resilience</a:t>
            </a:r>
          </a:p>
        </p:txBody>
      </p:sp>
      <p:pic>
        <p:nvPicPr>
          <p:cNvPr id="3" name="Picture 2">
            <a:extLst>
              <a:ext uri="{FF2B5EF4-FFF2-40B4-BE49-F238E27FC236}">
                <a16:creationId xmlns:a16="http://schemas.microsoft.com/office/drawing/2014/main" id="{15E9846E-37FA-4BB3-9BD3-1DEEAD046A08}"/>
              </a:ext>
            </a:extLst>
          </p:cNvPr>
          <p:cNvPicPr>
            <a:picLocks noChangeAspect="1"/>
          </p:cNvPicPr>
          <p:nvPr/>
        </p:nvPicPr>
        <p:blipFill>
          <a:blip r:embed="rId2"/>
          <a:stretch>
            <a:fillRect/>
          </a:stretch>
        </p:blipFill>
        <p:spPr>
          <a:xfrm>
            <a:off x="271382" y="452175"/>
            <a:ext cx="11384705" cy="5748836"/>
          </a:xfrm>
          <a:prstGeom prst="rect">
            <a:avLst/>
          </a:prstGeom>
        </p:spPr>
      </p:pic>
    </p:spTree>
    <p:extLst>
      <p:ext uri="{BB962C8B-B14F-4D97-AF65-F5344CB8AC3E}">
        <p14:creationId xmlns:p14="http://schemas.microsoft.com/office/powerpoint/2010/main" val="1452345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EE93C9-5B02-4CD1-98FF-B754575F5510}"/>
              </a:ext>
            </a:extLst>
          </p:cNvPr>
          <p:cNvSpPr>
            <a:spLocks noGrp="1"/>
          </p:cNvSpPr>
          <p:nvPr>
            <p:ph type="ftr" sz="quarter" idx="11"/>
          </p:nvPr>
        </p:nvSpPr>
        <p:spPr/>
        <p:txBody>
          <a:bodyPr/>
          <a:lstStyle/>
          <a:p>
            <a:r>
              <a:rPr lang="en-GB"/>
              <a:t>Creativity - Excellence - Resilience</a:t>
            </a:r>
          </a:p>
        </p:txBody>
      </p:sp>
      <p:pic>
        <p:nvPicPr>
          <p:cNvPr id="4" name="Picture 3">
            <a:extLst>
              <a:ext uri="{FF2B5EF4-FFF2-40B4-BE49-F238E27FC236}">
                <a16:creationId xmlns:a16="http://schemas.microsoft.com/office/drawing/2014/main" id="{71049130-CA60-4D1E-B4E2-E23E5693721F}"/>
              </a:ext>
            </a:extLst>
          </p:cNvPr>
          <p:cNvPicPr>
            <a:picLocks noChangeAspect="1"/>
          </p:cNvPicPr>
          <p:nvPr/>
        </p:nvPicPr>
        <p:blipFill>
          <a:blip r:embed="rId2"/>
          <a:stretch>
            <a:fillRect/>
          </a:stretch>
        </p:blipFill>
        <p:spPr>
          <a:xfrm>
            <a:off x="295370" y="136525"/>
            <a:ext cx="11717334" cy="3772284"/>
          </a:xfrm>
          <a:prstGeom prst="rect">
            <a:avLst/>
          </a:prstGeom>
        </p:spPr>
      </p:pic>
    </p:spTree>
    <p:extLst>
      <p:ext uri="{BB962C8B-B14F-4D97-AF65-F5344CB8AC3E}">
        <p14:creationId xmlns:p14="http://schemas.microsoft.com/office/powerpoint/2010/main" val="1427154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836</TotalTime>
  <Words>882</Words>
  <Application>Microsoft Office PowerPoint</Application>
  <PresentationFormat>Widescreen</PresentationFormat>
  <Paragraphs>107</Paragraphs>
  <Slides>23</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Welcome to Year One</vt:lpstr>
      <vt:lpstr>Who’s Who</vt:lpstr>
      <vt:lpstr>Who’s Who</vt:lpstr>
      <vt:lpstr>Walk around village</vt:lpstr>
      <vt:lpstr>Year One</vt:lpstr>
      <vt:lpstr>Curriculum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Home-Learning</vt:lpstr>
      <vt:lpstr>Behaviour &amp; Expectations</vt:lpstr>
      <vt:lpstr>PowerPoint Presentation</vt:lpstr>
      <vt:lpstr>Safeguarding (Online Safety)</vt:lpstr>
      <vt:lpstr>School/Parent Partnership</vt:lpstr>
      <vt:lpstr>Key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XXX</dc:title>
  <dc:creator>Mr J Tibbles</dc:creator>
  <cp:lastModifiedBy>Louise Andrews</cp:lastModifiedBy>
  <cp:revision>73</cp:revision>
  <dcterms:created xsi:type="dcterms:W3CDTF">2020-09-03T09:36:00Z</dcterms:created>
  <dcterms:modified xsi:type="dcterms:W3CDTF">2025-09-16T13:29:52Z</dcterms:modified>
</cp:coreProperties>
</file>