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30"/>
  </p:notesMasterIdLst>
  <p:sldIdLst>
    <p:sldId id="256" r:id="rId2"/>
    <p:sldId id="257" r:id="rId3"/>
    <p:sldId id="269" r:id="rId4"/>
    <p:sldId id="270" r:id="rId5"/>
    <p:sldId id="271" r:id="rId6"/>
    <p:sldId id="272" r:id="rId7"/>
    <p:sldId id="273" r:id="rId8"/>
    <p:sldId id="275" r:id="rId9"/>
    <p:sldId id="276" r:id="rId10"/>
    <p:sldId id="277" r:id="rId11"/>
    <p:sldId id="278" r:id="rId12"/>
    <p:sldId id="279" r:id="rId13"/>
    <p:sldId id="280" r:id="rId14"/>
    <p:sldId id="281" r:id="rId15"/>
    <p:sldId id="282" r:id="rId16"/>
    <p:sldId id="283" r:id="rId17"/>
    <p:sldId id="284" r:id="rId18"/>
    <p:sldId id="285" r:id="rId19"/>
    <p:sldId id="258" r:id="rId20"/>
    <p:sldId id="266" r:id="rId21"/>
    <p:sldId id="265" r:id="rId22"/>
    <p:sldId id="264" r:id="rId23"/>
    <p:sldId id="259" r:id="rId24"/>
    <p:sldId id="262" r:id="rId25"/>
    <p:sldId id="268" r:id="rId26"/>
    <p:sldId id="260" r:id="rId27"/>
    <p:sldId id="263"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644" autoAdjust="0"/>
  </p:normalViewPr>
  <p:slideViewPr>
    <p:cSldViewPr snapToGrid="0">
      <p:cViewPr varScale="1">
        <p:scale>
          <a:sx n="62" d="100"/>
          <a:sy n="62" d="100"/>
        </p:scale>
        <p:origin x="67" y="595"/>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05A6C-FF91-4957-B2E6-807738A64A03}"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DF4F9-512A-4459-85EA-21BF2295D91B}" type="slidenum">
              <a:rPr lang="en-GB" smtClean="0"/>
              <a:t>‹#›</a:t>
            </a:fld>
            <a:endParaRPr lang="en-GB"/>
          </a:p>
        </p:txBody>
      </p:sp>
    </p:spTree>
    <p:extLst>
      <p:ext uri="{BB962C8B-B14F-4D97-AF65-F5344CB8AC3E}">
        <p14:creationId xmlns:p14="http://schemas.microsoft.com/office/powerpoint/2010/main" val="229328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DF4F9-512A-4459-85EA-21BF2295D91B}" type="slidenum">
              <a:rPr lang="en-GB" smtClean="0"/>
              <a:t>1</a:t>
            </a:fld>
            <a:endParaRPr lang="en-GB"/>
          </a:p>
        </p:txBody>
      </p:sp>
    </p:spTree>
    <p:extLst>
      <p:ext uri="{BB962C8B-B14F-4D97-AF65-F5344CB8AC3E}">
        <p14:creationId xmlns:p14="http://schemas.microsoft.com/office/powerpoint/2010/main" val="311480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list not only class-based staff but also staff that they are likely to come across, i.e. PPA cover.</a:t>
            </a:r>
          </a:p>
        </p:txBody>
      </p:sp>
      <p:sp>
        <p:nvSpPr>
          <p:cNvPr id="4" name="Slide Number Placeholder 3"/>
          <p:cNvSpPr>
            <a:spLocks noGrp="1"/>
          </p:cNvSpPr>
          <p:nvPr>
            <p:ph type="sldNum" sz="quarter" idx="5"/>
          </p:nvPr>
        </p:nvSpPr>
        <p:spPr/>
        <p:txBody>
          <a:bodyPr/>
          <a:lstStyle/>
          <a:p>
            <a:fld id="{B7ADF4F9-512A-4459-85EA-21BF2295D91B}" type="slidenum">
              <a:rPr lang="en-GB" smtClean="0"/>
              <a:t>2</a:t>
            </a:fld>
            <a:endParaRPr lang="en-GB"/>
          </a:p>
        </p:txBody>
      </p:sp>
    </p:spTree>
    <p:extLst>
      <p:ext uri="{BB962C8B-B14F-4D97-AF65-F5344CB8AC3E}">
        <p14:creationId xmlns:p14="http://schemas.microsoft.com/office/powerpoint/2010/main" val="359169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makes your year unique?</a:t>
            </a:r>
          </a:p>
          <a:p>
            <a:endParaRPr lang="en-GB" dirty="0"/>
          </a:p>
          <a:p>
            <a:r>
              <a:rPr lang="en-GB" dirty="0"/>
              <a:t>Swimming</a:t>
            </a:r>
          </a:p>
          <a:p>
            <a:r>
              <a:rPr lang="en-GB" dirty="0" err="1"/>
              <a:t>Resi</a:t>
            </a:r>
            <a:r>
              <a:rPr lang="en-GB" dirty="0"/>
              <a:t> trips</a:t>
            </a:r>
          </a:p>
          <a:p>
            <a:r>
              <a:rPr lang="en-GB" dirty="0"/>
              <a:t>Productions</a:t>
            </a:r>
          </a:p>
          <a:p>
            <a:r>
              <a:rPr lang="en-GB" dirty="0"/>
              <a:t>SATS</a:t>
            </a:r>
          </a:p>
          <a:p>
            <a:r>
              <a:rPr lang="en-GB" dirty="0"/>
              <a:t>Phonics</a:t>
            </a:r>
          </a:p>
          <a:p>
            <a:r>
              <a:rPr lang="en-GB" dirty="0"/>
              <a:t>Etc.</a:t>
            </a:r>
          </a:p>
        </p:txBody>
      </p:sp>
      <p:sp>
        <p:nvSpPr>
          <p:cNvPr id="4" name="Slide Number Placeholder 3"/>
          <p:cNvSpPr>
            <a:spLocks noGrp="1"/>
          </p:cNvSpPr>
          <p:nvPr>
            <p:ph type="sldNum" sz="quarter" idx="5"/>
          </p:nvPr>
        </p:nvSpPr>
        <p:spPr/>
        <p:txBody>
          <a:bodyPr/>
          <a:lstStyle/>
          <a:p>
            <a:fld id="{B7ADF4F9-512A-4459-85EA-21BF2295D91B}" type="slidenum">
              <a:rPr lang="en-GB" smtClean="0"/>
              <a:t>3</a:t>
            </a:fld>
            <a:endParaRPr lang="en-GB"/>
          </a:p>
        </p:txBody>
      </p:sp>
    </p:spTree>
    <p:extLst>
      <p:ext uri="{BB962C8B-B14F-4D97-AF65-F5344CB8AC3E}">
        <p14:creationId xmlns:p14="http://schemas.microsoft.com/office/powerpoint/2010/main" val="241557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school website</a:t>
            </a:r>
          </a:p>
        </p:txBody>
      </p:sp>
      <p:sp>
        <p:nvSpPr>
          <p:cNvPr id="4" name="Slide Number Placeholder 3"/>
          <p:cNvSpPr>
            <a:spLocks noGrp="1"/>
          </p:cNvSpPr>
          <p:nvPr>
            <p:ph type="sldNum" sz="quarter" idx="5"/>
          </p:nvPr>
        </p:nvSpPr>
        <p:spPr/>
        <p:txBody>
          <a:bodyPr/>
          <a:lstStyle/>
          <a:p>
            <a:fld id="{B7ADF4F9-512A-4459-85EA-21BF2295D91B}" type="slidenum">
              <a:rPr lang="en-GB" smtClean="0"/>
              <a:t>19</a:t>
            </a:fld>
            <a:endParaRPr lang="en-GB"/>
          </a:p>
        </p:txBody>
      </p:sp>
    </p:spTree>
    <p:extLst>
      <p:ext uri="{BB962C8B-B14F-4D97-AF65-F5344CB8AC3E}">
        <p14:creationId xmlns:p14="http://schemas.microsoft.com/office/powerpoint/2010/main" val="256567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examples of home learning sheet</a:t>
            </a:r>
          </a:p>
          <a:p>
            <a:endParaRPr lang="en-GB" dirty="0"/>
          </a:p>
          <a:p>
            <a:r>
              <a:rPr lang="en-GB" dirty="0"/>
              <a:t>Spelling Shed</a:t>
            </a:r>
          </a:p>
        </p:txBody>
      </p:sp>
      <p:sp>
        <p:nvSpPr>
          <p:cNvPr id="4" name="Slide Number Placeholder 3"/>
          <p:cNvSpPr>
            <a:spLocks noGrp="1"/>
          </p:cNvSpPr>
          <p:nvPr>
            <p:ph type="sldNum" sz="quarter" idx="5"/>
          </p:nvPr>
        </p:nvSpPr>
        <p:spPr/>
        <p:txBody>
          <a:bodyPr/>
          <a:lstStyle/>
          <a:p>
            <a:fld id="{B7ADF4F9-512A-4459-85EA-21BF2295D91B}" type="slidenum">
              <a:rPr lang="en-GB" smtClean="0"/>
              <a:t>21</a:t>
            </a:fld>
            <a:endParaRPr lang="en-GB"/>
          </a:p>
        </p:txBody>
      </p:sp>
    </p:spTree>
    <p:extLst>
      <p:ext uri="{BB962C8B-B14F-4D97-AF65-F5344CB8AC3E}">
        <p14:creationId xmlns:p14="http://schemas.microsoft.com/office/powerpoint/2010/main" val="336563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examples of home learning sheet</a:t>
            </a:r>
          </a:p>
          <a:p>
            <a:endParaRPr lang="en-GB" dirty="0"/>
          </a:p>
          <a:p>
            <a:r>
              <a:rPr lang="en-GB" dirty="0" err="1"/>
              <a:t>Timestables</a:t>
            </a:r>
            <a:r>
              <a:rPr lang="en-GB" dirty="0"/>
              <a:t> </a:t>
            </a:r>
            <a:r>
              <a:rPr lang="en-GB" dirty="0" err="1"/>
              <a:t>Rockstars</a:t>
            </a:r>
            <a:endParaRPr lang="en-GB" dirty="0"/>
          </a:p>
        </p:txBody>
      </p:sp>
      <p:sp>
        <p:nvSpPr>
          <p:cNvPr id="4" name="Slide Number Placeholder 3"/>
          <p:cNvSpPr>
            <a:spLocks noGrp="1"/>
          </p:cNvSpPr>
          <p:nvPr>
            <p:ph type="sldNum" sz="quarter" idx="5"/>
          </p:nvPr>
        </p:nvSpPr>
        <p:spPr/>
        <p:txBody>
          <a:bodyPr/>
          <a:lstStyle/>
          <a:p>
            <a:fld id="{B7ADF4F9-512A-4459-85EA-21BF2295D91B}" type="slidenum">
              <a:rPr lang="en-GB" smtClean="0"/>
              <a:t>22</a:t>
            </a:fld>
            <a:endParaRPr lang="en-GB"/>
          </a:p>
        </p:txBody>
      </p:sp>
    </p:spTree>
    <p:extLst>
      <p:ext uri="{BB962C8B-B14F-4D97-AF65-F5344CB8AC3E}">
        <p14:creationId xmlns:p14="http://schemas.microsoft.com/office/powerpoint/2010/main" val="186402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DF4F9-512A-4459-85EA-21BF2295D91B}" type="slidenum">
              <a:rPr lang="en-GB" smtClean="0"/>
              <a:t>24</a:t>
            </a:fld>
            <a:endParaRPr lang="en-GB"/>
          </a:p>
        </p:txBody>
      </p:sp>
    </p:spTree>
    <p:extLst>
      <p:ext uri="{BB962C8B-B14F-4D97-AF65-F5344CB8AC3E}">
        <p14:creationId xmlns:p14="http://schemas.microsoft.com/office/powerpoint/2010/main" val="2359117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online safety pages and links to resources for parents</a:t>
            </a:r>
          </a:p>
        </p:txBody>
      </p:sp>
      <p:sp>
        <p:nvSpPr>
          <p:cNvPr id="4" name="Slide Number Placeholder 3"/>
          <p:cNvSpPr>
            <a:spLocks noGrp="1"/>
          </p:cNvSpPr>
          <p:nvPr>
            <p:ph type="sldNum" sz="quarter" idx="5"/>
          </p:nvPr>
        </p:nvSpPr>
        <p:spPr/>
        <p:txBody>
          <a:bodyPr/>
          <a:lstStyle/>
          <a:p>
            <a:fld id="{B7ADF4F9-512A-4459-85EA-21BF2295D91B}" type="slidenum">
              <a:rPr lang="en-GB" smtClean="0"/>
              <a:t>25</a:t>
            </a:fld>
            <a:endParaRPr lang="en-GB"/>
          </a:p>
        </p:txBody>
      </p:sp>
    </p:spTree>
    <p:extLst>
      <p:ext uri="{BB962C8B-B14F-4D97-AF65-F5344CB8AC3E}">
        <p14:creationId xmlns:p14="http://schemas.microsoft.com/office/powerpoint/2010/main" val="3629652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DF4F9-512A-4459-85EA-21BF2295D91B}" type="slidenum">
              <a:rPr lang="en-GB" smtClean="0"/>
              <a:t>26</a:t>
            </a:fld>
            <a:endParaRPr lang="en-GB"/>
          </a:p>
        </p:txBody>
      </p:sp>
    </p:spTree>
    <p:extLst>
      <p:ext uri="{BB962C8B-B14F-4D97-AF65-F5344CB8AC3E}">
        <p14:creationId xmlns:p14="http://schemas.microsoft.com/office/powerpoint/2010/main" val="309243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795D-0D14-49E3-9293-B4346EF4B4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0BCD19-B261-4913-82F0-0E6AC90C2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626526-197E-451E-9EDE-7D18B6F0402F}"/>
              </a:ext>
            </a:extLst>
          </p:cNvPr>
          <p:cNvSpPr>
            <a:spLocks noGrp="1"/>
          </p:cNvSpPr>
          <p:nvPr>
            <p:ph type="dt" sz="half" idx="10"/>
          </p:nvPr>
        </p:nvSpPr>
        <p:spPr/>
        <p:txBody>
          <a:bodyPr/>
          <a:lstStyle/>
          <a:p>
            <a:fld id="{1524B5A1-5893-4F73-99E3-FE3575017287}" type="datetime1">
              <a:rPr lang="en-GB" smtClean="0"/>
              <a:t>11/09/2025</a:t>
            </a:fld>
            <a:endParaRPr lang="en-GB"/>
          </a:p>
        </p:txBody>
      </p:sp>
      <p:sp>
        <p:nvSpPr>
          <p:cNvPr id="5" name="Footer Placeholder 4">
            <a:extLst>
              <a:ext uri="{FF2B5EF4-FFF2-40B4-BE49-F238E27FC236}">
                <a16:creationId xmlns:a16="http://schemas.microsoft.com/office/drawing/2014/main" id="{53A912C2-145F-40B8-8704-B67BF87B734B}"/>
              </a:ext>
            </a:extLst>
          </p:cNvPr>
          <p:cNvSpPr>
            <a:spLocks noGrp="1"/>
          </p:cNvSpPr>
          <p:nvPr>
            <p:ph type="ftr" sz="quarter" idx="11"/>
          </p:nvPr>
        </p:nvSpPr>
        <p:spPr/>
        <p:txBody>
          <a:bodyPr/>
          <a:lstStyle/>
          <a:p>
            <a:r>
              <a:rPr lang="en-GB"/>
              <a:t>Creativity - Excellence - Resilience</a:t>
            </a:r>
          </a:p>
        </p:txBody>
      </p:sp>
      <p:sp>
        <p:nvSpPr>
          <p:cNvPr id="6" name="Slide Number Placeholder 5">
            <a:extLst>
              <a:ext uri="{FF2B5EF4-FFF2-40B4-BE49-F238E27FC236}">
                <a16:creationId xmlns:a16="http://schemas.microsoft.com/office/drawing/2014/main" id="{B8987A19-C946-4807-AD79-35FAFBFB7FF7}"/>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38991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3275-32BD-4753-B6A4-11E264C421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B7DCBE-66AA-4860-9FB2-56AA52449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9B823-8A24-46E7-9D95-31BCD1ED7DF3}"/>
              </a:ext>
            </a:extLst>
          </p:cNvPr>
          <p:cNvSpPr>
            <a:spLocks noGrp="1"/>
          </p:cNvSpPr>
          <p:nvPr>
            <p:ph type="dt" sz="half" idx="10"/>
          </p:nvPr>
        </p:nvSpPr>
        <p:spPr/>
        <p:txBody>
          <a:bodyPr/>
          <a:lstStyle/>
          <a:p>
            <a:fld id="{A2945B46-B0A8-4D75-816E-F82B316A4724}" type="datetime1">
              <a:rPr lang="en-GB" smtClean="0"/>
              <a:t>11/09/2025</a:t>
            </a:fld>
            <a:endParaRPr lang="en-GB"/>
          </a:p>
        </p:txBody>
      </p:sp>
      <p:sp>
        <p:nvSpPr>
          <p:cNvPr id="5" name="Footer Placeholder 4">
            <a:extLst>
              <a:ext uri="{FF2B5EF4-FFF2-40B4-BE49-F238E27FC236}">
                <a16:creationId xmlns:a16="http://schemas.microsoft.com/office/drawing/2014/main" id="{AFBC372C-A189-4483-954A-33C25E0D5C09}"/>
              </a:ext>
            </a:extLst>
          </p:cNvPr>
          <p:cNvSpPr>
            <a:spLocks noGrp="1"/>
          </p:cNvSpPr>
          <p:nvPr>
            <p:ph type="ftr" sz="quarter" idx="11"/>
          </p:nvPr>
        </p:nvSpPr>
        <p:spPr/>
        <p:txBody>
          <a:bodyPr/>
          <a:lstStyle/>
          <a:p>
            <a:r>
              <a:rPr lang="en-GB"/>
              <a:t>Creativity - Excellence - Resilience</a:t>
            </a:r>
          </a:p>
        </p:txBody>
      </p:sp>
      <p:sp>
        <p:nvSpPr>
          <p:cNvPr id="6" name="Slide Number Placeholder 5">
            <a:extLst>
              <a:ext uri="{FF2B5EF4-FFF2-40B4-BE49-F238E27FC236}">
                <a16:creationId xmlns:a16="http://schemas.microsoft.com/office/drawing/2014/main" id="{98C29962-6921-4D06-B73B-8F6E9628F072}"/>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415265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27719-9854-4156-8786-1D3F2D9D62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476F6C-037D-4C78-87EB-98367A02F6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F7A47D-AFE0-473D-9616-9D76CBEA09E3}"/>
              </a:ext>
            </a:extLst>
          </p:cNvPr>
          <p:cNvSpPr>
            <a:spLocks noGrp="1"/>
          </p:cNvSpPr>
          <p:nvPr>
            <p:ph type="dt" sz="half" idx="10"/>
          </p:nvPr>
        </p:nvSpPr>
        <p:spPr/>
        <p:txBody>
          <a:bodyPr/>
          <a:lstStyle/>
          <a:p>
            <a:fld id="{282525BE-C0BD-4A29-B009-E2C18BB738D2}" type="datetime1">
              <a:rPr lang="en-GB" smtClean="0"/>
              <a:t>11/09/2025</a:t>
            </a:fld>
            <a:endParaRPr lang="en-GB"/>
          </a:p>
        </p:txBody>
      </p:sp>
      <p:sp>
        <p:nvSpPr>
          <p:cNvPr id="5" name="Footer Placeholder 4">
            <a:extLst>
              <a:ext uri="{FF2B5EF4-FFF2-40B4-BE49-F238E27FC236}">
                <a16:creationId xmlns:a16="http://schemas.microsoft.com/office/drawing/2014/main" id="{0EA0D0E1-1F0B-4D46-A8DE-06EC5E274483}"/>
              </a:ext>
            </a:extLst>
          </p:cNvPr>
          <p:cNvSpPr>
            <a:spLocks noGrp="1"/>
          </p:cNvSpPr>
          <p:nvPr>
            <p:ph type="ftr" sz="quarter" idx="11"/>
          </p:nvPr>
        </p:nvSpPr>
        <p:spPr/>
        <p:txBody>
          <a:bodyPr/>
          <a:lstStyle/>
          <a:p>
            <a:r>
              <a:rPr lang="en-GB"/>
              <a:t>Creativity - Excellence - Resilience</a:t>
            </a:r>
          </a:p>
        </p:txBody>
      </p:sp>
      <p:sp>
        <p:nvSpPr>
          <p:cNvPr id="6" name="Slide Number Placeholder 5">
            <a:extLst>
              <a:ext uri="{FF2B5EF4-FFF2-40B4-BE49-F238E27FC236}">
                <a16:creationId xmlns:a16="http://schemas.microsoft.com/office/drawing/2014/main" id="{354EFA0B-5DCB-4161-8A81-9CF4BEBB6A28}"/>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216140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3096-068C-4A20-BF71-337AB4BCB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FF3CD-4DC8-4BB4-9701-F8BB1C86CC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2600DA-6912-40AA-A91B-9C38F469CC2F}"/>
              </a:ext>
            </a:extLst>
          </p:cNvPr>
          <p:cNvSpPr>
            <a:spLocks noGrp="1"/>
          </p:cNvSpPr>
          <p:nvPr>
            <p:ph type="dt" sz="half" idx="10"/>
          </p:nvPr>
        </p:nvSpPr>
        <p:spPr/>
        <p:txBody>
          <a:bodyPr/>
          <a:lstStyle/>
          <a:p>
            <a:fld id="{AB61C4BB-39D8-433E-8170-02F616DF7AF8}" type="datetime1">
              <a:rPr lang="en-GB" smtClean="0"/>
              <a:t>11/09/2025</a:t>
            </a:fld>
            <a:endParaRPr lang="en-GB"/>
          </a:p>
        </p:txBody>
      </p:sp>
      <p:sp>
        <p:nvSpPr>
          <p:cNvPr id="5" name="Footer Placeholder 4">
            <a:extLst>
              <a:ext uri="{FF2B5EF4-FFF2-40B4-BE49-F238E27FC236}">
                <a16:creationId xmlns:a16="http://schemas.microsoft.com/office/drawing/2014/main" id="{14C7B114-3E2E-40F7-85F6-C78BCA7509D8}"/>
              </a:ext>
            </a:extLst>
          </p:cNvPr>
          <p:cNvSpPr>
            <a:spLocks noGrp="1"/>
          </p:cNvSpPr>
          <p:nvPr>
            <p:ph type="ftr" sz="quarter" idx="11"/>
          </p:nvPr>
        </p:nvSpPr>
        <p:spPr/>
        <p:txBody>
          <a:bodyPr/>
          <a:lstStyle/>
          <a:p>
            <a:r>
              <a:rPr lang="en-GB"/>
              <a:t>Creativity - Excellence - Resilience</a:t>
            </a:r>
          </a:p>
        </p:txBody>
      </p:sp>
      <p:sp>
        <p:nvSpPr>
          <p:cNvPr id="6" name="Slide Number Placeholder 5">
            <a:extLst>
              <a:ext uri="{FF2B5EF4-FFF2-40B4-BE49-F238E27FC236}">
                <a16:creationId xmlns:a16="http://schemas.microsoft.com/office/drawing/2014/main" id="{DE7DACBD-DEF5-4517-B63A-8530B4FA9BA0}"/>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420480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5059-6760-49F0-85E9-7C95D4CDDE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900AE1-1ABE-4CCA-BD6C-23A88600F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37918D-0575-4DAA-B8DB-FE1CB6F9D5E0}"/>
              </a:ext>
            </a:extLst>
          </p:cNvPr>
          <p:cNvSpPr>
            <a:spLocks noGrp="1"/>
          </p:cNvSpPr>
          <p:nvPr>
            <p:ph type="dt" sz="half" idx="10"/>
          </p:nvPr>
        </p:nvSpPr>
        <p:spPr/>
        <p:txBody>
          <a:bodyPr/>
          <a:lstStyle/>
          <a:p>
            <a:fld id="{5B5BBC03-9047-46AC-8CC4-D596FB05215B}" type="datetime1">
              <a:rPr lang="en-GB" smtClean="0"/>
              <a:t>11/09/2025</a:t>
            </a:fld>
            <a:endParaRPr lang="en-GB"/>
          </a:p>
        </p:txBody>
      </p:sp>
      <p:sp>
        <p:nvSpPr>
          <p:cNvPr id="5" name="Footer Placeholder 4">
            <a:extLst>
              <a:ext uri="{FF2B5EF4-FFF2-40B4-BE49-F238E27FC236}">
                <a16:creationId xmlns:a16="http://schemas.microsoft.com/office/drawing/2014/main" id="{49CDD5D2-4EDF-4E7B-918F-4303F147EEDB}"/>
              </a:ext>
            </a:extLst>
          </p:cNvPr>
          <p:cNvSpPr>
            <a:spLocks noGrp="1"/>
          </p:cNvSpPr>
          <p:nvPr>
            <p:ph type="ftr" sz="quarter" idx="11"/>
          </p:nvPr>
        </p:nvSpPr>
        <p:spPr/>
        <p:txBody>
          <a:bodyPr/>
          <a:lstStyle/>
          <a:p>
            <a:r>
              <a:rPr lang="en-GB"/>
              <a:t>Creativity - Excellence - Resilience</a:t>
            </a:r>
          </a:p>
        </p:txBody>
      </p:sp>
      <p:sp>
        <p:nvSpPr>
          <p:cNvPr id="6" name="Slide Number Placeholder 5">
            <a:extLst>
              <a:ext uri="{FF2B5EF4-FFF2-40B4-BE49-F238E27FC236}">
                <a16:creationId xmlns:a16="http://schemas.microsoft.com/office/drawing/2014/main" id="{B482DCD5-5E91-4BF9-B218-9FD85420F792}"/>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31433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B969-AEAC-4109-9D47-965B25D189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D6A5B2-9034-40E6-99C2-51EB15F827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AF82B9-118C-4B0B-8219-6364408E4B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EC88A6-E898-44AD-9570-A5BCA4BC1BE8}"/>
              </a:ext>
            </a:extLst>
          </p:cNvPr>
          <p:cNvSpPr>
            <a:spLocks noGrp="1"/>
          </p:cNvSpPr>
          <p:nvPr>
            <p:ph type="dt" sz="half" idx="10"/>
          </p:nvPr>
        </p:nvSpPr>
        <p:spPr/>
        <p:txBody>
          <a:bodyPr/>
          <a:lstStyle/>
          <a:p>
            <a:fld id="{1B1BFD14-6755-4155-B839-B867AD9DC5B7}" type="datetime1">
              <a:rPr lang="en-GB" smtClean="0"/>
              <a:t>11/09/2025</a:t>
            </a:fld>
            <a:endParaRPr lang="en-GB"/>
          </a:p>
        </p:txBody>
      </p:sp>
      <p:sp>
        <p:nvSpPr>
          <p:cNvPr id="6" name="Footer Placeholder 5">
            <a:extLst>
              <a:ext uri="{FF2B5EF4-FFF2-40B4-BE49-F238E27FC236}">
                <a16:creationId xmlns:a16="http://schemas.microsoft.com/office/drawing/2014/main" id="{D52CC063-EA42-408F-B0CA-E0D1FF9E8461}"/>
              </a:ext>
            </a:extLst>
          </p:cNvPr>
          <p:cNvSpPr>
            <a:spLocks noGrp="1"/>
          </p:cNvSpPr>
          <p:nvPr>
            <p:ph type="ftr" sz="quarter" idx="11"/>
          </p:nvPr>
        </p:nvSpPr>
        <p:spPr/>
        <p:txBody>
          <a:bodyPr/>
          <a:lstStyle/>
          <a:p>
            <a:r>
              <a:rPr lang="en-GB"/>
              <a:t>Creativity - Excellence - Resilience</a:t>
            </a:r>
          </a:p>
        </p:txBody>
      </p:sp>
      <p:sp>
        <p:nvSpPr>
          <p:cNvPr id="7" name="Slide Number Placeholder 6">
            <a:extLst>
              <a:ext uri="{FF2B5EF4-FFF2-40B4-BE49-F238E27FC236}">
                <a16:creationId xmlns:a16="http://schemas.microsoft.com/office/drawing/2014/main" id="{48CCE1FD-E12E-4C36-BD31-5A746EAE8B1D}"/>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30743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8F2C-B42F-40A0-AF90-16581E4834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B7FD94-42C3-4F08-B223-6DFFAC4D7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FCA526-0E3E-420C-AAA8-9AF848FA96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262704-F981-4BD9-B71C-E5591F83A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550BC4-D413-47D9-B5A1-F39CC7A2E4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2F4D9D-7ECF-4F74-9FC0-85FADE41C7A2}"/>
              </a:ext>
            </a:extLst>
          </p:cNvPr>
          <p:cNvSpPr>
            <a:spLocks noGrp="1"/>
          </p:cNvSpPr>
          <p:nvPr>
            <p:ph type="dt" sz="half" idx="10"/>
          </p:nvPr>
        </p:nvSpPr>
        <p:spPr/>
        <p:txBody>
          <a:bodyPr/>
          <a:lstStyle/>
          <a:p>
            <a:fld id="{0D2765DA-D095-44C9-9F3F-E12DA67C9239}" type="datetime1">
              <a:rPr lang="en-GB" smtClean="0"/>
              <a:t>11/09/2025</a:t>
            </a:fld>
            <a:endParaRPr lang="en-GB"/>
          </a:p>
        </p:txBody>
      </p:sp>
      <p:sp>
        <p:nvSpPr>
          <p:cNvPr id="8" name="Footer Placeholder 7">
            <a:extLst>
              <a:ext uri="{FF2B5EF4-FFF2-40B4-BE49-F238E27FC236}">
                <a16:creationId xmlns:a16="http://schemas.microsoft.com/office/drawing/2014/main" id="{74A3F161-FC66-44EB-83F3-EF876961A04B}"/>
              </a:ext>
            </a:extLst>
          </p:cNvPr>
          <p:cNvSpPr>
            <a:spLocks noGrp="1"/>
          </p:cNvSpPr>
          <p:nvPr>
            <p:ph type="ftr" sz="quarter" idx="11"/>
          </p:nvPr>
        </p:nvSpPr>
        <p:spPr/>
        <p:txBody>
          <a:bodyPr/>
          <a:lstStyle/>
          <a:p>
            <a:r>
              <a:rPr lang="en-GB"/>
              <a:t>Creativity - Excellence - Resilience</a:t>
            </a:r>
          </a:p>
        </p:txBody>
      </p:sp>
      <p:sp>
        <p:nvSpPr>
          <p:cNvPr id="9" name="Slide Number Placeholder 8">
            <a:extLst>
              <a:ext uri="{FF2B5EF4-FFF2-40B4-BE49-F238E27FC236}">
                <a16:creationId xmlns:a16="http://schemas.microsoft.com/office/drawing/2014/main" id="{7F1B9241-AC3F-4552-951A-3156828A0414}"/>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181701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55CE-D09F-4799-85B1-8973B18FB0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675923-BFA5-4A5E-AC05-FA5E662999BD}"/>
              </a:ext>
            </a:extLst>
          </p:cNvPr>
          <p:cNvSpPr>
            <a:spLocks noGrp="1"/>
          </p:cNvSpPr>
          <p:nvPr>
            <p:ph type="dt" sz="half" idx="10"/>
          </p:nvPr>
        </p:nvSpPr>
        <p:spPr/>
        <p:txBody>
          <a:bodyPr/>
          <a:lstStyle/>
          <a:p>
            <a:fld id="{E8DD3E44-70D5-4D74-84A2-C06323E4920E}" type="datetime1">
              <a:rPr lang="en-GB" smtClean="0"/>
              <a:t>11/09/2025</a:t>
            </a:fld>
            <a:endParaRPr lang="en-GB"/>
          </a:p>
        </p:txBody>
      </p:sp>
      <p:sp>
        <p:nvSpPr>
          <p:cNvPr id="4" name="Footer Placeholder 3">
            <a:extLst>
              <a:ext uri="{FF2B5EF4-FFF2-40B4-BE49-F238E27FC236}">
                <a16:creationId xmlns:a16="http://schemas.microsoft.com/office/drawing/2014/main" id="{29F3FB39-39D5-4FE5-8976-25C5A1766402}"/>
              </a:ext>
            </a:extLst>
          </p:cNvPr>
          <p:cNvSpPr>
            <a:spLocks noGrp="1"/>
          </p:cNvSpPr>
          <p:nvPr>
            <p:ph type="ftr" sz="quarter" idx="11"/>
          </p:nvPr>
        </p:nvSpPr>
        <p:spPr/>
        <p:txBody>
          <a:bodyPr/>
          <a:lstStyle/>
          <a:p>
            <a:r>
              <a:rPr lang="en-GB"/>
              <a:t>Creativity - Excellence - Resilience</a:t>
            </a:r>
          </a:p>
        </p:txBody>
      </p:sp>
      <p:sp>
        <p:nvSpPr>
          <p:cNvPr id="5" name="Slide Number Placeholder 4">
            <a:extLst>
              <a:ext uri="{FF2B5EF4-FFF2-40B4-BE49-F238E27FC236}">
                <a16:creationId xmlns:a16="http://schemas.microsoft.com/office/drawing/2014/main" id="{DEA6A296-FCF6-45EC-8366-D19C8098C656}"/>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65148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48F5C-849D-4324-B812-487E4E757AAE}"/>
              </a:ext>
            </a:extLst>
          </p:cNvPr>
          <p:cNvSpPr>
            <a:spLocks noGrp="1"/>
          </p:cNvSpPr>
          <p:nvPr>
            <p:ph type="dt" sz="half" idx="10"/>
          </p:nvPr>
        </p:nvSpPr>
        <p:spPr/>
        <p:txBody>
          <a:bodyPr/>
          <a:lstStyle/>
          <a:p>
            <a:fld id="{8635A71D-5963-4AF8-9EBD-08EAD85B646E}" type="datetime1">
              <a:rPr lang="en-GB" smtClean="0"/>
              <a:t>11/09/2025</a:t>
            </a:fld>
            <a:endParaRPr lang="en-GB"/>
          </a:p>
        </p:txBody>
      </p:sp>
      <p:sp>
        <p:nvSpPr>
          <p:cNvPr id="3" name="Footer Placeholder 2">
            <a:extLst>
              <a:ext uri="{FF2B5EF4-FFF2-40B4-BE49-F238E27FC236}">
                <a16:creationId xmlns:a16="http://schemas.microsoft.com/office/drawing/2014/main" id="{19912786-FF2A-4EE3-829F-18D362EAF107}"/>
              </a:ext>
            </a:extLst>
          </p:cNvPr>
          <p:cNvSpPr>
            <a:spLocks noGrp="1"/>
          </p:cNvSpPr>
          <p:nvPr>
            <p:ph type="ftr" sz="quarter" idx="11"/>
          </p:nvPr>
        </p:nvSpPr>
        <p:spPr/>
        <p:txBody>
          <a:bodyPr/>
          <a:lstStyle/>
          <a:p>
            <a:r>
              <a:rPr lang="en-GB"/>
              <a:t>Creativity - Excellence - Resilience</a:t>
            </a:r>
          </a:p>
        </p:txBody>
      </p:sp>
      <p:sp>
        <p:nvSpPr>
          <p:cNvPr id="4" name="Slide Number Placeholder 3">
            <a:extLst>
              <a:ext uri="{FF2B5EF4-FFF2-40B4-BE49-F238E27FC236}">
                <a16:creationId xmlns:a16="http://schemas.microsoft.com/office/drawing/2014/main" id="{79B078CD-066F-49DC-B451-91B78AAAF7B2}"/>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411892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D9CD-30C6-4A45-BA0C-C9CEFD02B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01B12D-AE0E-4373-B384-7D89C4999A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D0B77E-8AA6-4572-A1B9-77783C04F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60CD99-F385-44EF-B30E-873D2B41FE4E}"/>
              </a:ext>
            </a:extLst>
          </p:cNvPr>
          <p:cNvSpPr>
            <a:spLocks noGrp="1"/>
          </p:cNvSpPr>
          <p:nvPr>
            <p:ph type="dt" sz="half" idx="10"/>
          </p:nvPr>
        </p:nvSpPr>
        <p:spPr/>
        <p:txBody>
          <a:bodyPr/>
          <a:lstStyle/>
          <a:p>
            <a:fld id="{E642A85F-217C-4077-8C80-DC48128F10C3}" type="datetime1">
              <a:rPr lang="en-GB" smtClean="0"/>
              <a:t>11/09/2025</a:t>
            </a:fld>
            <a:endParaRPr lang="en-GB"/>
          </a:p>
        </p:txBody>
      </p:sp>
      <p:sp>
        <p:nvSpPr>
          <p:cNvPr id="6" name="Footer Placeholder 5">
            <a:extLst>
              <a:ext uri="{FF2B5EF4-FFF2-40B4-BE49-F238E27FC236}">
                <a16:creationId xmlns:a16="http://schemas.microsoft.com/office/drawing/2014/main" id="{51960003-93F3-4B3C-B1B8-0957B7274F50}"/>
              </a:ext>
            </a:extLst>
          </p:cNvPr>
          <p:cNvSpPr>
            <a:spLocks noGrp="1"/>
          </p:cNvSpPr>
          <p:nvPr>
            <p:ph type="ftr" sz="quarter" idx="11"/>
          </p:nvPr>
        </p:nvSpPr>
        <p:spPr/>
        <p:txBody>
          <a:bodyPr/>
          <a:lstStyle/>
          <a:p>
            <a:r>
              <a:rPr lang="en-GB"/>
              <a:t>Creativity - Excellence - Resilience</a:t>
            </a:r>
          </a:p>
        </p:txBody>
      </p:sp>
      <p:sp>
        <p:nvSpPr>
          <p:cNvPr id="7" name="Slide Number Placeholder 6">
            <a:extLst>
              <a:ext uri="{FF2B5EF4-FFF2-40B4-BE49-F238E27FC236}">
                <a16:creationId xmlns:a16="http://schemas.microsoft.com/office/drawing/2014/main" id="{09C63D0D-B67B-4B1F-A149-9D66474ADCEB}"/>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201407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94BE-DE65-427F-8A33-3EB5C838F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1A2090-7C33-46EC-9729-6A9599DAB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B9BAD9-BD01-4E5B-A41C-0EF265F4B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350847-C1E1-4985-AFE0-DF65850CE2AB}"/>
              </a:ext>
            </a:extLst>
          </p:cNvPr>
          <p:cNvSpPr>
            <a:spLocks noGrp="1"/>
          </p:cNvSpPr>
          <p:nvPr>
            <p:ph type="dt" sz="half" idx="10"/>
          </p:nvPr>
        </p:nvSpPr>
        <p:spPr/>
        <p:txBody>
          <a:bodyPr/>
          <a:lstStyle/>
          <a:p>
            <a:fld id="{CDBB749B-9F54-429B-A3FD-D53F5CE60D82}" type="datetime1">
              <a:rPr lang="en-GB" smtClean="0"/>
              <a:t>11/09/2025</a:t>
            </a:fld>
            <a:endParaRPr lang="en-GB"/>
          </a:p>
        </p:txBody>
      </p:sp>
      <p:sp>
        <p:nvSpPr>
          <p:cNvPr id="6" name="Footer Placeholder 5">
            <a:extLst>
              <a:ext uri="{FF2B5EF4-FFF2-40B4-BE49-F238E27FC236}">
                <a16:creationId xmlns:a16="http://schemas.microsoft.com/office/drawing/2014/main" id="{336362BF-2207-4A89-ABFD-914A1582C642}"/>
              </a:ext>
            </a:extLst>
          </p:cNvPr>
          <p:cNvSpPr>
            <a:spLocks noGrp="1"/>
          </p:cNvSpPr>
          <p:nvPr>
            <p:ph type="ftr" sz="quarter" idx="11"/>
          </p:nvPr>
        </p:nvSpPr>
        <p:spPr/>
        <p:txBody>
          <a:bodyPr/>
          <a:lstStyle/>
          <a:p>
            <a:r>
              <a:rPr lang="en-GB"/>
              <a:t>Creativity - Excellence - Resilience</a:t>
            </a:r>
          </a:p>
        </p:txBody>
      </p:sp>
      <p:sp>
        <p:nvSpPr>
          <p:cNvPr id="7" name="Slide Number Placeholder 6">
            <a:extLst>
              <a:ext uri="{FF2B5EF4-FFF2-40B4-BE49-F238E27FC236}">
                <a16:creationId xmlns:a16="http://schemas.microsoft.com/office/drawing/2014/main" id="{BF22907B-745F-4969-B03C-7F4C2B1835CD}"/>
              </a:ext>
            </a:extLst>
          </p:cNvPr>
          <p:cNvSpPr>
            <a:spLocks noGrp="1"/>
          </p:cNvSpPr>
          <p:nvPr>
            <p:ph type="sldNum" sz="quarter" idx="12"/>
          </p:nvPr>
        </p:nvSpPr>
        <p:spPr/>
        <p:txBody>
          <a:bodyPr/>
          <a:lstStyle/>
          <a:p>
            <a:fld id="{FF3A9F55-A437-4556-BAA1-FCFF8A9AE2FD}" type="slidenum">
              <a:rPr lang="en-GB" smtClean="0"/>
              <a:t>‹#›</a:t>
            </a:fld>
            <a:endParaRPr lang="en-GB"/>
          </a:p>
        </p:txBody>
      </p:sp>
    </p:spTree>
    <p:extLst>
      <p:ext uri="{BB962C8B-B14F-4D97-AF65-F5344CB8AC3E}">
        <p14:creationId xmlns:p14="http://schemas.microsoft.com/office/powerpoint/2010/main" val="242528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C4B2B-3E3E-4EB0-8915-E3B972CB9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FCA046-CA4B-4455-91A9-238A4C2D6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00D944-FBB7-4616-8F5E-870C683DD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B6C28-94BB-40A4-88E8-839F0BB8346C}" type="datetime1">
              <a:rPr lang="en-GB" smtClean="0"/>
              <a:t>11/09/2025</a:t>
            </a:fld>
            <a:endParaRPr lang="en-GB"/>
          </a:p>
        </p:txBody>
      </p:sp>
      <p:sp>
        <p:nvSpPr>
          <p:cNvPr id="5" name="Footer Placeholder 4">
            <a:extLst>
              <a:ext uri="{FF2B5EF4-FFF2-40B4-BE49-F238E27FC236}">
                <a16:creationId xmlns:a16="http://schemas.microsoft.com/office/drawing/2014/main" id="{499A3B58-EB7E-47B0-9944-D297059C94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Creativity - Excellence - Resilience</a:t>
            </a:r>
          </a:p>
        </p:txBody>
      </p:sp>
      <p:sp>
        <p:nvSpPr>
          <p:cNvPr id="6" name="Slide Number Placeholder 5">
            <a:extLst>
              <a:ext uri="{FF2B5EF4-FFF2-40B4-BE49-F238E27FC236}">
                <a16:creationId xmlns:a16="http://schemas.microsoft.com/office/drawing/2014/main" id="{E13498D2-F750-49C7-87D3-A475093BF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A9F55-A437-4556-BAA1-FCFF8A9AE2FD}" type="slidenum">
              <a:rPr lang="en-GB" smtClean="0"/>
              <a:t>‹#›</a:t>
            </a:fld>
            <a:endParaRPr lang="en-GB"/>
          </a:p>
        </p:txBody>
      </p:sp>
    </p:spTree>
    <p:extLst>
      <p:ext uri="{BB962C8B-B14F-4D97-AF65-F5344CB8AC3E}">
        <p14:creationId xmlns:p14="http://schemas.microsoft.com/office/powerpoint/2010/main" val="367727169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4D96-8A25-4922-9745-D98695CD0453}"/>
              </a:ext>
            </a:extLst>
          </p:cNvPr>
          <p:cNvSpPr>
            <a:spLocks noGrp="1"/>
          </p:cNvSpPr>
          <p:nvPr>
            <p:ph type="ctrTitle"/>
          </p:nvPr>
        </p:nvSpPr>
        <p:spPr/>
        <p:txBody>
          <a:bodyPr/>
          <a:lstStyle/>
          <a:p>
            <a:r>
              <a:rPr lang="en-GB" dirty="0"/>
              <a:t>Welcome to Year 3</a:t>
            </a:r>
          </a:p>
        </p:txBody>
      </p:sp>
      <p:sp>
        <p:nvSpPr>
          <p:cNvPr id="3" name="Subtitle 2">
            <a:extLst>
              <a:ext uri="{FF2B5EF4-FFF2-40B4-BE49-F238E27FC236}">
                <a16:creationId xmlns:a16="http://schemas.microsoft.com/office/drawing/2014/main" id="{DD348AC5-4580-41DF-BF6D-B1384417EB9B}"/>
              </a:ext>
            </a:extLst>
          </p:cNvPr>
          <p:cNvSpPr>
            <a:spLocks noGrp="1"/>
          </p:cNvSpPr>
          <p:nvPr>
            <p:ph type="subTitle" idx="1"/>
          </p:nvPr>
        </p:nvSpPr>
        <p:spPr/>
        <p:txBody>
          <a:bodyPr/>
          <a:lstStyle/>
          <a:p>
            <a:r>
              <a:rPr lang="en-GB" dirty="0"/>
              <a:t>Meet the Team</a:t>
            </a:r>
          </a:p>
        </p:txBody>
      </p:sp>
      <p:sp>
        <p:nvSpPr>
          <p:cNvPr id="4" name="Footer Placeholder 3">
            <a:extLst>
              <a:ext uri="{FF2B5EF4-FFF2-40B4-BE49-F238E27FC236}">
                <a16:creationId xmlns:a16="http://schemas.microsoft.com/office/drawing/2014/main" id="{D6519BC7-0B76-4D6F-9216-A6C88208B0C9}"/>
              </a:ext>
            </a:extLst>
          </p:cNvPr>
          <p:cNvSpPr>
            <a:spLocks noGrp="1"/>
          </p:cNvSpPr>
          <p:nvPr>
            <p:ph type="ftr" sz="quarter" idx="11"/>
          </p:nvPr>
        </p:nvSpPr>
        <p:spPr>
          <a:xfrm>
            <a:off x="2111433" y="6356350"/>
            <a:ext cx="7971905" cy="365125"/>
          </a:xfrm>
        </p:spPr>
        <p:txBody>
          <a:bodyPr/>
          <a:lstStyle/>
          <a:p>
            <a:r>
              <a:rPr lang="en-GB" sz="3600" i="1" dirty="0"/>
              <a:t>Creativity - Excellence - Resilience</a:t>
            </a:r>
          </a:p>
        </p:txBody>
      </p:sp>
    </p:spTree>
    <p:extLst>
      <p:ext uri="{BB962C8B-B14F-4D97-AF65-F5344CB8AC3E}">
        <p14:creationId xmlns:p14="http://schemas.microsoft.com/office/powerpoint/2010/main" val="38357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7" name="Picture 6">
            <a:extLst>
              <a:ext uri="{FF2B5EF4-FFF2-40B4-BE49-F238E27FC236}">
                <a16:creationId xmlns:a16="http://schemas.microsoft.com/office/drawing/2014/main" id="{E013466A-5FA7-4070-B1F8-D963463D65E3}"/>
              </a:ext>
            </a:extLst>
          </p:cNvPr>
          <p:cNvPicPr>
            <a:picLocks noChangeAspect="1"/>
          </p:cNvPicPr>
          <p:nvPr/>
        </p:nvPicPr>
        <p:blipFill>
          <a:blip r:embed="rId2"/>
          <a:stretch>
            <a:fillRect/>
          </a:stretch>
        </p:blipFill>
        <p:spPr>
          <a:xfrm>
            <a:off x="914402" y="0"/>
            <a:ext cx="10515599" cy="6803593"/>
          </a:xfrm>
          <a:prstGeom prst="rect">
            <a:avLst/>
          </a:prstGeom>
        </p:spPr>
      </p:pic>
    </p:spTree>
    <p:extLst>
      <p:ext uri="{BB962C8B-B14F-4D97-AF65-F5344CB8AC3E}">
        <p14:creationId xmlns:p14="http://schemas.microsoft.com/office/powerpoint/2010/main" val="274670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7" name="Rectangle 6">
            <a:extLst>
              <a:ext uri="{FF2B5EF4-FFF2-40B4-BE49-F238E27FC236}">
                <a16:creationId xmlns:a16="http://schemas.microsoft.com/office/drawing/2014/main" id="{F8DA7EBA-DD01-46FA-95B1-CDD89E4A960A}"/>
              </a:ext>
            </a:extLst>
          </p:cNvPr>
          <p:cNvSpPr/>
          <p:nvPr/>
        </p:nvSpPr>
        <p:spPr>
          <a:xfrm>
            <a:off x="3852084" y="-50242"/>
            <a:ext cx="5234895" cy="830997"/>
          </a:xfrm>
          <a:prstGeom prst="rect">
            <a:avLst/>
          </a:prstGeom>
        </p:spPr>
        <p:txBody>
          <a:bodyPr wrap="none">
            <a:spAutoFit/>
          </a:bodyPr>
          <a:lstStyle/>
          <a:p>
            <a:r>
              <a:rPr lang="en-GB" sz="4800" b="1" u="sng" dirty="0"/>
              <a:t>Maths - Subtraction</a:t>
            </a:r>
            <a:endParaRPr lang="en-GB" sz="4800" dirty="0"/>
          </a:p>
        </p:txBody>
      </p:sp>
      <p:pic>
        <p:nvPicPr>
          <p:cNvPr id="8" name="Picture 7">
            <a:extLst>
              <a:ext uri="{FF2B5EF4-FFF2-40B4-BE49-F238E27FC236}">
                <a16:creationId xmlns:a16="http://schemas.microsoft.com/office/drawing/2014/main" id="{87FFE516-D14E-488F-91E9-B1BB8503948D}"/>
              </a:ext>
            </a:extLst>
          </p:cNvPr>
          <p:cNvPicPr>
            <a:picLocks noChangeAspect="1"/>
          </p:cNvPicPr>
          <p:nvPr/>
        </p:nvPicPr>
        <p:blipFill>
          <a:blip r:embed="rId2"/>
          <a:stretch>
            <a:fillRect/>
          </a:stretch>
        </p:blipFill>
        <p:spPr>
          <a:xfrm>
            <a:off x="1112488" y="771525"/>
            <a:ext cx="9344025" cy="6086475"/>
          </a:xfrm>
          <a:prstGeom prst="rect">
            <a:avLst/>
          </a:prstGeom>
        </p:spPr>
      </p:pic>
    </p:spTree>
    <p:extLst>
      <p:ext uri="{BB962C8B-B14F-4D97-AF65-F5344CB8AC3E}">
        <p14:creationId xmlns:p14="http://schemas.microsoft.com/office/powerpoint/2010/main" val="3825888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7" name="Picture 6">
            <a:extLst>
              <a:ext uri="{FF2B5EF4-FFF2-40B4-BE49-F238E27FC236}">
                <a16:creationId xmlns:a16="http://schemas.microsoft.com/office/drawing/2014/main" id="{774F69B0-3308-4317-A778-E7A1E217D422}"/>
              </a:ext>
            </a:extLst>
          </p:cNvPr>
          <p:cNvPicPr>
            <a:picLocks noChangeAspect="1"/>
          </p:cNvPicPr>
          <p:nvPr/>
        </p:nvPicPr>
        <p:blipFill>
          <a:blip r:embed="rId2"/>
          <a:stretch>
            <a:fillRect/>
          </a:stretch>
        </p:blipFill>
        <p:spPr>
          <a:xfrm>
            <a:off x="938161" y="66593"/>
            <a:ext cx="10415639" cy="6691259"/>
          </a:xfrm>
          <a:prstGeom prst="rect">
            <a:avLst/>
          </a:prstGeom>
        </p:spPr>
      </p:pic>
    </p:spTree>
    <p:extLst>
      <p:ext uri="{BB962C8B-B14F-4D97-AF65-F5344CB8AC3E}">
        <p14:creationId xmlns:p14="http://schemas.microsoft.com/office/powerpoint/2010/main" val="3852019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a:xfrm>
            <a:off x="637231" y="328016"/>
            <a:ext cx="10515600" cy="1325563"/>
          </a:xfrm>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7" name="Rectangle 6">
            <a:extLst>
              <a:ext uri="{FF2B5EF4-FFF2-40B4-BE49-F238E27FC236}">
                <a16:creationId xmlns:a16="http://schemas.microsoft.com/office/drawing/2014/main" id="{7F9D894A-AC77-4061-B99F-F0EA69D87B81}"/>
              </a:ext>
            </a:extLst>
          </p:cNvPr>
          <p:cNvSpPr/>
          <p:nvPr/>
        </p:nvSpPr>
        <p:spPr>
          <a:xfrm>
            <a:off x="3528107" y="-50374"/>
            <a:ext cx="5871544" cy="830997"/>
          </a:xfrm>
          <a:prstGeom prst="rect">
            <a:avLst/>
          </a:prstGeom>
        </p:spPr>
        <p:txBody>
          <a:bodyPr wrap="none">
            <a:spAutoFit/>
          </a:bodyPr>
          <a:lstStyle/>
          <a:p>
            <a:r>
              <a:rPr lang="en-GB" sz="4800" b="1" u="sng" dirty="0"/>
              <a:t>Maths - Multiplication</a:t>
            </a:r>
            <a:endParaRPr lang="en-GB" sz="4800" dirty="0"/>
          </a:p>
        </p:txBody>
      </p:sp>
      <p:pic>
        <p:nvPicPr>
          <p:cNvPr id="9" name="Picture 8">
            <a:extLst>
              <a:ext uri="{FF2B5EF4-FFF2-40B4-BE49-F238E27FC236}">
                <a16:creationId xmlns:a16="http://schemas.microsoft.com/office/drawing/2014/main" id="{4781E67C-2F61-4B4E-ADEB-703C85634408}"/>
              </a:ext>
            </a:extLst>
          </p:cNvPr>
          <p:cNvPicPr>
            <a:picLocks noChangeAspect="1"/>
          </p:cNvPicPr>
          <p:nvPr/>
        </p:nvPicPr>
        <p:blipFill>
          <a:blip r:embed="rId2"/>
          <a:stretch>
            <a:fillRect/>
          </a:stretch>
        </p:blipFill>
        <p:spPr>
          <a:xfrm>
            <a:off x="1127769" y="817628"/>
            <a:ext cx="9534525" cy="6010275"/>
          </a:xfrm>
          <a:prstGeom prst="rect">
            <a:avLst/>
          </a:prstGeom>
        </p:spPr>
      </p:pic>
    </p:spTree>
    <p:extLst>
      <p:ext uri="{BB962C8B-B14F-4D97-AF65-F5344CB8AC3E}">
        <p14:creationId xmlns:p14="http://schemas.microsoft.com/office/powerpoint/2010/main" val="360219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7" name="Picture 6">
            <a:extLst>
              <a:ext uri="{FF2B5EF4-FFF2-40B4-BE49-F238E27FC236}">
                <a16:creationId xmlns:a16="http://schemas.microsoft.com/office/drawing/2014/main" id="{004F4854-1525-4871-B069-27778898BC44}"/>
              </a:ext>
            </a:extLst>
          </p:cNvPr>
          <p:cNvPicPr>
            <a:picLocks noChangeAspect="1"/>
          </p:cNvPicPr>
          <p:nvPr/>
        </p:nvPicPr>
        <p:blipFill>
          <a:blip r:embed="rId2"/>
          <a:stretch>
            <a:fillRect/>
          </a:stretch>
        </p:blipFill>
        <p:spPr>
          <a:xfrm>
            <a:off x="961162" y="-17912"/>
            <a:ext cx="10269678" cy="6860269"/>
          </a:xfrm>
          <a:prstGeom prst="rect">
            <a:avLst/>
          </a:prstGeom>
        </p:spPr>
      </p:pic>
    </p:spTree>
    <p:extLst>
      <p:ext uri="{BB962C8B-B14F-4D97-AF65-F5344CB8AC3E}">
        <p14:creationId xmlns:p14="http://schemas.microsoft.com/office/powerpoint/2010/main" val="110890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7" name="Picture 6">
            <a:extLst>
              <a:ext uri="{FF2B5EF4-FFF2-40B4-BE49-F238E27FC236}">
                <a16:creationId xmlns:a16="http://schemas.microsoft.com/office/drawing/2014/main" id="{1281ED11-78E7-4EAD-8D84-8F0FC36C9423}"/>
              </a:ext>
            </a:extLst>
          </p:cNvPr>
          <p:cNvPicPr>
            <a:picLocks noChangeAspect="1"/>
          </p:cNvPicPr>
          <p:nvPr/>
        </p:nvPicPr>
        <p:blipFill>
          <a:blip r:embed="rId2"/>
          <a:stretch>
            <a:fillRect/>
          </a:stretch>
        </p:blipFill>
        <p:spPr>
          <a:xfrm>
            <a:off x="957524" y="0"/>
            <a:ext cx="10124554" cy="6835620"/>
          </a:xfrm>
          <a:prstGeom prst="rect">
            <a:avLst/>
          </a:prstGeom>
        </p:spPr>
      </p:pic>
    </p:spTree>
    <p:extLst>
      <p:ext uri="{BB962C8B-B14F-4D97-AF65-F5344CB8AC3E}">
        <p14:creationId xmlns:p14="http://schemas.microsoft.com/office/powerpoint/2010/main" val="4252016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7" name="Rectangle 6">
            <a:extLst>
              <a:ext uri="{FF2B5EF4-FFF2-40B4-BE49-F238E27FC236}">
                <a16:creationId xmlns:a16="http://schemas.microsoft.com/office/drawing/2014/main" id="{A9A00F62-154C-4B61-A67E-A78DB5E25B3F}"/>
              </a:ext>
            </a:extLst>
          </p:cNvPr>
          <p:cNvSpPr/>
          <p:nvPr/>
        </p:nvSpPr>
        <p:spPr>
          <a:xfrm>
            <a:off x="3824291" y="-75548"/>
            <a:ext cx="4316310" cy="830997"/>
          </a:xfrm>
          <a:prstGeom prst="rect">
            <a:avLst/>
          </a:prstGeom>
        </p:spPr>
        <p:txBody>
          <a:bodyPr wrap="none">
            <a:spAutoFit/>
          </a:bodyPr>
          <a:lstStyle/>
          <a:p>
            <a:r>
              <a:rPr lang="en-GB" sz="4800" b="1" u="sng" dirty="0"/>
              <a:t>Maths - Division</a:t>
            </a:r>
            <a:endParaRPr lang="en-GB" sz="4800" dirty="0"/>
          </a:p>
        </p:txBody>
      </p:sp>
      <p:pic>
        <p:nvPicPr>
          <p:cNvPr id="8" name="Picture 7">
            <a:extLst>
              <a:ext uri="{FF2B5EF4-FFF2-40B4-BE49-F238E27FC236}">
                <a16:creationId xmlns:a16="http://schemas.microsoft.com/office/drawing/2014/main" id="{0AFB27CF-F9B7-45F6-8D4F-4FEAEEBC710D}"/>
              </a:ext>
            </a:extLst>
          </p:cNvPr>
          <p:cNvPicPr>
            <a:picLocks noChangeAspect="1"/>
          </p:cNvPicPr>
          <p:nvPr/>
        </p:nvPicPr>
        <p:blipFill>
          <a:blip r:embed="rId2"/>
          <a:stretch>
            <a:fillRect/>
          </a:stretch>
        </p:blipFill>
        <p:spPr>
          <a:xfrm>
            <a:off x="975946" y="681038"/>
            <a:ext cx="9977414" cy="6176962"/>
          </a:xfrm>
          <a:prstGeom prst="rect">
            <a:avLst/>
          </a:prstGeom>
        </p:spPr>
      </p:pic>
    </p:spTree>
    <p:extLst>
      <p:ext uri="{BB962C8B-B14F-4D97-AF65-F5344CB8AC3E}">
        <p14:creationId xmlns:p14="http://schemas.microsoft.com/office/powerpoint/2010/main" val="63660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7" name="Picture 6">
            <a:extLst>
              <a:ext uri="{FF2B5EF4-FFF2-40B4-BE49-F238E27FC236}">
                <a16:creationId xmlns:a16="http://schemas.microsoft.com/office/drawing/2014/main" id="{5431A042-60F6-4BD9-BAD3-5369097B068D}"/>
              </a:ext>
            </a:extLst>
          </p:cNvPr>
          <p:cNvPicPr>
            <a:picLocks noChangeAspect="1"/>
          </p:cNvPicPr>
          <p:nvPr/>
        </p:nvPicPr>
        <p:blipFill>
          <a:blip r:embed="rId2"/>
          <a:stretch>
            <a:fillRect/>
          </a:stretch>
        </p:blipFill>
        <p:spPr>
          <a:xfrm>
            <a:off x="747477" y="24905"/>
            <a:ext cx="10697045" cy="6808190"/>
          </a:xfrm>
          <a:prstGeom prst="rect">
            <a:avLst/>
          </a:prstGeom>
        </p:spPr>
      </p:pic>
    </p:spTree>
    <p:extLst>
      <p:ext uri="{BB962C8B-B14F-4D97-AF65-F5344CB8AC3E}">
        <p14:creationId xmlns:p14="http://schemas.microsoft.com/office/powerpoint/2010/main" val="288738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7" name="Picture 6">
            <a:extLst>
              <a:ext uri="{FF2B5EF4-FFF2-40B4-BE49-F238E27FC236}">
                <a16:creationId xmlns:a16="http://schemas.microsoft.com/office/drawing/2014/main" id="{0D74F190-7D00-472C-9EAA-AD6F99F1D241}"/>
              </a:ext>
            </a:extLst>
          </p:cNvPr>
          <p:cNvPicPr>
            <a:picLocks noChangeAspect="1"/>
          </p:cNvPicPr>
          <p:nvPr/>
        </p:nvPicPr>
        <p:blipFill>
          <a:blip r:embed="rId2"/>
          <a:stretch>
            <a:fillRect/>
          </a:stretch>
        </p:blipFill>
        <p:spPr>
          <a:xfrm>
            <a:off x="722829" y="22462"/>
            <a:ext cx="10898746" cy="6813075"/>
          </a:xfrm>
          <a:prstGeom prst="rect">
            <a:avLst/>
          </a:prstGeom>
        </p:spPr>
      </p:pic>
    </p:spTree>
    <p:extLst>
      <p:ext uri="{BB962C8B-B14F-4D97-AF65-F5344CB8AC3E}">
        <p14:creationId xmlns:p14="http://schemas.microsoft.com/office/powerpoint/2010/main" val="337511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59BE-FBD3-4D11-9AC0-658962E01029}"/>
              </a:ext>
            </a:extLst>
          </p:cNvPr>
          <p:cNvSpPr>
            <a:spLocks noGrp="1"/>
          </p:cNvSpPr>
          <p:nvPr>
            <p:ph type="title"/>
          </p:nvPr>
        </p:nvSpPr>
        <p:spPr/>
        <p:txBody>
          <a:bodyPr/>
          <a:lstStyle/>
          <a:p>
            <a:pPr algn="ctr"/>
            <a:r>
              <a:rPr lang="en-GB" dirty="0"/>
              <a:t>Home-Learning</a:t>
            </a:r>
          </a:p>
        </p:txBody>
      </p:sp>
      <p:sp>
        <p:nvSpPr>
          <p:cNvPr id="6" name="Content Placeholder 5">
            <a:extLst>
              <a:ext uri="{FF2B5EF4-FFF2-40B4-BE49-F238E27FC236}">
                <a16:creationId xmlns:a16="http://schemas.microsoft.com/office/drawing/2014/main" id="{B5828F40-2F2E-4084-A315-28982CF1BFA9}"/>
              </a:ext>
            </a:extLst>
          </p:cNvPr>
          <p:cNvSpPr>
            <a:spLocks noGrp="1"/>
          </p:cNvSpPr>
          <p:nvPr>
            <p:ph idx="1"/>
          </p:nvPr>
        </p:nvSpPr>
        <p:spPr/>
        <p:txBody>
          <a:bodyPr>
            <a:normAutofit/>
          </a:bodyPr>
          <a:lstStyle/>
          <a:p>
            <a:pPr marL="0" indent="0">
              <a:buNone/>
            </a:pPr>
            <a:r>
              <a:rPr lang="en-GB" sz="2400" b="1" dirty="0"/>
              <a:t>Reading</a:t>
            </a:r>
          </a:p>
          <a:p>
            <a:pPr marL="0" indent="0">
              <a:buNone/>
            </a:pPr>
            <a:r>
              <a:rPr lang="en-GB" sz="2400" dirty="0"/>
              <a:t>Children may read to an adult, with an adult or read to themselves, in the presence of an adult. The story and characters should be talked about and new words discussed.</a:t>
            </a:r>
          </a:p>
          <a:p>
            <a:pPr marL="0" indent="0">
              <a:buNone/>
            </a:pPr>
            <a:r>
              <a:rPr lang="en-GB" sz="2400" b="1" dirty="0"/>
              <a:t>Termly Key Knowledge &amp; Skills</a:t>
            </a:r>
          </a:p>
          <a:p>
            <a:pPr marL="0" indent="0">
              <a:buNone/>
            </a:pPr>
            <a:r>
              <a:rPr lang="en-GB" sz="2400" dirty="0"/>
              <a:t>At the beginning of each term, teachers send home an information leaflet detailing key mathematical and grammatical concepts as well as spellings that the parents could use to support their learning at home. These can also be found on the Class Pages of our school website.</a:t>
            </a:r>
          </a:p>
        </p:txBody>
      </p:sp>
      <p:sp>
        <p:nvSpPr>
          <p:cNvPr id="5" name="Footer Placeholder 4">
            <a:extLst>
              <a:ext uri="{FF2B5EF4-FFF2-40B4-BE49-F238E27FC236}">
                <a16:creationId xmlns:a16="http://schemas.microsoft.com/office/drawing/2014/main" id="{663A9563-46A5-44BC-A290-9FFA10A81266}"/>
              </a:ext>
            </a:extLst>
          </p:cNvPr>
          <p:cNvSpPr>
            <a:spLocks noGrp="1"/>
          </p:cNvSpPr>
          <p:nvPr>
            <p:ph type="ftr" sz="quarter" idx="11"/>
          </p:nvPr>
        </p:nvSpPr>
        <p:spPr/>
        <p:txBody>
          <a:bodyPr/>
          <a:lstStyle/>
          <a:p>
            <a:r>
              <a:rPr lang="en-GB"/>
              <a:t>Creativity - Excellence - Resilience</a:t>
            </a:r>
          </a:p>
        </p:txBody>
      </p:sp>
    </p:spTree>
    <p:extLst>
      <p:ext uri="{BB962C8B-B14F-4D97-AF65-F5344CB8AC3E}">
        <p14:creationId xmlns:p14="http://schemas.microsoft.com/office/powerpoint/2010/main" val="3256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2B55F8-A090-4BEC-AD2C-0914771A5E89}"/>
              </a:ext>
            </a:extLst>
          </p:cNvPr>
          <p:cNvSpPr>
            <a:spLocks noGrp="1"/>
          </p:cNvSpPr>
          <p:nvPr>
            <p:ph type="title"/>
          </p:nvPr>
        </p:nvSpPr>
        <p:spPr>
          <a:xfrm>
            <a:off x="355880" y="-28456"/>
            <a:ext cx="10515600" cy="1325563"/>
          </a:xfrm>
        </p:spPr>
        <p:txBody>
          <a:bodyPr/>
          <a:lstStyle/>
          <a:p>
            <a:pPr algn="ctr"/>
            <a:r>
              <a:rPr lang="en-GB" dirty="0"/>
              <a:t>      </a:t>
            </a:r>
            <a:r>
              <a:rPr lang="en-GB" u="sng" dirty="0"/>
              <a:t>Who’s Who</a:t>
            </a:r>
          </a:p>
        </p:txBody>
      </p:sp>
      <p:sp>
        <p:nvSpPr>
          <p:cNvPr id="6" name="Content Placeholder 5">
            <a:extLst>
              <a:ext uri="{FF2B5EF4-FFF2-40B4-BE49-F238E27FC236}">
                <a16:creationId xmlns:a16="http://schemas.microsoft.com/office/drawing/2014/main" id="{28581DAD-C669-49C6-8CF0-96B07A62CA36}"/>
              </a:ext>
            </a:extLst>
          </p:cNvPr>
          <p:cNvSpPr>
            <a:spLocks noGrp="1"/>
          </p:cNvSpPr>
          <p:nvPr>
            <p:ph sz="half" idx="1"/>
          </p:nvPr>
        </p:nvSpPr>
        <p:spPr>
          <a:xfrm>
            <a:off x="838200" y="843379"/>
            <a:ext cx="5181600" cy="6396331"/>
          </a:xfrm>
        </p:spPr>
        <p:txBody>
          <a:bodyPr>
            <a:normAutofit/>
          </a:bodyPr>
          <a:lstStyle/>
          <a:p>
            <a:pPr marL="0" indent="0" algn="ctr">
              <a:spcBef>
                <a:spcPct val="20000"/>
              </a:spcBef>
              <a:buClr>
                <a:srgbClr val="FFCC00"/>
              </a:buClr>
              <a:buSzPct val="120000"/>
              <a:buNone/>
            </a:pPr>
            <a:r>
              <a:rPr lang="en-GB" sz="4000" u="sng" dirty="0"/>
              <a:t>CHESTNUT</a:t>
            </a:r>
          </a:p>
          <a:p>
            <a:pPr marL="0" indent="0">
              <a:spcBef>
                <a:spcPct val="20000"/>
              </a:spcBef>
              <a:buClr>
                <a:srgbClr val="FFCC00"/>
              </a:buClr>
              <a:buSzPct val="120000"/>
              <a:buNone/>
            </a:pPr>
            <a:endParaRPr lang="en-GB" dirty="0"/>
          </a:p>
          <a:p>
            <a:pPr marL="0" lvl="0" indent="0">
              <a:spcBef>
                <a:spcPct val="20000"/>
              </a:spcBef>
              <a:buClr>
                <a:srgbClr val="FFCC00"/>
              </a:buClr>
              <a:buSzPct val="120000"/>
              <a:buNone/>
            </a:pPr>
            <a:endParaRPr lang="en-GB" dirty="0"/>
          </a:p>
          <a:p>
            <a:pPr marL="0" lvl="0" indent="0">
              <a:spcBef>
                <a:spcPct val="20000"/>
              </a:spcBef>
              <a:buClr>
                <a:srgbClr val="FFCC00"/>
              </a:buClr>
              <a:buSzPct val="120000"/>
              <a:buNone/>
            </a:pPr>
            <a:endParaRPr lang="en-GB" dirty="0"/>
          </a:p>
        </p:txBody>
      </p:sp>
      <p:sp>
        <p:nvSpPr>
          <p:cNvPr id="4" name="Footer Placeholder 3">
            <a:extLst>
              <a:ext uri="{FF2B5EF4-FFF2-40B4-BE49-F238E27FC236}">
                <a16:creationId xmlns:a16="http://schemas.microsoft.com/office/drawing/2014/main" id="{EEC39D9F-C5D7-487B-B9ED-2DF34CCB1E6E}"/>
              </a:ext>
            </a:extLst>
          </p:cNvPr>
          <p:cNvSpPr>
            <a:spLocks noGrp="1"/>
          </p:cNvSpPr>
          <p:nvPr>
            <p:ph type="ftr" sz="quarter" idx="11"/>
          </p:nvPr>
        </p:nvSpPr>
        <p:spPr/>
        <p:txBody>
          <a:bodyPr/>
          <a:lstStyle/>
          <a:p>
            <a:r>
              <a:rPr lang="en-GB"/>
              <a:t>Creativity - Excellence - Resilience</a:t>
            </a:r>
          </a:p>
        </p:txBody>
      </p:sp>
      <p:sp>
        <p:nvSpPr>
          <p:cNvPr id="7" name="Content Placeholder 6">
            <a:extLst>
              <a:ext uri="{FF2B5EF4-FFF2-40B4-BE49-F238E27FC236}">
                <a16:creationId xmlns:a16="http://schemas.microsoft.com/office/drawing/2014/main" id="{947B54D7-E6EE-4ED9-AD7F-5F86DE3CD6F5}"/>
              </a:ext>
            </a:extLst>
          </p:cNvPr>
          <p:cNvSpPr>
            <a:spLocks noGrp="1"/>
          </p:cNvSpPr>
          <p:nvPr>
            <p:ph sz="half" idx="2"/>
          </p:nvPr>
        </p:nvSpPr>
        <p:spPr>
          <a:xfrm>
            <a:off x="6172200" y="843379"/>
            <a:ext cx="5181600" cy="2585621"/>
          </a:xfrm>
        </p:spPr>
        <p:txBody>
          <a:bodyPr>
            <a:normAutofit/>
          </a:bodyPr>
          <a:lstStyle/>
          <a:p>
            <a:pPr marL="0" indent="0" algn="ctr">
              <a:buNone/>
            </a:pPr>
            <a:r>
              <a:rPr lang="en-GB" u="sng" dirty="0"/>
              <a:t>BEECH</a:t>
            </a:r>
          </a:p>
          <a:p>
            <a:endParaRPr lang="en-GB" dirty="0"/>
          </a:p>
          <a:p>
            <a:endParaRPr lang="en-GB" dirty="0"/>
          </a:p>
        </p:txBody>
      </p:sp>
      <p:pic>
        <p:nvPicPr>
          <p:cNvPr id="11" name="Picture 10">
            <a:extLst>
              <a:ext uri="{FF2B5EF4-FFF2-40B4-BE49-F238E27FC236}">
                <a16:creationId xmlns:a16="http://schemas.microsoft.com/office/drawing/2014/main" id="{075812F4-4B30-4057-BAFD-8487224F9FD6}"/>
              </a:ext>
            </a:extLst>
          </p:cNvPr>
          <p:cNvPicPr>
            <a:picLocks noChangeAspect="1"/>
          </p:cNvPicPr>
          <p:nvPr/>
        </p:nvPicPr>
        <p:blipFill>
          <a:blip r:embed="rId3"/>
          <a:stretch>
            <a:fillRect/>
          </a:stretch>
        </p:blipFill>
        <p:spPr>
          <a:xfrm>
            <a:off x="838200" y="1660124"/>
            <a:ext cx="1505160" cy="2191056"/>
          </a:xfrm>
          <a:prstGeom prst="rect">
            <a:avLst/>
          </a:prstGeom>
        </p:spPr>
      </p:pic>
      <p:pic>
        <p:nvPicPr>
          <p:cNvPr id="12" name="Picture 11">
            <a:extLst>
              <a:ext uri="{FF2B5EF4-FFF2-40B4-BE49-F238E27FC236}">
                <a16:creationId xmlns:a16="http://schemas.microsoft.com/office/drawing/2014/main" id="{BB291ABE-A7E1-4EFC-8D5B-FE7849751D76}"/>
              </a:ext>
            </a:extLst>
          </p:cNvPr>
          <p:cNvPicPr>
            <a:picLocks noChangeAspect="1"/>
          </p:cNvPicPr>
          <p:nvPr/>
        </p:nvPicPr>
        <p:blipFill>
          <a:blip r:embed="rId4"/>
          <a:stretch>
            <a:fillRect/>
          </a:stretch>
        </p:blipFill>
        <p:spPr>
          <a:xfrm>
            <a:off x="7649370" y="1555334"/>
            <a:ext cx="1514686" cy="2400635"/>
          </a:xfrm>
          <a:prstGeom prst="rect">
            <a:avLst/>
          </a:prstGeom>
        </p:spPr>
      </p:pic>
      <p:pic>
        <p:nvPicPr>
          <p:cNvPr id="13" name="Picture 12">
            <a:extLst>
              <a:ext uri="{FF2B5EF4-FFF2-40B4-BE49-F238E27FC236}">
                <a16:creationId xmlns:a16="http://schemas.microsoft.com/office/drawing/2014/main" id="{380CC673-01C0-4761-B975-9C215F46E3D5}"/>
              </a:ext>
            </a:extLst>
          </p:cNvPr>
          <p:cNvPicPr>
            <a:picLocks noChangeAspect="1"/>
          </p:cNvPicPr>
          <p:nvPr/>
        </p:nvPicPr>
        <p:blipFill>
          <a:blip r:embed="rId5"/>
          <a:stretch>
            <a:fillRect/>
          </a:stretch>
        </p:blipFill>
        <p:spPr>
          <a:xfrm>
            <a:off x="9402569" y="1581163"/>
            <a:ext cx="1381318" cy="2410161"/>
          </a:xfrm>
          <a:prstGeom prst="rect">
            <a:avLst/>
          </a:prstGeom>
        </p:spPr>
      </p:pic>
      <p:pic>
        <p:nvPicPr>
          <p:cNvPr id="14" name="Picture 13">
            <a:extLst>
              <a:ext uri="{FF2B5EF4-FFF2-40B4-BE49-F238E27FC236}">
                <a16:creationId xmlns:a16="http://schemas.microsoft.com/office/drawing/2014/main" id="{0C89EAA3-899B-4550-A690-80F5CCFD72D4}"/>
              </a:ext>
            </a:extLst>
          </p:cNvPr>
          <p:cNvPicPr>
            <a:picLocks noChangeAspect="1"/>
          </p:cNvPicPr>
          <p:nvPr/>
        </p:nvPicPr>
        <p:blipFill>
          <a:blip r:embed="rId6"/>
          <a:stretch>
            <a:fillRect/>
          </a:stretch>
        </p:blipFill>
        <p:spPr>
          <a:xfrm>
            <a:off x="2695685" y="1590688"/>
            <a:ext cx="1428949" cy="2391109"/>
          </a:xfrm>
          <a:prstGeom prst="rect">
            <a:avLst/>
          </a:prstGeom>
        </p:spPr>
      </p:pic>
      <p:pic>
        <p:nvPicPr>
          <p:cNvPr id="16" name="Picture 15">
            <a:extLst>
              <a:ext uri="{FF2B5EF4-FFF2-40B4-BE49-F238E27FC236}">
                <a16:creationId xmlns:a16="http://schemas.microsoft.com/office/drawing/2014/main" id="{3D4A20EA-639B-4642-BD4E-515D994A02C7}"/>
              </a:ext>
            </a:extLst>
          </p:cNvPr>
          <p:cNvPicPr>
            <a:picLocks noChangeAspect="1"/>
          </p:cNvPicPr>
          <p:nvPr/>
        </p:nvPicPr>
        <p:blipFill>
          <a:blip r:embed="rId7"/>
          <a:stretch>
            <a:fillRect/>
          </a:stretch>
        </p:blipFill>
        <p:spPr>
          <a:xfrm>
            <a:off x="8743070" y="4109861"/>
            <a:ext cx="1543265" cy="2333951"/>
          </a:xfrm>
          <a:prstGeom prst="rect">
            <a:avLst/>
          </a:prstGeom>
        </p:spPr>
      </p:pic>
      <p:sp>
        <p:nvSpPr>
          <p:cNvPr id="17" name="TextBox 16">
            <a:extLst>
              <a:ext uri="{FF2B5EF4-FFF2-40B4-BE49-F238E27FC236}">
                <a16:creationId xmlns:a16="http://schemas.microsoft.com/office/drawing/2014/main" id="{DD96B3B9-AA99-4846-BA23-1BDECF933C53}"/>
              </a:ext>
            </a:extLst>
          </p:cNvPr>
          <p:cNvSpPr txBox="1"/>
          <p:nvPr/>
        </p:nvSpPr>
        <p:spPr>
          <a:xfrm>
            <a:off x="10441459" y="5152768"/>
            <a:ext cx="1124465" cy="646331"/>
          </a:xfrm>
          <a:prstGeom prst="rect">
            <a:avLst/>
          </a:prstGeom>
          <a:noFill/>
        </p:spPr>
        <p:txBody>
          <a:bodyPr wrap="square" rtlCol="0">
            <a:spAutoFit/>
          </a:bodyPr>
          <a:lstStyle/>
          <a:p>
            <a:r>
              <a:rPr lang="en-GB" dirty="0"/>
              <a:t>Thurs and Fri only</a:t>
            </a:r>
          </a:p>
        </p:txBody>
      </p:sp>
      <p:sp>
        <p:nvSpPr>
          <p:cNvPr id="19" name="TextBox 18">
            <a:extLst>
              <a:ext uri="{FF2B5EF4-FFF2-40B4-BE49-F238E27FC236}">
                <a16:creationId xmlns:a16="http://schemas.microsoft.com/office/drawing/2014/main" id="{B13A0BD8-ED86-4F79-AF58-E9EAD9B8645A}"/>
              </a:ext>
            </a:extLst>
          </p:cNvPr>
          <p:cNvSpPr txBox="1"/>
          <p:nvPr/>
        </p:nvSpPr>
        <p:spPr>
          <a:xfrm>
            <a:off x="914411" y="4355386"/>
            <a:ext cx="1428949" cy="2031325"/>
          </a:xfrm>
          <a:prstGeom prst="rect">
            <a:avLst/>
          </a:prstGeom>
          <a:noFill/>
        </p:spPr>
        <p:txBody>
          <a:bodyPr wrap="square" rtlCol="0">
            <a:spAutoFit/>
          </a:bodyPr>
          <a:lstStyle/>
          <a:p>
            <a:r>
              <a:rPr lang="en-GB" dirty="0"/>
              <a:t>Mrs </a:t>
            </a:r>
            <a:r>
              <a:rPr lang="en-GB" dirty="0" err="1"/>
              <a:t>Gillane</a:t>
            </a:r>
            <a:endParaRPr lang="en-GB" dirty="0"/>
          </a:p>
          <a:p>
            <a:r>
              <a:rPr lang="en-GB" dirty="0"/>
              <a:t>Teaching Assistant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2414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EA50-56EC-4574-9F5A-4099D1B62A09}"/>
              </a:ext>
            </a:extLst>
          </p:cNvPr>
          <p:cNvSpPr>
            <a:spLocks noGrp="1"/>
          </p:cNvSpPr>
          <p:nvPr>
            <p:ph type="title"/>
          </p:nvPr>
        </p:nvSpPr>
        <p:spPr/>
        <p:txBody>
          <a:bodyPr/>
          <a:lstStyle/>
          <a:p>
            <a:pPr algn="ctr"/>
            <a:r>
              <a:rPr lang="en-GB" dirty="0"/>
              <a:t>Home Learning (Reading &amp; Phonics)</a:t>
            </a:r>
          </a:p>
        </p:txBody>
      </p:sp>
      <p:sp>
        <p:nvSpPr>
          <p:cNvPr id="4" name="Footer Placeholder 3">
            <a:extLst>
              <a:ext uri="{FF2B5EF4-FFF2-40B4-BE49-F238E27FC236}">
                <a16:creationId xmlns:a16="http://schemas.microsoft.com/office/drawing/2014/main" id="{CAC1E057-EB15-4C70-B57C-B646F834E234}"/>
              </a:ext>
            </a:extLst>
          </p:cNvPr>
          <p:cNvSpPr>
            <a:spLocks noGrp="1"/>
          </p:cNvSpPr>
          <p:nvPr>
            <p:ph type="ftr" sz="quarter" idx="11"/>
          </p:nvPr>
        </p:nvSpPr>
        <p:spPr/>
        <p:txBody>
          <a:bodyPr/>
          <a:lstStyle/>
          <a:p>
            <a:r>
              <a:rPr lang="en-GB"/>
              <a:t>Creativity - Excellence - Resilience</a:t>
            </a:r>
          </a:p>
        </p:txBody>
      </p:sp>
      <p:sp>
        <p:nvSpPr>
          <p:cNvPr id="5" name="Rectangle 4">
            <a:extLst>
              <a:ext uri="{FF2B5EF4-FFF2-40B4-BE49-F238E27FC236}">
                <a16:creationId xmlns:a16="http://schemas.microsoft.com/office/drawing/2014/main" id="{FB6EBEE9-94AC-42E2-A722-9B3962B0D673}"/>
              </a:ext>
            </a:extLst>
          </p:cNvPr>
          <p:cNvSpPr/>
          <p:nvPr/>
        </p:nvSpPr>
        <p:spPr>
          <a:xfrm>
            <a:off x="838200" y="1822916"/>
            <a:ext cx="10119360" cy="4401205"/>
          </a:xfrm>
          <a:prstGeom prst="rect">
            <a:avLst/>
          </a:prstGeom>
        </p:spPr>
        <p:txBody>
          <a:bodyPr wrap="square">
            <a:spAutoFit/>
          </a:bodyPr>
          <a:lstStyle/>
          <a:p>
            <a:r>
              <a:rPr lang="en-GB" sz="2800" dirty="0"/>
              <a:t>It is an expectation that your child reads for a minimum of 20 minutes each night. This ideally would be to an adult so that you can support them not only with the decoding of words, pronunciation, clarification of unfamiliar words and expression but be able to check their understanding of what they have read. Reading is a core area of a child’s education which allows then to access all learning.</a:t>
            </a:r>
          </a:p>
          <a:p>
            <a:endParaRPr lang="en-GB" sz="2800" dirty="0"/>
          </a:p>
          <a:p>
            <a:r>
              <a:rPr lang="en-GB" sz="2800" dirty="0"/>
              <a:t>Regardless of whether you read with your child or they read alone, please sign their reading record so we can monitor the reading happening outside of the classroom.</a:t>
            </a:r>
          </a:p>
        </p:txBody>
      </p:sp>
    </p:spTree>
    <p:extLst>
      <p:ext uri="{BB962C8B-B14F-4D97-AF65-F5344CB8AC3E}">
        <p14:creationId xmlns:p14="http://schemas.microsoft.com/office/powerpoint/2010/main" val="263097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B5B8-99AA-4A3B-BEDA-61454A8C8029}"/>
              </a:ext>
            </a:extLst>
          </p:cNvPr>
          <p:cNvSpPr>
            <a:spLocks noGrp="1"/>
          </p:cNvSpPr>
          <p:nvPr>
            <p:ph type="title"/>
          </p:nvPr>
        </p:nvSpPr>
        <p:spPr/>
        <p:txBody>
          <a:bodyPr>
            <a:normAutofit/>
          </a:bodyPr>
          <a:lstStyle/>
          <a:p>
            <a:pPr algn="ctr"/>
            <a:r>
              <a:rPr lang="en-GB" dirty="0"/>
              <a:t>Home-Learning (Spellings)</a:t>
            </a:r>
            <a:br>
              <a:rPr lang="en-GB" dirty="0"/>
            </a:br>
            <a:endParaRPr lang="en-GB" dirty="0"/>
          </a:p>
        </p:txBody>
      </p:sp>
      <p:pic>
        <p:nvPicPr>
          <p:cNvPr id="2050" name="Picture 2" descr="https://files.schudio.com/bridge-patrixbourne-cep-school/imagecache/150x200c/people/spelling-shed.png">
            <a:extLst>
              <a:ext uri="{FF2B5EF4-FFF2-40B4-BE49-F238E27FC236}">
                <a16:creationId xmlns:a16="http://schemas.microsoft.com/office/drawing/2014/main" id="{ED4E3E3A-AF4E-49A3-831A-331F79C1939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284950" y="1686039"/>
            <a:ext cx="1428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FAE22F3-D371-4459-BB05-C38D1581261F}"/>
              </a:ext>
            </a:extLst>
          </p:cNvPr>
          <p:cNvSpPr>
            <a:spLocks noGrp="1"/>
          </p:cNvSpPr>
          <p:nvPr>
            <p:ph type="ftr" sz="quarter" idx="11"/>
          </p:nvPr>
        </p:nvSpPr>
        <p:spPr/>
        <p:txBody>
          <a:bodyPr/>
          <a:lstStyle/>
          <a:p>
            <a:r>
              <a:rPr lang="en-GB"/>
              <a:t>Creativity - Excellence - Resilience</a:t>
            </a:r>
          </a:p>
        </p:txBody>
      </p:sp>
      <p:sp>
        <p:nvSpPr>
          <p:cNvPr id="3" name="Content Placeholder 2">
            <a:extLst>
              <a:ext uri="{FF2B5EF4-FFF2-40B4-BE49-F238E27FC236}">
                <a16:creationId xmlns:a16="http://schemas.microsoft.com/office/drawing/2014/main" id="{0047D6F4-D31C-4B41-9B06-3F9DEE931102}"/>
              </a:ext>
            </a:extLst>
          </p:cNvPr>
          <p:cNvSpPr>
            <a:spLocks noGrp="1"/>
          </p:cNvSpPr>
          <p:nvPr>
            <p:ph sz="half" idx="1"/>
          </p:nvPr>
        </p:nvSpPr>
        <p:spPr/>
        <p:txBody>
          <a:bodyPr/>
          <a:lstStyle/>
          <a:p>
            <a:endParaRPr lang="en-GB"/>
          </a:p>
        </p:txBody>
      </p:sp>
      <p:pic>
        <p:nvPicPr>
          <p:cNvPr id="6" name="Picture 5">
            <a:extLst>
              <a:ext uri="{FF2B5EF4-FFF2-40B4-BE49-F238E27FC236}">
                <a16:creationId xmlns:a16="http://schemas.microsoft.com/office/drawing/2014/main" id="{35D00ED1-461A-4571-8AD8-9EBABADAB691}"/>
              </a:ext>
            </a:extLst>
          </p:cNvPr>
          <p:cNvPicPr>
            <a:picLocks noChangeAspect="1"/>
          </p:cNvPicPr>
          <p:nvPr/>
        </p:nvPicPr>
        <p:blipFill>
          <a:blip r:embed="rId4"/>
          <a:stretch>
            <a:fillRect/>
          </a:stretch>
        </p:blipFill>
        <p:spPr>
          <a:xfrm>
            <a:off x="671513" y="1686039"/>
            <a:ext cx="6362700" cy="4524375"/>
          </a:xfrm>
          <a:prstGeom prst="rect">
            <a:avLst/>
          </a:prstGeom>
        </p:spPr>
      </p:pic>
      <p:sp>
        <p:nvSpPr>
          <p:cNvPr id="5" name="Rectangle 4">
            <a:extLst>
              <a:ext uri="{FF2B5EF4-FFF2-40B4-BE49-F238E27FC236}">
                <a16:creationId xmlns:a16="http://schemas.microsoft.com/office/drawing/2014/main" id="{3462868E-AB49-439A-9061-7591F9DB17A1}"/>
              </a:ext>
            </a:extLst>
          </p:cNvPr>
          <p:cNvSpPr/>
          <p:nvPr/>
        </p:nvSpPr>
        <p:spPr>
          <a:xfrm>
            <a:off x="7376462" y="3941955"/>
            <a:ext cx="3867644" cy="1384995"/>
          </a:xfrm>
          <a:prstGeom prst="rect">
            <a:avLst/>
          </a:prstGeom>
        </p:spPr>
        <p:txBody>
          <a:bodyPr wrap="square">
            <a:spAutoFit/>
          </a:bodyPr>
          <a:lstStyle/>
          <a:p>
            <a:r>
              <a:rPr lang="en-GB" sz="2800" dirty="0"/>
              <a:t>We will be sending spellings home, each week on a Friday.</a:t>
            </a:r>
          </a:p>
        </p:txBody>
      </p:sp>
    </p:spTree>
    <p:extLst>
      <p:ext uri="{BB962C8B-B14F-4D97-AF65-F5344CB8AC3E}">
        <p14:creationId xmlns:p14="http://schemas.microsoft.com/office/powerpoint/2010/main" val="346142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B5B8-99AA-4A3B-BEDA-61454A8C8029}"/>
              </a:ext>
            </a:extLst>
          </p:cNvPr>
          <p:cNvSpPr>
            <a:spLocks noGrp="1"/>
          </p:cNvSpPr>
          <p:nvPr>
            <p:ph type="title"/>
          </p:nvPr>
        </p:nvSpPr>
        <p:spPr/>
        <p:txBody>
          <a:bodyPr/>
          <a:lstStyle/>
          <a:p>
            <a:pPr algn="ctr"/>
            <a:r>
              <a:rPr lang="en-GB" dirty="0"/>
              <a:t>Home-Learning (Maths)</a:t>
            </a:r>
          </a:p>
        </p:txBody>
      </p:sp>
      <p:pic>
        <p:nvPicPr>
          <p:cNvPr id="1026" name="Picture 2" descr="https://files.schudio.com/bridge-patrixbourne-cep-school/imagecache/150x200c/logo/maths-links/Slide1.JPG">
            <a:extLst>
              <a:ext uri="{FF2B5EF4-FFF2-40B4-BE49-F238E27FC236}">
                <a16:creationId xmlns:a16="http://schemas.microsoft.com/office/drawing/2014/main" id="{52CA056C-8CCC-4D0C-B9F7-5857BB0ABBA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874855" y="1302490"/>
            <a:ext cx="2168520" cy="28913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FAE22F3-D371-4459-BB05-C38D1581261F}"/>
              </a:ext>
            </a:extLst>
          </p:cNvPr>
          <p:cNvSpPr>
            <a:spLocks noGrp="1"/>
          </p:cNvSpPr>
          <p:nvPr>
            <p:ph type="ftr" sz="quarter" idx="11"/>
          </p:nvPr>
        </p:nvSpPr>
        <p:spPr/>
        <p:txBody>
          <a:bodyPr/>
          <a:lstStyle/>
          <a:p>
            <a:r>
              <a:rPr lang="en-GB"/>
              <a:t>Creativity - Excellence - Resilience</a:t>
            </a:r>
          </a:p>
        </p:txBody>
      </p:sp>
      <p:pic>
        <p:nvPicPr>
          <p:cNvPr id="5" name="Picture 4">
            <a:extLst>
              <a:ext uri="{FF2B5EF4-FFF2-40B4-BE49-F238E27FC236}">
                <a16:creationId xmlns:a16="http://schemas.microsoft.com/office/drawing/2014/main" id="{193B0245-F2EE-43C9-821C-96AA74CD46F7}"/>
              </a:ext>
            </a:extLst>
          </p:cNvPr>
          <p:cNvPicPr>
            <a:picLocks noChangeAspect="1"/>
          </p:cNvPicPr>
          <p:nvPr/>
        </p:nvPicPr>
        <p:blipFill>
          <a:blip r:embed="rId4"/>
          <a:stretch>
            <a:fillRect/>
          </a:stretch>
        </p:blipFill>
        <p:spPr>
          <a:xfrm>
            <a:off x="0" y="1302490"/>
            <a:ext cx="6700157" cy="4163003"/>
          </a:xfrm>
          <a:prstGeom prst="rect">
            <a:avLst/>
          </a:prstGeom>
        </p:spPr>
      </p:pic>
      <p:pic>
        <p:nvPicPr>
          <p:cNvPr id="6" name="Picture 5">
            <a:extLst>
              <a:ext uri="{FF2B5EF4-FFF2-40B4-BE49-F238E27FC236}">
                <a16:creationId xmlns:a16="http://schemas.microsoft.com/office/drawing/2014/main" id="{E47644E1-AA74-49F9-9382-3919A0CE0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5587" y="1405792"/>
            <a:ext cx="2655625" cy="1785505"/>
          </a:xfrm>
          <a:prstGeom prst="rect">
            <a:avLst/>
          </a:prstGeom>
        </p:spPr>
      </p:pic>
    </p:spTree>
    <p:extLst>
      <p:ext uri="{BB962C8B-B14F-4D97-AF65-F5344CB8AC3E}">
        <p14:creationId xmlns:p14="http://schemas.microsoft.com/office/powerpoint/2010/main" val="3998383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5311-B980-41CF-9CDC-42DDA783F728}"/>
              </a:ext>
            </a:extLst>
          </p:cNvPr>
          <p:cNvSpPr>
            <a:spLocks noGrp="1"/>
          </p:cNvSpPr>
          <p:nvPr>
            <p:ph type="title"/>
          </p:nvPr>
        </p:nvSpPr>
        <p:spPr/>
        <p:txBody>
          <a:bodyPr/>
          <a:lstStyle/>
          <a:p>
            <a:pPr algn="ctr"/>
            <a:r>
              <a:rPr lang="en-GB" dirty="0"/>
              <a:t>Behaviour &amp; Expectations</a:t>
            </a:r>
          </a:p>
        </p:txBody>
      </p:sp>
      <p:sp>
        <p:nvSpPr>
          <p:cNvPr id="3" name="Content Placeholder 2">
            <a:extLst>
              <a:ext uri="{FF2B5EF4-FFF2-40B4-BE49-F238E27FC236}">
                <a16:creationId xmlns:a16="http://schemas.microsoft.com/office/drawing/2014/main" id="{2D16BE2E-9042-4627-B6AC-F24CE2BE8B77}"/>
              </a:ext>
            </a:extLst>
          </p:cNvPr>
          <p:cNvSpPr>
            <a:spLocks noGrp="1"/>
          </p:cNvSpPr>
          <p:nvPr>
            <p:ph sz="half" idx="1"/>
          </p:nvPr>
        </p:nvSpPr>
        <p:spPr>
          <a:xfrm>
            <a:off x="838199" y="1825625"/>
            <a:ext cx="10515599" cy="4351338"/>
          </a:xfrm>
        </p:spPr>
        <p:txBody>
          <a:bodyPr>
            <a:normAutofit/>
          </a:bodyPr>
          <a:lstStyle/>
          <a:p>
            <a:pPr marL="0" indent="0" algn="just">
              <a:buNone/>
            </a:pPr>
            <a:r>
              <a:rPr lang="en-GB" b="1" dirty="0"/>
              <a:t>Ready, Respectful, Safe</a:t>
            </a:r>
          </a:p>
          <a:p>
            <a:pPr marL="0" indent="0" algn="just">
              <a:buNone/>
            </a:pPr>
            <a:endParaRPr lang="en-GB" b="1" dirty="0"/>
          </a:p>
          <a:p>
            <a:pPr marL="0" indent="0" algn="just">
              <a:buNone/>
            </a:pPr>
            <a:r>
              <a:rPr lang="en-GB" b="1" dirty="0"/>
              <a:t>The Restorative Approach</a:t>
            </a:r>
          </a:p>
          <a:p>
            <a:pPr marL="0" indent="0" algn="just">
              <a:buNone/>
            </a:pPr>
            <a:r>
              <a:rPr lang="en-GB" dirty="0"/>
              <a:t>Incidences of negative behaviour are dealt with in a fair, respectful and appropriate way, with the key focus on individuals taking responsibility for their behaviour, repairing any harm done, rebuilding and restoring relationships. The key principle when dealing with issues is to give all the people involved a chance to have their say and become actively involved in the process. All members of staff and children know that issues will be dealt with fairly with a ’no blame’ approach.</a:t>
            </a:r>
          </a:p>
          <a:p>
            <a:pPr marL="0" indent="0" algn="ctr">
              <a:buNone/>
            </a:pPr>
            <a:endParaRPr lang="en-GB" sz="3600" dirty="0"/>
          </a:p>
        </p:txBody>
      </p:sp>
      <p:sp>
        <p:nvSpPr>
          <p:cNvPr id="4" name="Footer Placeholder 3">
            <a:extLst>
              <a:ext uri="{FF2B5EF4-FFF2-40B4-BE49-F238E27FC236}">
                <a16:creationId xmlns:a16="http://schemas.microsoft.com/office/drawing/2014/main" id="{C872B8D6-B151-41F6-94A0-DEE0C0416FDE}"/>
              </a:ext>
            </a:extLst>
          </p:cNvPr>
          <p:cNvSpPr>
            <a:spLocks noGrp="1"/>
          </p:cNvSpPr>
          <p:nvPr>
            <p:ph type="ftr" sz="quarter" idx="11"/>
          </p:nvPr>
        </p:nvSpPr>
        <p:spPr/>
        <p:txBody>
          <a:bodyPr/>
          <a:lstStyle/>
          <a:p>
            <a:r>
              <a:rPr lang="en-GB"/>
              <a:t>Creativity - Excellence - Resilience</a:t>
            </a:r>
          </a:p>
        </p:txBody>
      </p:sp>
    </p:spTree>
    <p:extLst>
      <p:ext uri="{BB962C8B-B14F-4D97-AF65-F5344CB8AC3E}">
        <p14:creationId xmlns:p14="http://schemas.microsoft.com/office/powerpoint/2010/main" val="372022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0089-0D27-4A12-9FA7-74FDD95A4721}"/>
              </a:ext>
            </a:extLst>
          </p:cNvPr>
          <p:cNvSpPr>
            <a:spLocks noGrp="1"/>
          </p:cNvSpPr>
          <p:nvPr>
            <p:ph type="title"/>
          </p:nvPr>
        </p:nvSpPr>
        <p:spPr/>
        <p:txBody>
          <a:bodyPr/>
          <a:lstStyle/>
          <a:p>
            <a:pPr algn="ctr"/>
            <a:r>
              <a:rPr lang="en-GB" dirty="0"/>
              <a:t>Safeguarding</a:t>
            </a:r>
          </a:p>
        </p:txBody>
      </p:sp>
      <p:sp>
        <p:nvSpPr>
          <p:cNvPr id="6" name="Content Placeholder 5">
            <a:extLst>
              <a:ext uri="{FF2B5EF4-FFF2-40B4-BE49-F238E27FC236}">
                <a16:creationId xmlns:a16="http://schemas.microsoft.com/office/drawing/2014/main" id="{8B3BDA3C-CF8E-4F78-B80A-3985C93BF3C0}"/>
              </a:ext>
            </a:extLst>
          </p:cNvPr>
          <p:cNvSpPr>
            <a:spLocks noGrp="1"/>
          </p:cNvSpPr>
          <p:nvPr>
            <p:ph sz="half" idx="2"/>
          </p:nvPr>
        </p:nvSpPr>
        <p:spPr>
          <a:xfrm>
            <a:off x="6172200" y="1825624"/>
            <a:ext cx="5689242" cy="4530725"/>
          </a:xfrm>
        </p:spPr>
        <p:txBody>
          <a:bodyPr>
            <a:noAutofit/>
          </a:bodyPr>
          <a:lstStyle/>
          <a:p>
            <a:pPr marL="0" indent="0">
              <a:buNone/>
            </a:pPr>
            <a:r>
              <a:rPr lang="en-GB" sz="2400" dirty="0"/>
              <a:t>Our Designated Safeguarding Leads:</a:t>
            </a:r>
          </a:p>
          <a:p>
            <a:pPr lvl="1"/>
            <a:r>
              <a:rPr lang="en-GB" dirty="0"/>
              <a:t>James Tibbles</a:t>
            </a:r>
          </a:p>
          <a:p>
            <a:pPr lvl="1"/>
            <a:r>
              <a:rPr lang="en-GB" dirty="0"/>
              <a:t>Michael Taylor</a:t>
            </a:r>
          </a:p>
          <a:p>
            <a:pPr lvl="1"/>
            <a:r>
              <a:rPr lang="en-GB" dirty="0"/>
              <a:t>Charlotte McLean</a:t>
            </a:r>
          </a:p>
          <a:p>
            <a:pPr lvl="1"/>
            <a:r>
              <a:rPr lang="en-GB" dirty="0"/>
              <a:t>Morny Starling</a:t>
            </a:r>
          </a:p>
          <a:p>
            <a:pPr lvl="1"/>
            <a:r>
              <a:rPr lang="en-GB" dirty="0"/>
              <a:t>Chelsea Huggett</a:t>
            </a:r>
          </a:p>
          <a:p>
            <a:pPr lvl="1"/>
            <a:r>
              <a:rPr lang="en-GB" dirty="0"/>
              <a:t>Graham Redpath</a:t>
            </a:r>
          </a:p>
          <a:p>
            <a:pPr marL="0" indent="0">
              <a:buNone/>
            </a:pPr>
            <a:r>
              <a:rPr lang="en-GB" sz="2400" dirty="0"/>
              <a:t>Please speak to any of Safeguarding Team with any concerns.</a:t>
            </a:r>
            <a:endParaRPr lang="en-GB" dirty="0"/>
          </a:p>
          <a:p>
            <a:pPr marL="0" indent="0">
              <a:buNone/>
            </a:pPr>
            <a:r>
              <a:rPr lang="en-GB" sz="1800" b="1" dirty="0">
                <a:solidFill>
                  <a:srgbClr val="FF0000"/>
                </a:solidFill>
              </a:rPr>
              <a:t>For more information about ways to stay safe online please look at the school website which includes lots of information and practical advice.</a:t>
            </a:r>
          </a:p>
          <a:p>
            <a:pPr marL="0" indent="0">
              <a:buNone/>
            </a:pPr>
            <a:endParaRPr lang="en-GB" sz="2400" dirty="0"/>
          </a:p>
        </p:txBody>
      </p:sp>
      <p:sp>
        <p:nvSpPr>
          <p:cNvPr id="4" name="Footer Placeholder 3">
            <a:extLst>
              <a:ext uri="{FF2B5EF4-FFF2-40B4-BE49-F238E27FC236}">
                <a16:creationId xmlns:a16="http://schemas.microsoft.com/office/drawing/2014/main" id="{6FCF2F39-5488-425F-ABDD-96F3DD23E2E8}"/>
              </a:ext>
            </a:extLst>
          </p:cNvPr>
          <p:cNvSpPr>
            <a:spLocks noGrp="1"/>
          </p:cNvSpPr>
          <p:nvPr>
            <p:ph type="ftr" sz="quarter" idx="11"/>
          </p:nvPr>
        </p:nvSpPr>
        <p:spPr/>
        <p:txBody>
          <a:bodyPr/>
          <a:lstStyle/>
          <a:p>
            <a:r>
              <a:rPr lang="en-GB"/>
              <a:t>Creativity - Excellence - Resilience</a:t>
            </a:r>
          </a:p>
        </p:txBody>
      </p:sp>
      <p:pic>
        <p:nvPicPr>
          <p:cNvPr id="7" name="Content Placeholder 6">
            <a:extLst>
              <a:ext uri="{FF2B5EF4-FFF2-40B4-BE49-F238E27FC236}">
                <a16:creationId xmlns:a16="http://schemas.microsoft.com/office/drawing/2014/main" id="{004A8AE1-3A7F-4E81-A258-2EA3D5CD737D}"/>
              </a:ext>
            </a:extLst>
          </p:cNvPr>
          <p:cNvPicPr>
            <a:picLocks noGrp="1" noChangeAspect="1"/>
          </p:cNvPicPr>
          <p:nvPr>
            <p:ph sz="half" idx="1"/>
          </p:nvPr>
        </p:nvPicPr>
        <p:blipFill>
          <a:blip r:embed="rId3"/>
          <a:stretch>
            <a:fillRect/>
          </a:stretch>
        </p:blipFill>
        <p:spPr>
          <a:xfrm>
            <a:off x="950390" y="1825625"/>
            <a:ext cx="4957220" cy="4351338"/>
          </a:xfrm>
          <a:prstGeom prst="rect">
            <a:avLst/>
          </a:prstGeom>
        </p:spPr>
      </p:pic>
    </p:spTree>
    <p:extLst>
      <p:ext uri="{BB962C8B-B14F-4D97-AF65-F5344CB8AC3E}">
        <p14:creationId xmlns:p14="http://schemas.microsoft.com/office/powerpoint/2010/main" val="2432329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0089-0D27-4A12-9FA7-74FDD95A4721}"/>
              </a:ext>
            </a:extLst>
          </p:cNvPr>
          <p:cNvSpPr>
            <a:spLocks noGrp="1"/>
          </p:cNvSpPr>
          <p:nvPr>
            <p:ph type="title"/>
          </p:nvPr>
        </p:nvSpPr>
        <p:spPr/>
        <p:txBody>
          <a:bodyPr/>
          <a:lstStyle/>
          <a:p>
            <a:pPr algn="ctr"/>
            <a:r>
              <a:rPr lang="en-GB" dirty="0"/>
              <a:t>Safeguarding (Online Safety)</a:t>
            </a:r>
          </a:p>
        </p:txBody>
      </p:sp>
      <p:sp>
        <p:nvSpPr>
          <p:cNvPr id="4" name="Footer Placeholder 3">
            <a:extLst>
              <a:ext uri="{FF2B5EF4-FFF2-40B4-BE49-F238E27FC236}">
                <a16:creationId xmlns:a16="http://schemas.microsoft.com/office/drawing/2014/main" id="{6FCF2F39-5488-425F-ABDD-96F3DD23E2E8}"/>
              </a:ext>
            </a:extLst>
          </p:cNvPr>
          <p:cNvSpPr>
            <a:spLocks noGrp="1"/>
          </p:cNvSpPr>
          <p:nvPr>
            <p:ph type="ftr" sz="quarter" idx="11"/>
          </p:nvPr>
        </p:nvSpPr>
        <p:spPr/>
        <p:txBody>
          <a:bodyPr/>
          <a:lstStyle/>
          <a:p>
            <a:r>
              <a:rPr lang="en-GB"/>
              <a:t>Creativity - Excellence - Resilience</a:t>
            </a:r>
          </a:p>
        </p:txBody>
      </p:sp>
      <p:pic>
        <p:nvPicPr>
          <p:cNvPr id="9" name="Picture 8">
            <a:extLst>
              <a:ext uri="{FF2B5EF4-FFF2-40B4-BE49-F238E27FC236}">
                <a16:creationId xmlns:a16="http://schemas.microsoft.com/office/drawing/2014/main" id="{0D58D2C8-E8B1-4EF1-8E80-362FB9048D64}"/>
              </a:ext>
            </a:extLst>
          </p:cNvPr>
          <p:cNvPicPr>
            <a:picLocks noChangeAspect="1"/>
          </p:cNvPicPr>
          <p:nvPr/>
        </p:nvPicPr>
        <p:blipFill>
          <a:blip r:embed="rId3"/>
          <a:stretch>
            <a:fillRect/>
          </a:stretch>
        </p:blipFill>
        <p:spPr>
          <a:xfrm>
            <a:off x="2811887" y="1360519"/>
            <a:ext cx="6568226" cy="4903752"/>
          </a:xfrm>
          <a:prstGeom prst="rect">
            <a:avLst/>
          </a:prstGeom>
        </p:spPr>
      </p:pic>
    </p:spTree>
    <p:extLst>
      <p:ext uri="{BB962C8B-B14F-4D97-AF65-F5344CB8AC3E}">
        <p14:creationId xmlns:p14="http://schemas.microsoft.com/office/powerpoint/2010/main" val="681403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732E-11E1-45FF-BF4B-AC752AECB077}"/>
              </a:ext>
            </a:extLst>
          </p:cNvPr>
          <p:cNvSpPr>
            <a:spLocks noGrp="1"/>
          </p:cNvSpPr>
          <p:nvPr>
            <p:ph type="title"/>
          </p:nvPr>
        </p:nvSpPr>
        <p:spPr/>
        <p:txBody>
          <a:bodyPr/>
          <a:lstStyle/>
          <a:p>
            <a:pPr algn="ctr"/>
            <a:r>
              <a:rPr lang="en-GB" dirty="0"/>
              <a:t>School/Parent Partnership</a:t>
            </a:r>
          </a:p>
        </p:txBody>
      </p:sp>
      <p:sp>
        <p:nvSpPr>
          <p:cNvPr id="6" name="Content Placeholder 5">
            <a:extLst>
              <a:ext uri="{FF2B5EF4-FFF2-40B4-BE49-F238E27FC236}">
                <a16:creationId xmlns:a16="http://schemas.microsoft.com/office/drawing/2014/main" id="{7E220387-3FB7-4836-8A29-D3B863DF21CE}"/>
              </a:ext>
            </a:extLst>
          </p:cNvPr>
          <p:cNvSpPr>
            <a:spLocks noGrp="1"/>
          </p:cNvSpPr>
          <p:nvPr>
            <p:ph idx="1"/>
          </p:nvPr>
        </p:nvSpPr>
        <p:spPr>
          <a:xfrm>
            <a:off x="838200" y="1455313"/>
            <a:ext cx="10515600" cy="4721650"/>
          </a:xfrm>
        </p:spPr>
        <p:txBody>
          <a:bodyPr>
            <a:noAutofit/>
          </a:bodyPr>
          <a:lstStyle/>
          <a:p>
            <a:pPr marL="0" indent="0">
              <a:buNone/>
            </a:pPr>
            <a:r>
              <a:rPr lang="en-GB" sz="2400" dirty="0"/>
              <a:t>We pride ourselves on our open relationships with parents, and together we:</a:t>
            </a:r>
          </a:p>
          <a:p>
            <a:r>
              <a:rPr lang="en-GB" sz="2400" dirty="0"/>
              <a:t>Respect and support our school’s values.</a:t>
            </a:r>
          </a:p>
          <a:p>
            <a:r>
              <a:rPr lang="en-GB" sz="2400" dirty="0"/>
              <a:t>Encourage children to challenge themselves and provide the support and environment to maximize their academic potential.</a:t>
            </a:r>
          </a:p>
          <a:p>
            <a:r>
              <a:rPr lang="en-GB" sz="2400" dirty="0"/>
              <a:t>Encourage our child to take as full and active part in school life as possible.</a:t>
            </a:r>
          </a:p>
          <a:p>
            <a:r>
              <a:rPr lang="en-GB" sz="2400" dirty="0"/>
              <a:t>Support each other, especially regarding attendance, behaviour, online safety and home learning.</a:t>
            </a:r>
          </a:p>
          <a:p>
            <a:r>
              <a:rPr lang="en-GB" sz="2400" dirty="0"/>
              <a:t>Work together to safeguard pupils and support their physical, mental and emotional wellbeing.</a:t>
            </a:r>
          </a:p>
          <a:p>
            <a:r>
              <a:rPr lang="en-GB" sz="2400" dirty="0"/>
              <a:t>Ensure that any concerns or issues are directly and promptly addressed through direct contact, telephone or email.</a:t>
            </a:r>
          </a:p>
        </p:txBody>
      </p:sp>
      <p:sp>
        <p:nvSpPr>
          <p:cNvPr id="5" name="Footer Placeholder 4">
            <a:extLst>
              <a:ext uri="{FF2B5EF4-FFF2-40B4-BE49-F238E27FC236}">
                <a16:creationId xmlns:a16="http://schemas.microsoft.com/office/drawing/2014/main" id="{79E43521-CD70-44CB-97D6-4666DC473852}"/>
              </a:ext>
            </a:extLst>
          </p:cNvPr>
          <p:cNvSpPr>
            <a:spLocks noGrp="1"/>
          </p:cNvSpPr>
          <p:nvPr>
            <p:ph type="ftr" sz="quarter" idx="11"/>
          </p:nvPr>
        </p:nvSpPr>
        <p:spPr/>
        <p:txBody>
          <a:bodyPr/>
          <a:lstStyle/>
          <a:p>
            <a:r>
              <a:rPr lang="en-GB" dirty="0"/>
              <a:t>Creativity - Excellence - Resilience</a:t>
            </a:r>
          </a:p>
        </p:txBody>
      </p:sp>
    </p:spTree>
    <p:extLst>
      <p:ext uri="{BB962C8B-B14F-4D97-AF65-F5344CB8AC3E}">
        <p14:creationId xmlns:p14="http://schemas.microsoft.com/office/powerpoint/2010/main" val="1431553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A4ABDD-F640-4C3F-8B8E-C51778E79A87}"/>
              </a:ext>
            </a:extLst>
          </p:cNvPr>
          <p:cNvSpPr>
            <a:spLocks noGrp="1"/>
          </p:cNvSpPr>
          <p:nvPr>
            <p:ph type="ftr" sz="quarter" idx="11"/>
          </p:nvPr>
        </p:nvSpPr>
        <p:spPr>
          <a:xfrm>
            <a:off x="4038600" y="6310312"/>
            <a:ext cx="4114800" cy="365125"/>
          </a:xfrm>
        </p:spPr>
        <p:txBody>
          <a:bodyPr/>
          <a:lstStyle/>
          <a:p>
            <a:r>
              <a:rPr lang="en-GB"/>
              <a:t>Creativity - Excellence - Resilience</a:t>
            </a:r>
          </a:p>
        </p:txBody>
      </p:sp>
      <p:sp>
        <p:nvSpPr>
          <p:cNvPr id="2" name="TextBox 1">
            <a:extLst>
              <a:ext uri="{FF2B5EF4-FFF2-40B4-BE49-F238E27FC236}">
                <a16:creationId xmlns:a16="http://schemas.microsoft.com/office/drawing/2014/main" id="{3B2D41D9-104B-460C-84E4-9CFA924C63ED}"/>
              </a:ext>
            </a:extLst>
          </p:cNvPr>
          <p:cNvSpPr txBox="1"/>
          <p:nvPr/>
        </p:nvSpPr>
        <p:spPr>
          <a:xfrm>
            <a:off x="217714" y="0"/>
            <a:ext cx="11756571" cy="10802957"/>
          </a:xfrm>
          <a:prstGeom prst="rect">
            <a:avLst/>
          </a:prstGeom>
          <a:noFill/>
        </p:spPr>
        <p:txBody>
          <a:bodyPr wrap="square" rtlCol="0">
            <a:spAutoFit/>
          </a:bodyPr>
          <a:lstStyle/>
          <a:p>
            <a:pPr algn="ctr"/>
            <a:r>
              <a:rPr lang="en-GB" sz="4800" u="sng" dirty="0"/>
              <a:t>Other Key Information</a:t>
            </a:r>
          </a:p>
          <a:p>
            <a:pPr algn="ctr"/>
            <a:endParaRPr lang="en-GB" sz="4800" u="sng" dirty="0"/>
          </a:p>
          <a:p>
            <a:pPr marL="685800" indent="-685800">
              <a:buFont typeface="Arial" panose="020B0604020202020204" pitchFamily="34" charset="0"/>
              <a:buChar char="•"/>
            </a:pPr>
            <a:r>
              <a:rPr lang="en-GB" sz="3600" dirty="0"/>
              <a:t>Forest School for both classes will be on a Friday in Term 1.</a:t>
            </a:r>
          </a:p>
          <a:p>
            <a:pPr marL="685800" indent="-685800">
              <a:buFont typeface="Arial" panose="020B0604020202020204" pitchFamily="34" charset="0"/>
              <a:buChar char="•"/>
            </a:pPr>
            <a:r>
              <a:rPr lang="en-GB" sz="3600" dirty="0"/>
              <a:t>PE will be on a Tuesday this term.</a:t>
            </a:r>
          </a:p>
          <a:p>
            <a:pPr marL="685800" indent="-685800">
              <a:buFont typeface="Arial" panose="020B0604020202020204" pitchFamily="34" charset="0"/>
              <a:buChar char="•"/>
            </a:pPr>
            <a:r>
              <a:rPr lang="en-GB" sz="3600" dirty="0"/>
              <a:t>Please remember to send your child in with a healthy snack and a water bottle.</a:t>
            </a:r>
          </a:p>
          <a:p>
            <a:pPr marL="685800" indent="-685800">
              <a:buFont typeface="Arial" panose="020B0604020202020204" pitchFamily="34" charset="0"/>
              <a:buChar char="•"/>
            </a:pPr>
            <a:r>
              <a:rPr lang="en-GB" sz="3600" dirty="0"/>
              <a:t>Children aren’t allowed to bring toys in from home such as </a:t>
            </a:r>
            <a:r>
              <a:rPr lang="en-GB" sz="3600" dirty="0" err="1"/>
              <a:t>Pokemon</a:t>
            </a:r>
            <a:r>
              <a:rPr lang="en-GB" sz="3600" dirty="0"/>
              <a:t> Cards, etc. </a:t>
            </a:r>
          </a:p>
          <a:p>
            <a:pPr marL="685800" indent="-685800">
              <a:buFont typeface="Arial" panose="020B0604020202020204" pitchFamily="34" charset="0"/>
              <a:buChar char="•"/>
            </a:pPr>
            <a:r>
              <a:rPr lang="en-GB" sz="3600" dirty="0"/>
              <a:t>Check that jumpers, coats, etc have names in.</a:t>
            </a:r>
          </a:p>
          <a:p>
            <a:pPr marL="685800" indent="-685800">
              <a:buFont typeface="Arial" panose="020B0604020202020204" pitchFamily="34" charset="0"/>
              <a:buChar char="•"/>
            </a:pPr>
            <a:r>
              <a:rPr lang="en-GB" sz="3600" dirty="0"/>
              <a:t>Your child is now allowed to bring a small pencil case. It just needs to fit into their tray. </a:t>
            </a:r>
          </a:p>
          <a:p>
            <a:pPr marL="685800" indent="-685800">
              <a:buFont typeface="Arial" panose="020B0604020202020204" pitchFamily="34" charset="0"/>
              <a:buChar char="•"/>
            </a:pPr>
            <a:endParaRPr lang="en-GB" sz="4000" dirty="0"/>
          </a:p>
          <a:p>
            <a:pPr marL="685800" indent="-685800">
              <a:buFont typeface="Arial" panose="020B0604020202020204" pitchFamily="34" charset="0"/>
              <a:buChar char="•"/>
            </a:pPr>
            <a:endParaRPr lang="en-GB" sz="4400" dirty="0"/>
          </a:p>
          <a:p>
            <a:endParaRPr lang="en-GB" sz="4800" dirty="0"/>
          </a:p>
          <a:p>
            <a:pPr marL="685800" indent="-685800">
              <a:buFont typeface="Arial" panose="020B0604020202020204" pitchFamily="34" charset="0"/>
              <a:buChar char="•"/>
            </a:pPr>
            <a:endParaRPr lang="en-GB" sz="4800" u="sng" dirty="0"/>
          </a:p>
          <a:p>
            <a:endParaRPr lang="en-GB" sz="4800" u="sng" dirty="0"/>
          </a:p>
          <a:p>
            <a:endParaRPr lang="en-GB" sz="4800" u="sng" dirty="0"/>
          </a:p>
        </p:txBody>
      </p:sp>
    </p:spTree>
    <p:extLst>
      <p:ext uri="{BB962C8B-B14F-4D97-AF65-F5344CB8AC3E}">
        <p14:creationId xmlns:p14="http://schemas.microsoft.com/office/powerpoint/2010/main" val="4090067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CD9E-D5A3-4092-90A4-DB02C54AC35D}"/>
              </a:ext>
            </a:extLst>
          </p:cNvPr>
          <p:cNvSpPr>
            <a:spLocks noGrp="1"/>
          </p:cNvSpPr>
          <p:nvPr>
            <p:ph type="title"/>
          </p:nvPr>
        </p:nvSpPr>
        <p:spPr/>
        <p:txBody>
          <a:bodyPr/>
          <a:lstStyle/>
          <a:p>
            <a:pPr algn="ctr"/>
            <a:r>
              <a:rPr lang="en-GB" dirty="0"/>
              <a:t>Any Questions</a:t>
            </a:r>
          </a:p>
        </p:txBody>
      </p:sp>
      <p:sp>
        <p:nvSpPr>
          <p:cNvPr id="3" name="Content Placeholder 2">
            <a:extLst>
              <a:ext uri="{FF2B5EF4-FFF2-40B4-BE49-F238E27FC236}">
                <a16:creationId xmlns:a16="http://schemas.microsoft.com/office/drawing/2014/main" id="{9948D44C-B2B5-4883-9BF0-E1505AE8DD29}"/>
              </a:ext>
            </a:extLst>
          </p:cNvPr>
          <p:cNvSpPr>
            <a:spLocks noGrp="1"/>
          </p:cNvSpPr>
          <p:nvPr>
            <p:ph idx="1"/>
          </p:nvPr>
        </p:nvSpPr>
        <p:spPr/>
        <p:txBody>
          <a:bodyPr/>
          <a:lstStyle/>
          <a:p>
            <a:endParaRPr lang="en-GB" dirty="0"/>
          </a:p>
        </p:txBody>
      </p:sp>
      <p:sp>
        <p:nvSpPr>
          <p:cNvPr id="4" name="Footer Placeholder 3">
            <a:extLst>
              <a:ext uri="{FF2B5EF4-FFF2-40B4-BE49-F238E27FC236}">
                <a16:creationId xmlns:a16="http://schemas.microsoft.com/office/drawing/2014/main" id="{2EB4FB83-260C-46ED-AACA-B44E90588A90}"/>
              </a:ext>
            </a:extLst>
          </p:cNvPr>
          <p:cNvSpPr>
            <a:spLocks noGrp="1"/>
          </p:cNvSpPr>
          <p:nvPr>
            <p:ph type="ftr" sz="quarter" idx="11"/>
          </p:nvPr>
        </p:nvSpPr>
        <p:spPr/>
        <p:txBody>
          <a:bodyPr/>
          <a:lstStyle/>
          <a:p>
            <a:r>
              <a:rPr lang="en-GB"/>
              <a:t>Creativity - Excellence - Resilience</a:t>
            </a:r>
          </a:p>
        </p:txBody>
      </p:sp>
      <p:pic>
        <p:nvPicPr>
          <p:cNvPr id="5" name="Picture 4">
            <a:extLst>
              <a:ext uri="{FF2B5EF4-FFF2-40B4-BE49-F238E27FC236}">
                <a16:creationId xmlns:a16="http://schemas.microsoft.com/office/drawing/2014/main" id="{DE4BDD5E-B8B9-4062-BD49-A4DDE5019106}"/>
              </a:ext>
            </a:extLst>
          </p:cNvPr>
          <p:cNvPicPr>
            <a:picLocks noChangeAspect="1"/>
          </p:cNvPicPr>
          <p:nvPr/>
        </p:nvPicPr>
        <p:blipFill>
          <a:blip r:embed="rId2"/>
          <a:stretch>
            <a:fillRect/>
          </a:stretch>
        </p:blipFill>
        <p:spPr>
          <a:xfrm>
            <a:off x="4038600" y="2242185"/>
            <a:ext cx="3180398" cy="2796292"/>
          </a:xfrm>
          <a:prstGeom prst="rect">
            <a:avLst/>
          </a:prstGeom>
        </p:spPr>
      </p:pic>
    </p:spTree>
    <p:extLst>
      <p:ext uri="{BB962C8B-B14F-4D97-AF65-F5344CB8AC3E}">
        <p14:creationId xmlns:p14="http://schemas.microsoft.com/office/powerpoint/2010/main" val="173121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146B-6AE5-4C1F-AD51-FCB4C1DAEABA}"/>
              </a:ext>
            </a:extLst>
          </p:cNvPr>
          <p:cNvSpPr>
            <a:spLocks noGrp="1"/>
          </p:cNvSpPr>
          <p:nvPr>
            <p:ph type="title"/>
          </p:nvPr>
        </p:nvSpPr>
        <p:spPr/>
        <p:txBody>
          <a:bodyPr/>
          <a:lstStyle/>
          <a:p>
            <a:pPr algn="ctr"/>
            <a:r>
              <a:rPr lang="en-GB" dirty="0"/>
              <a:t>Highlights of Year 3</a:t>
            </a:r>
          </a:p>
        </p:txBody>
      </p:sp>
      <p:sp>
        <p:nvSpPr>
          <p:cNvPr id="3" name="Content Placeholder 2">
            <a:extLst>
              <a:ext uri="{FF2B5EF4-FFF2-40B4-BE49-F238E27FC236}">
                <a16:creationId xmlns:a16="http://schemas.microsoft.com/office/drawing/2014/main" id="{EC16E5E7-620B-4685-B2EF-C154A084162B}"/>
              </a:ext>
            </a:extLst>
          </p:cNvPr>
          <p:cNvSpPr>
            <a:spLocks noGrp="1"/>
          </p:cNvSpPr>
          <p:nvPr>
            <p:ph sz="half" idx="1"/>
          </p:nvPr>
        </p:nvSpPr>
        <p:spPr>
          <a:xfrm>
            <a:off x="838200" y="1260389"/>
            <a:ext cx="10827936" cy="4916574"/>
          </a:xfrm>
        </p:spPr>
        <p:txBody>
          <a:bodyPr>
            <a:normAutofit/>
          </a:bodyPr>
          <a:lstStyle/>
          <a:p>
            <a:r>
              <a:rPr lang="en-GB" dirty="0"/>
              <a:t>Ancient Egypt </a:t>
            </a:r>
          </a:p>
          <a:p>
            <a:r>
              <a:rPr lang="en-GB" dirty="0"/>
              <a:t>Samba drumming </a:t>
            </a:r>
          </a:p>
          <a:p>
            <a:r>
              <a:rPr lang="en-GB" dirty="0"/>
              <a:t>Singing – Musical theatre and Opera</a:t>
            </a:r>
          </a:p>
          <a:p>
            <a:r>
              <a:rPr lang="en-GB" dirty="0"/>
              <a:t>Stone Age – including a trip to Wildwood</a:t>
            </a:r>
          </a:p>
          <a:p>
            <a:r>
              <a:rPr lang="en-GB" dirty="0"/>
              <a:t>Paddington</a:t>
            </a:r>
          </a:p>
          <a:p>
            <a:r>
              <a:rPr lang="en-GB" dirty="0"/>
              <a:t>French</a:t>
            </a:r>
          </a:p>
          <a:p>
            <a:r>
              <a:rPr lang="en-GB" dirty="0"/>
              <a:t>Trip to the Gurdwara</a:t>
            </a:r>
          </a:p>
          <a:p>
            <a:endParaRPr lang="en-GB" dirty="0"/>
          </a:p>
          <a:p>
            <a:endParaRPr lang="en-GB" dirty="0"/>
          </a:p>
        </p:txBody>
      </p:sp>
      <p:sp>
        <p:nvSpPr>
          <p:cNvPr id="4" name="Content Placeholder 3">
            <a:extLst>
              <a:ext uri="{FF2B5EF4-FFF2-40B4-BE49-F238E27FC236}">
                <a16:creationId xmlns:a16="http://schemas.microsoft.com/office/drawing/2014/main" id="{2C357602-0933-47C7-A1DE-082BD2DBCCE7}"/>
              </a:ext>
            </a:extLst>
          </p:cNvPr>
          <p:cNvSpPr>
            <a:spLocks noGrp="1"/>
          </p:cNvSpPr>
          <p:nvPr>
            <p:ph sz="half" idx="2"/>
          </p:nvPr>
        </p:nvSpPr>
        <p:spPr/>
        <p:txBody>
          <a:bodyPr>
            <a:normAutofit/>
          </a:bodyPr>
          <a:lstStyle/>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13BE9516-E52C-436C-8C69-60674C7235EF}"/>
              </a:ext>
            </a:extLst>
          </p:cNvPr>
          <p:cNvSpPr>
            <a:spLocks noGrp="1"/>
          </p:cNvSpPr>
          <p:nvPr>
            <p:ph type="ftr" sz="quarter" idx="11"/>
          </p:nvPr>
        </p:nvSpPr>
        <p:spPr/>
        <p:txBody>
          <a:bodyPr/>
          <a:lstStyle/>
          <a:p>
            <a:r>
              <a:rPr lang="en-GB" dirty="0"/>
              <a:t>Creativity - Excellence - Resilience</a:t>
            </a:r>
          </a:p>
        </p:txBody>
      </p:sp>
    </p:spTree>
    <p:extLst>
      <p:ext uri="{BB962C8B-B14F-4D97-AF65-F5344CB8AC3E}">
        <p14:creationId xmlns:p14="http://schemas.microsoft.com/office/powerpoint/2010/main" val="148559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B0F7-7968-4D8D-9166-DA88BD0E94E4}"/>
              </a:ext>
            </a:extLst>
          </p:cNvPr>
          <p:cNvSpPr>
            <a:spLocks noGrp="1"/>
          </p:cNvSpPr>
          <p:nvPr>
            <p:ph type="title"/>
          </p:nvPr>
        </p:nvSpPr>
        <p:spPr/>
        <p:txBody>
          <a:bodyPr/>
          <a:lstStyle/>
          <a:p>
            <a:pPr algn="ctr"/>
            <a:r>
              <a:rPr lang="en-GB" dirty="0"/>
              <a:t>Curriculum Highlights</a:t>
            </a:r>
          </a:p>
        </p:txBody>
      </p:sp>
      <p:sp>
        <p:nvSpPr>
          <p:cNvPr id="3" name="Content Placeholder 2">
            <a:extLst>
              <a:ext uri="{FF2B5EF4-FFF2-40B4-BE49-F238E27FC236}">
                <a16:creationId xmlns:a16="http://schemas.microsoft.com/office/drawing/2014/main" id="{3E8885D3-40AC-47E0-AB52-E4967F194068}"/>
              </a:ext>
            </a:extLst>
          </p:cNvPr>
          <p:cNvSpPr>
            <a:spLocks noGrp="1"/>
          </p:cNvSpPr>
          <p:nvPr>
            <p:ph sz="half" idx="1"/>
          </p:nvPr>
        </p:nvSpPr>
        <p:spPr/>
        <p:txBody>
          <a:bodyPr>
            <a:normAutofit lnSpcReduction="10000"/>
          </a:bodyPr>
          <a:lstStyle/>
          <a:p>
            <a:r>
              <a:rPr lang="en-GB" dirty="0"/>
              <a:t>Volcanoes</a:t>
            </a:r>
          </a:p>
          <a:p>
            <a:r>
              <a:rPr lang="en-GB" dirty="0"/>
              <a:t>Egyptians</a:t>
            </a:r>
          </a:p>
          <a:p>
            <a:r>
              <a:rPr lang="en-GB" dirty="0"/>
              <a:t>Stone Age</a:t>
            </a:r>
          </a:p>
          <a:p>
            <a:r>
              <a:rPr lang="en-GB" dirty="0"/>
              <a:t>Investigating India</a:t>
            </a:r>
          </a:p>
          <a:p>
            <a:r>
              <a:rPr lang="en-GB" dirty="0"/>
              <a:t>European Neighbours</a:t>
            </a:r>
          </a:p>
          <a:p>
            <a:r>
              <a:rPr lang="en-GB" dirty="0"/>
              <a:t>Light and shadows</a:t>
            </a:r>
          </a:p>
          <a:p>
            <a:r>
              <a:rPr lang="en-GB" dirty="0"/>
              <a:t>Animals including humans</a:t>
            </a:r>
          </a:p>
          <a:p>
            <a:r>
              <a:rPr lang="en-GB" dirty="0"/>
              <a:t>Rocks</a:t>
            </a:r>
          </a:p>
          <a:p>
            <a:endParaRPr lang="en-GB" dirty="0"/>
          </a:p>
        </p:txBody>
      </p:sp>
      <p:sp>
        <p:nvSpPr>
          <p:cNvPr id="4" name="Content Placeholder 3">
            <a:extLst>
              <a:ext uri="{FF2B5EF4-FFF2-40B4-BE49-F238E27FC236}">
                <a16:creationId xmlns:a16="http://schemas.microsoft.com/office/drawing/2014/main" id="{BEDC7411-FF54-42EE-ABF7-5AC3BA087DC5}"/>
              </a:ext>
            </a:extLst>
          </p:cNvPr>
          <p:cNvSpPr>
            <a:spLocks noGrp="1"/>
          </p:cNvSpPr>
          <p:nvPr>
            <p:ph sz="half" idx="2"/>
          </p:nvPr>
        </p:nvSpPr>
        <p:spPr>
          <a:xfrm>
            <a:off x="6172200" y="1825625"/>
            <a:ext cx="5181600" cy="4105618"/>
          </a:xfrm>
        </p:spPr>
        <p:txBody>
          <a:bodyPr>
            <a:normAutofit lnSpcReduction="10000"/>
          </a:bodyPr>
          <a:lstStyle/>
          <a:p>
            <a:r>
              <a:rPr lang="en-GB" dirty="0"/>
              <a:t>Forces and magnets</a:t>
            </a:r>
          </a:p>
          <a:p>
            <a:r>
              <a:rPr lang="en-GB" dirty="0"/>
              <a:t>Plants</a:t>
            </a:r>
          </a:p>
          <a:p>
            <a:r>
              <a:rPr lang="en-GB" dirty="0"/>
              <a:t>Music –  samba, singing</a:t>
            </a:r>
          </a:p>
          <a:p>
            <a:r>
              <a:rPr lang="en-GB" dirty="0"/>
              <a:t>Art and DT – sewing, clay flower tiles and observational drawing</a:t>
            </a:r>
          </a:p>
          <a:p>
            <a:r>
              <a:rPr lang="en-GB" dirty="0"/>
              <a:t>French</a:t>
            </a:r>
          </a:p>
          <a:p>
            <a:r>
              <a:rPr lang="en-GB" dirty="0"/>
              <a:t>Computing</a:t>
            </a:r>
          </a:p>
          <a:p>
            <a:r>
              <a:rPr lang="en-GB" dirty="0"/>
              <a:t>Courageous Advocacy Project - Palm Oil </a:t>
            </a:r>
          </a:p>
        </p:txBody>
      </p:sp>
      <p:sp>
        <p:nvSpPr>
          <p:cNvPr id="5" name="Footer Placeholder 4">
            <a:extLst>
              <a:ext uri="{FF2B5EF4-FFF2-40B4-BE49-F238E27FC236}">
                <a16:creationId xmlns:a16="http://schemas.microsoft.com/office/drawing/2014/main" id="{5584E827-5415-4508-957C-E8DFFC46F88F}"/>
              </a:ext>
            </a:extLst>
          </p:cNvPr>
          <p:cNvSpPr>
            <a:spLocks noGrp="1"/>
          </p:cNvSpPr>
          <p:nvPr>
            <p:ph type="ftr" sz="quarter" idx="11"/>
          </p:nvPr>
        </p:nvSpPr>
        <p:spPr/>
        <p:txBody>
          <a:bodyPr/>
          <a:lstStyle/>
          <a:p>
            <a:r>
              <a:rPr lang="en-GB"/>
              <a:t>Creativity - Excellence - Resilience</a:t>
            </a:r>
          </a:p>
        </p:txBody>
      </p:sp>
    </p:spTree>
    <p:extLst>
      <p:ext uri="{BB962C8B-B14F-4D97-AF65-F5344CB8AC3E}">
        <p14:creationId xmlns:p14="http://schemas.microsoft.com/office/powerpoint/2010/main" val="152267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Curriculum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fontScale="70000" lnSpcReduction="20000"/>
          </a:bodyPr>
          <a:lstStyle/>
          <a:p>
            <a:pPr marL="0" indent="0">
              <a:buNone/>
            </a:pPr>
            <a:r>
              <a:rPr lang="en-GB" u="sng" dirty="0"/>
              <a:t>English</a:t>
            </a:r>
          </a:p>
          <a:p>
            <a:r>
              <a:rPr lang="en-GB" dirty="0"/>
              <a:t>Handwriting</a:t>
            </a:r>
          </a:p>
          <a:p>
            <a:r>
              <a:rPr lang="en-GB" dirty="0"/>
              <a:t>Reading</a:t>
            </a:r>
          </a:p>
          <a:p>
            <a:r>
              <a:rPr lang="en-GB" dirty="0"/>
              <a:t>Phonics &amp; Spellings</a:t>
            </a:r>
          </a:p>
          <a:p>
            <a:r>
              <a:rPr lang="en-GB" dirty="0"/>
              <a:t>A range of fiction and non-fiction writing units linked to an array of texts.</a:t>
            </a:r>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fontScale="70000" lnSpcReduction="20000"/>
          </a:bodyPr>
          <a:lstStyle/>
          <a:p>
            <a:pPr marL="0" indent="0">
              <a:buNone/>
            </a:pPr>
            <a:r>
              <a:rPr lang="en-GB" u="sng" dirty="0"/>
              <a:t>Maths</a:t>
            </a:r>
          </a:p>
          <a:p>
            <a:r>
              <a:rPr lang="en-GB" dirty="0"/>
              <a:t>Number &amp; Place Value</a:t>
            </a:r>
          </a:p>
          <a:p>
            <a:r>
              <a:rPr lang="en-GB" dirty="0"/>
              <a:t>Multiplication Tables (3, 4 and 8s)</a:t>
            </a:r>
          </a:p>
          <a:p>
            <a:r>
              <a:rPr lang="en-GB" dirty="0"/>
              <a:t>Calculations</a:t>
            </a:r>
          </a:p>
          <a:p>
            <a:r>
              <a:rPr lang="en-GB" dirty="0"/>
              <a:t>Fractions</a:t>
            </a:r>
          </a:p>
          <a:p>
            <a:r>
              <a:rPr lang="en-GB" dirty="0"/>
              <a:t>Shape, space and measure</a:t>
            </a:r>
          </a:p>
          <a:p>
            <a:r>
              <a:rPr lang="en-GB" dirty="0"/>
              <a:t>Geometry</a:t>
            </a:r>
          </a:p>
          <a:p>
            <a:r>
              <a:rPr lang="en-GB" dirty="0"/>
              <a:t>Money</a:t>
            </a:r>
          </a:p>
          <a:p>
            <a:r>
              <a:rPr lang="en-GB" dirty="0"/>
              <a:t>Time</a:t>
            </a:r>
          </a:p>
          <a:p>
            <a:r>
              <a:rPr lang="en-GB" dirty="0"/>
              <a:t>Statistics</a:t>
            </a:r>
          </a:p>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Ongoing informal assessments to analyse needs, identify gaps and accelerate learning.</a:t>
            </a:r>
          </a:p>
          <a:p>
            <a:r>
              <a:rPr lang="en-GB" dirty="0"/>
              <a:t>In the foundation subjects, i.e. Geography, there will be greater emphasis on the enquiry skills.</a:t>
            </a:r>
          </a:p>
        </p:txBody>
      </p:sp>
    </p:spTree>
    <p:extLst>
      <p:ext uri="{BB962C8B-B14F-4D97-AF65-F5344CB8AC3E}">
        <p14:creationId xmlns:p14="http://schemas.microsoft.com/office/powerpoint/2010/main" val="274950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a:xfrm>
            <a:off x="235299" y="368489"/>
            <a:ext cx="10515600" cy="1325563"/>
          </a:xfrm>
        </p:spPr>
        <p:txBody>
          <a:bodyPr>
            <a:normAutofit/>
          </a:bodyPr>
          <a:lstStyle/>
          <a:p>
            <a:pPr algn="ctr"/>
            <a:r>
              <a:rPr lang="en-GB" sz="6000"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7" name="Picture 6">
            <a:extLst>
              <a:ext uri="{FF2B5EF4-FFF2-40B4-BE49-F238E27FC236}">
                <a16:creationId xmlns:a16="http://schemas.microsoft.com/office/drawing/2014/main" id="{90123AD8-A79B-479B-881D-F10B26355027}"/>
              </a:ext>
            </a:extLst>
          </p:cNvPr>
          <p:cNvPicPr>
            <a:picLocks noChangeAspect="1"/>
          </p:cNvPicPr>
          <p:nvPr/>
        </p:nvPicPr>
        <p:blipFill>
          <a:blip r:embed="rId2"/>
          <a:stretch>
            <a:fillRect/>
          </a:stretch>
        </p:blipFill>
        <p:spPr>
          <a:xfrm>
            <a:off x="693441" y="681038"/>
            <a:ext cx="11113372" cy="6001221"/>
          </a:xfrm>
          <a:prstGeom prst="rect">
            <a:avLst/>
          </a:prstGeom>
        </p:spPr>
      </p:pic>
      <p:sp>
        <p:nvSpPr>
          <p:cNvPr id="8" name="Rectangle 7">
            <a:extLst>
              <a:ext uri="{FF2B5EF4-FFF2-40B4-BE49-F238E27FC236}">
                <a16:creationId xmlns:a16="http://schemas.microsoft.com/office/drawing/2014/main" id="{AAA2A52E-908C-45EE-A736-FE332BA616C1}"/>
              </a:ext>
            </a:extLst>
          </p:cNvPr>
          <p:cNvSpPr/>
          <p:nvPr/>
        </p:nvSpPr>
        <p:spPr>
          <a:xfrm>
            <a:off x="4817106" y="-122725"/>
            <a:ext cx="3653653" cy="830997"/>
          </a:xfrm>
          <a:prstGeom prst="rect">
            <a:avLst/>
          </a:prstGeom>
        </p:spPr>
        <p:txBody>
          <a:bodyPr wrap="square">
            <a:spAutoFit/>
          </a:bodyPr>
          <a:lstStyle/>
          <a:p>
            <a:r>
              <a:rPr lang="en-GB" sz="4800" b="1" u="sng" dirty="0"/>
              <a:t>Reading</a:t>
            </a:r>
            <a:r>
              <a:rPr lang="en-GB" dirty="0"/>
              <a:t> </a:t>
            </a:r>
          </a:p>
        </p:txBody>
      </p:sp>
    </p:spTree>
    <p:extLst>
      <p:ext uri="{BB962C8B-B14F-4D97-AF65-F5344CB8AC3E}">
        <p14:creationId xmlns:p14="http://schemas.microsoft.com/office/powerpoint/2010/main" val="252957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7" name="Picture 6">
            <a:extLst>
              <a:ext uri="{FF2B5EF4-FFF2-40B4-BE49-F238E27FC236}">
                <a16:creationId xmlns:a16="http://schemas.microsoft.com/office/drawing/2014/main" id="{54BD360D-D6C8-410A-87D1-C4537F8A8CC3}"/>
              </a:ext>
            </a:extLst>
          </p:cNvPr>
          <p:cNvPicPr>
            <a:picLocks noChangeAspect="1"/>
          </p:cNvPicPr>
          <p:nvPr/>
        </p:nvPicPr>
        <p:blipFill>
          <a:blip r:embed="rId2"/>
          <a:stretch>
            <a:fillRect/>
          </a:stretch>
        </p:blipFill>
        <p:spPr>
          <a:xfrm>
            <a:off x="289780" y="242887"/>
            <a:ext cx="11436646" cy="6471417"/>
          </a:xfrm>
          <a:prstGeom prst="rect">
            <a:avLst/>
          </a:prstGeom>
        </p:spPr>
      </p:pic>
    </p:spTree>
    <p:extLst>
      <p:ext uri="{BB962C8B-B14F-4D97-AF65-F5344CB8AC3E}">
        <p14:creationId xmlns:p14="http://schemas.microsoft.com/office/powerpoint/2010/main" val="245958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7" name="Rectangle 6">
            <a:extLst>
              <a:ext uri="{FF2B5EF4-FFF2-40B4-BE49-F238E27FC236}">
                <a16:creationId xmlns:a16="http://schemas.microsoft.com/office/drawing/2014/main" id="{92D7094B-F93D-46C8-B8B0-788D5616D7B5}"/>
              </a:ext>
            </a:extLst>
          </p:cNvPr>
          <p:cNvSpPr/>
          <p:nvPr/>
        </p:nvSpPr>
        <p:spPr>
          <a:xfrm>
            <a:off x="3346101" y="-46127"/>
            <a:ext cx="4807299" cy="830997"/>
          </a:xfrm>
          <a:prstGeom prst="rect">
            <a:avLst/>
          </a:prstGeom>
        </p:spPr>
        <p:txBody>
          <a:bodyPr wrap="square">
            <a:spAutoFit/>
          </a:bodyPr>
          <a:lstStyle/>
          <a:p>
            <a:r>
              <a:rPr lang="en-GB" sz="4800" b="1" u="sng" dirty="0"/>
              <a:t>Maths - Addition</a:t>
            </a:r>
            <a:endParaRPr lang="en-GB" sz="4800" dirty="0"/>
          </a:p>
        </p:txBody>
      </p:sp>
      <p:pic>
        <p:nvPicPr>
          <p:cNvPr id="8" name="Picture 7">
            <a:extLst>
              <a:ext uri="{FF2B5EF4-FFF2-40B4-BE49-F238E27FC236}">
                <a16:creationId xmlns:a16="http://schemas.microsoft.com/office/drawing/2014/main" id="{251A2DB7-380E-4278-8AF8-E2985E34541B}"/>
              </a:ext>
            </a:extLst>
          </p:cNvPr>
          <p:cNvPicPr>
            <a:picLocks noChangeAspect="1"/>
          </p:cNvPicPr>
          <p:nvPr/>
        </p:nvPicPr>
        <p:blipFill>
          <a:blip r:embed="rId2"/>
          <a:stretch>
            <a:fillRect/>
          </a:stretch>
        </p:blipFill>
        <p:spPr>
          <a:xfrm>
            <a:off x="1409700" y="784870"/>
            <a:ext cx="9372600" cy="6057900"/>
          </a:xfrm>
          <a:prstGeom prst="rect">
            <a:avLst/>
          </a:prstGeom>
        </p:spPr>
      </p:pic>
    </p:spTree>
    <p:extLst>
      <p:ext uri="{BB962C8B-B14F-4D97-AF65-F5344CB8AC3E}">
        <p14:creationId xmlns:p14="http://schemas.microsoft.com/office/powerpoint/2010/main" val="149608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8D9-E604-40A5-8D6D-1A0C9E4B9C42}"/>
              </a:ext>
            </a:extLst>
          </p:cNvPr>
          <p:cNvSpPr>
            <a:spLocks noGrp="1"/>
          </p:cNvSpPr>
          <p:nvPr>
            <p:ph type="title"/>
          </p:nvPr>
        </p:nvSpPr>
        <p:spPr/>
        <p:txBody>
          <a:bodyPr/>
          <a:lstStyle/>
          <a:p>
            <a:pPr algn="ctr"/>
            <a:r>
              <a:rPr lang="en-GB" dirty="0"/>
              <a:t> </a:t>
            </a:r>
          </a:p>
        </p:txBody>
      </p:sp>
      <p:sp>
        <p:nvSpPr>
          <p:cNvPr id="3" name="Content Placeholder 2">
            <a:extLst>
              <a:ext uri="{FF2B5EF4-FFF2-40B4-BE49-F238E27FC236}">
                <a16:creationId xmlns:a16="http://schemas.microsoft.com/office/drawing/2014/main" id="{A7AD0A5C-6BBB-4066-8DAF-B471CAE9BDF2}"/>
              </a:ext>
            </a:extLst>
          </p:cNvPr>
          <p:cNvSpPr>
            <a:spLocks noGrp="1"/>
          </p:cNvSpPr>
          <p:nvPr>
            <p:ph sz="half" idx="1"/>
          </p:nvPr>
        </p:nvSpPr>
        <p:spPr>
          <a:xfrm>
            <a:off x="838200" y="3591611"/>
            <a:ext cx="5181600" cy="2585351"/>
          </a:xfrm>
        </p:spPr>
        <p:txBody>
          <a:bodyPr>
            <a:normAutofit/>
          </a:bodyPr>
          <a:lstStyle/>
          <a:p>
            <a:pPr marL="0" indent="0">
              <a:buNone/>
            </a:pPr>
            <a:endParaRPr lang="en-GB" dirty="0"/>
          </a:p>
        </p:txBody>
      </p:sp>
      <p:sp>
        <p:nvSpPr>
          <p:cNvPr id="4" name="Content Placeholder 3">
            <a:extLst>
              <a:ext uri="{FF2B5EF4-FFF2-40B4-BE49-F238E27FC236}">
                <a16:creationId xmlns:a16="http://schemas.microsoft.com/office/drawing/2014/main" id="{3ABFE7D2-55B2-4682-9B05-E7DF5DD2967D}"/>
              </a:ext>
            </a:extLst>
          </p:cNvPr>
          <p:cNvSpPr>
            <a:spLocks noGrp="1"/>
          </p:cNvSpPr>
          <p:nvPr>
            <p:ph sz="half" idx="2"/>
          </p:nvPr>
        </p:nvSpPr>
        <p:spPr>
          <a:xfrm>
            <a:off x="6172202" y="2896626"/>
            <a:ext cx="5181600" cy="3459724"/>
          </a:xfrm>
        </p:spPr>
        <p:txBody>
          <a:bodyPr>
            <a:normAutofit/>
          </a:bodyPr>
          <a:lstStyle/>
          <a:p>
            <a:endParaRPr lang="en-GB" dirty="0"/>
          </a:p>
        </p:txBody>
      </p:sp>
      <p:sp>
        <p:nvSpPr>
          <p:cNvPr id="5" name="Footer Placeholder 4">
            <a:extLst>
              <a:ext uri="{FF2B5EF4-FFF2-40B4-BE49-F238E27FC236}">
                <a16:creationId xmlns:a16="http://schemas.microsoft.com/office/drawing/2014/main" id="{695AC86E-42AA-4A7F-88E0-1C9F9838A181}"/>
              </a:ext>
            </a:extLst>
          </p:cNvPr>
          <p:cNvSpPr>
            <a:spLocks noGrp="1"/>
          </p:cNvSpPr>
          <p:nvPr>
            <p:ph type="ftr" sz="quarter" idx="11"/>
          </p:nvPr>
        </p:nvSpPr>
        <p:spPr/>
        <p:txBody>
          <a:bodyPr/>
          <a:lstStyle/>
          <a:p>
            <a:r>
              <a:rPr lang="en-GB"/>
              <a:t>Creativity - Excellence - Resilience</a:t>
            </a:r>
          </a:p>
        </p:txBody>
      </p:sp>
      <p:sp>
        <p:nvSpPr>
          <p:cNvPr id="6" name="Content Placeholder 2">
            <a:extLst>
              <a:ext uri="{FF2B5EF4-FFF2-40B4-BE49-F238E27FC236}">
                <a16:creationId xmlns:a16="http://schemas.microsoft.com/office/drawing/2014/main" id="{9931F63E-659B-47AB-8EDB-0FFE29AC842E}"/>
              </a:ext>
            </a:extLst>
          </p:cNvPr>
          <p:cNvSpPr txBox="1">
            <a:spLocks/>
          </p:cNvSpPr>
          <p:nvPr/>
        </p:nvSpPr>
        <p:spPr>
          <a:xfrm>
            <a:off x="838200" y="1536568"/>
            <a:ext cx="10515600" cy="1875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9" name="Picture 8">
            <a:extLst>
              <a:ext uri="{FF2B5EF4-FFF2-40B4-BE49-F238E27FC236}">
                <a16:creationId xmlns:a16="http://schemas.microsoft.com/office/drawing/2014/main" id="{169FE2A2-6E37-4491-9333-6E6EEBBD6FC3}"/>
              </a:ext>
            </a:extLst>
          </p:cNvPr>
          <p:cNvPicPr>
            <a:picLocks noChangeAspect="1"/>
          </p:cNvPicPr>
          <p:nvPr/>
        </p:nvPicPr>
        <p:blipFill>
          <a:blip r:embed="rId2"/>
          <a:stretch>
            <a:fillRect/>
          </a:stretch>
        </p:blipFill>
        <p:spPr>
          <a:xfrm>
            <a:off x="637756" y="-1920"/>
            <a:ext cx="10916488" cy="6828285"/>
          </a:xfrm>
          <a:prstGeom prst="rect">
            <a:avLst/>
          </a:prstGeom>
        </p:spPr>
      </p:pic>
    </p:spTree>
    <p:extLst>
      <p:ext uri="{BB962C8B-B14F-4D97-AF65-F5344CB8AC3E}">
        <p14:creationId xmlns:p14="http://schemas.microsoft.com/office/powerpoint/2010/main" val="2530107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1311</TotalTime>
  <Words>1000</Words>
  <Application>Microsoft Office PowerPoint</Application>
  <PresentationFormat>Widescreen</PresentationFormat>
  <Paragraphs>175</Paragraphs>
  <Slides>28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Welcome to Year 3</vt:lpstr>
      <vt:lpstr>      Who’s Who</vt:lpstr>
      <vt:lpstr>Highlights of Year 3</vt:lpstr>
      <vt:lpstr>Curriculum Highlights</vt:lpstr>
      <vt:lpstr>Curriculum </vt:lpstr>
      <vt:lpstr> </vt:lpstr>
      <vt:lpstr> </vt:lpstr>
      <vt:lpstr> </vt:lpstr>
      <vt:lpstr> </vt:lpstr>
      <vt:lpstr> </vt:lpstr>
      <vt:lpstr> </vt:lpstr>
      <vt:lpstr> </vt:lpstr>
      <vt:lpstr> </vt:lpstr>
      <vt:lpstr> </vt:lpstr>
      <vt:lpstr> </vt:lpstr>
      <vt:lpstr> </vt:lpstr>
      <vt:lpstr> </vt:lpstr>
      <vt:lpstr> </vt:lpstr>
      <vt:lpstr>Home-Learning</vt:lpstr>
      <vt:lpstr>Home Learning (Reading &amp; Phonics)</vt:lpstr>
      <vt:lpstr>Home-Learning (Spellings) </vt:lpstr>
      <vt:lpstr>Home-Learning (Maths)</vt:lpstr>
      <vt:lpstr>Behaviour &amp; Expectations</vt:lpstr>
      <vt:lpstr>Safeguarding</vt:lpstr>
      <vt:lpstr>Safeguarding (Online Safety)</vt:lpstr>
      <vt:lpstr>School/Parent Partnership</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XXX</dc:title>
  <dc:creator>Mr J Tibbles</dc:creator>
  <cp:lastModifiedBy>s AMELIA</cp:lastModifiedBy>
  <cp:revision>51</cp:revision>
  <dcterms:created xsi:type="dcterms:W3CDTF">2020-09-03T09:36:00Z</dcterms:created>
  <dcterms:modified xsi:type="dcterms:W3CDTF">2025-09-11T09:35:18Z</dcterms:modified>
</cp:coreProperties>
</file>