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80" r:id="rId10"/>
    <p:sldId id="263" r:id="rId11"/>
    <p:sldId id="279" r:id="rId12"/>
    <p:sldId id="262" r:id="rId13"/>
    <p:sldId id="274" r:id="rId14"/>
    <p:sldId id="264" r:id="rId15"/>
    <p:sldId id="265" r:id="rId16"/>
    <p:sldId id="266" r:id="rId17"/>
    <p:sldId id="275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3D115-F752-4F0E-8B15-75DD9D2E9DA4}" v="33" dt="2025-07-14T18:51:44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Wren" userId="S::james.wren@bridge.kent.sch.uk::72b61893-3410-49a9-80cf-9e51531caaeb" providerId="AD" clId="Web-{A0C1B5BC-DC6B-41C5-B11E-143A417E7731}"/>
    <pc:docChg chg="addSld modSld">
      <pc:chgData name="James Wren" userId="S::james.wren@bridge.kent.sch.uk::72b61893-3410-49a9-80cf-9e51531caaeb" providerId="AD" clId="Web-{A0C1B5BC-DC6B-41C5-B11E-143A417E7731}" dt="2024-07-04T07:50:58.521" v="1"/>
      <pc:docMkLst>
        <pc:docMk/>
      </pc:docMkLst>
      <pc:sldChg chg="addSp modSp new">
        <pc:chgData name="James Wren" userId="S::james.wren@bridge.kent.sch.uk::72b61893-3410-49a9-80cf-9e51531caaeb" providerId="AD" clId="Web-{A0C1B5BC-DC6B-41C5-B11E-143A417E7731}" dt="2024-07-04T07:50:58.521" v="1"/>
        <pc:sldMkLst>
          <pc:docMk/>
          <pc:sldMk cId="44729666" sldId="280"/>
        </pc:sldMkLst>
      </pc:sldChg>
    </pc:docChg>
  </pc:docChgLst>
  <pc:docChgLst>
    <pc:chgData name="James Wren" userId="S::james.wren@bridge.kent.sch.uk::72b61893-3410-49a9-80cf-9e51531caaeb" providerId="AD" clId="Web-{F327318C-33AA-4E4D-BCCD-5C4509A14A17}"/>
    <pc:docChg chg="addSld modSld">
      <pc:chgData name="James Wren" userId="S::james.wren@bridge.kent.sch.uk::72b61893-3410-49a9-80cf-9e51531caaeb" providerId="AD" clId="Web-{F327318C-33AA-4E4D-BCCD-5C4509A14A17}" dt="2024-07-03T12:06:38.658" v="3" actId="14100"/>
      <pc:docMkLst>
        <pc:docMk/>
      </pc:docMkLst>
      <pc:sldChg chg="addSp modSp new">
        <pc:chgData name="James Wren" userId="S::james.wren@bridge.kent.sch.uk::72b61893-3410-49a9-80cf-9e51531caaeb" providerId="AD" clId="Web-{F327318C-33AA-4E4D-BCCD-5C4509A14A17}" dt="2024-07-03T12:06:38.658" v="3" actId="14100"/>
        <pc:sldMkLst>
          <pc:docMk/>
          <pc:sldMk cId="4277419519" sldId="279"/>
        </pc:sldMkLst>
      </pc:sldChg>
    </pc:docChg>
  </pc:docChgLst>
  <pc:docChgLst>
    <pc:chgData name="James Wren" userId="S::james.wren@bridge.kent.sch.uk::72b61893-3410-49a9-80cf-9e51531caaeb" providerId="AD" clId="Web-{00E3D115-F752-4F0E-8B15-75DD9D2E9DA4}"/>
    <pc:docChg chg="modSld">
      <pc:chgData name="James Wren" userId="S::james.wren@bridge.kent.sch.uk::72b61893-3410-49a9-80cf-9e51531caaeb" providerId="AD" clId="Web-{00E3D115-F752-4F0E-8B15-75DD9D2E9DA4}" dt="2025-07-14T18:51:42.932" v="15" actId="20577"/>
      <pc:docMkLst>
        <pc:docMk/>
      </pc:docMkLst>
      <pc:sldChg chg="modSp">
        <pc:chgData name="James Wren" userId="S::james.wren@bridge.kent.sch.uk::72b61893-3410-49a9-80cf-9e51531caaeb" providerId="AD" clId="Web-{00E3D115-F752-4F0E-8B15-75DD9D2E9DA4}" dt="2025-07-14T18:48:52.926" v="9" actId="20577"/>
        <pc:sldMkLst>
          <pc:docMk/>
          <pc:sldMk cId="1527070873" sldId="258"/>
        </pc:sldMkLst>
        <pc:spChg chg="mod">
          <ac:chgData name="James Wren" userId="S::james.wren@bridge.kent.sch.uk::72b61893-3410-49a9-80cf-9e51531caaeb" providerId="AD" clId="Web-{00E3D115-F752-4F0E-8B15-75DD9D2E9DA4}" dt="2025-07-14T18:48:52.926" v="9" actId="20577"/>
          <ac:spMkLst>
            <pc:docMk/>
            <pc:sldMk cId="1527070873" sldId="258"/>
            <ac:spMk id="2" creationId="{00000000-0000-0000-0000-000000000000}"/>
          </ac:spMkLst>
        </pc:spChg>
      </pc:sldChg>
      <pc:sldChg chg="modSp">
        <pc:chgData name="James Wren" userId="S::james.wren@bridge.kent.sch.uk::72b61893-3410-49a9-80cf-9e51531caaeb" providerId="AD" clId="Web-{00E3D115-F752-4F0E-8B15-75DD9D2E9DA4}" dt="2025-07-14T18:51:42.932" v="15" actId="20577"/>
        <pc:sldMkLst>
          <pc:docMk/>
          <pc:sldMk cId="607428365" sldId="268"/>
        </pc:sldMkLst>
        <pc:spChg chg="mod">
          <ac:chgData name="James Wren" userId="S::james.wren@bridge.kent.sch.uk::72b61893-3410-49a9-80cf-9e51531caaeb" providerId="AD" clId="Web-{00E3D115-F752-4F0E-8B15-75DD9D2E9DA4}" dt="2025-07-14T18:51:42.932" v="15" actId="20577"/>
          <ac:spMkLst>
            <pc:docMk/>
            <pc:sldMk cId="607428365" sldId="268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2787-7818-4662-BD7F-B027CCCA41CD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FAD-AD7C-4BBC-8886-A316FFAA2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08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2787-7818-4662-BD7F-B027CCCA41CD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FAD-AD7C-4BBC-8886-A316FFAA2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36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2787-7818-4662-BD7F-B027CCCA41CD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FAD-AD7C-4BBC-8886-A316FFAA2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4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2787-7818-4662-BD7F-B027CCCA41CD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FAD-AD7C-4BBC-8886-A316FFAA2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06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2787-7818-4662-BD7F-B027CCCA41CD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FAD-AD7C-4BBC-8886-A316FFAA2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48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2787-7818-4662-BD7F-B027CCCA41CD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FAD-AD7C-4BBC-8886-A316FFAA2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92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2787-7818-4662-BD7F-B027CCCA41CD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FAD-AD7C-4BBC-8886-A316FFAA2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26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2787-7818-4662-BD7F-B027CCCA41CD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FAD-AD7C-4BBC-8886-A316FFAA2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38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2787-7818-4662-BD7F-B027CCCA41CD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FAD-AD7C-4BBC-8886-A316FFAA2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2787-7818-4662-BD7F-B027CCCA41CD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FAD-AD7C-4BBC-8886-A316FFAA2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4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2787-7818-4662-BD7F-B027CCCA41CD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3FAD-AD7C-4BBC-8886-A316FFAA2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1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2787-7818-4662-BD7F-B027CCCA41CD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83FAD-AD7C-4BBC-8886-A316FFAA2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74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DpMyHgrTiAhWS1uAKHV3xCqkQjRx6BAgBEAU&amp;url=https%3A%2F%2Fwww.pgl.co.uk%2Fen-gb%2Fschool-trips%2Fprimary-schools%2Fcentres%2Fwindmill-hill&amp;psig=AOvVaw3QoVRxJefq9et4Yjc25j6K&amp;ust=155878209655410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gl.co.uk/en-gb/school-trips/resources/parent-guide/checklist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tel:0333321210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 descr="Logo PGL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536" y="1090613"/>
            <a:ext cx="8590280" cy="4676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88640"/>
            <a:ext cx="8856984" cy="1022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4690" marR="901700" algn="ctr">
              <a:lnSpc>
                <a:spcPts val="3625"/>
              </a:lnSpc>
              <a:spcAft>
                <a:spcPts val="0"/>
              </a:spcAft>
            </a:pPr>
            <a:r>
              <a:rPr lang="en-US" sz="3600" b="1">
                <a:ea typeface="Calibri"/>
                <a:cs typeface="Calibri"/>
              </a:rPr>
              <a:t>YEAR 6 RESIDENTIAL – </a:t>
            </a:r>
            <a:r>
              <a:rPr lang="en-GB" sz="3600" b="1">
                <a:ea typeface="Calibri"/>
                <a:cs typeface="Calibri"/>
              </a:rPr>
              <a:t>Marchant’s Hill Centre - Surrey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1840" y="5949280"/>
            <a:ext cx="3514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PARENTS’ MEETING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3454786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268760"/>
            <a:ext cx="84969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>
                <a:solidFill>
                  <a:schemeClr val="tx2"/>
                </a:solidFill>
              </a:rPr>
              <a:t>Safety is the centre’s priority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>
                <a:solidFill>
                  <a:schemeClr val="tx2"/>
                </a:solidFill>
              </a:rPr>
              <a:t>Instructors trained to a very high standard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>
                <a:solidFill>
                  <a:schemeClr val="tx2"/>
                </a:solidFill>
              </a:rPr>
              <a:t>Staff available all of the time including school staff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>
                <a:solidFill>
                  <a:schemeClr val="tx2"/>
                </a:solidFill>
              </a:rPr>
              <a:t>All safety equipment is provided by PGL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>
                <a:solidFill>
                  <a:schemeClr val="tx2"/>
                </a:solidFill>
              </a:rPr>
              <a:t>Children are told how to use the equipment before they start the activity and centre leaders check it is fastened, fits etc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>
                <a:solidFill>
                  <a:schemeClr val="tx2"/>
                </a:solidFill>
              </a:rPr>
              <a:t>The site is very safe and secure. There is always a member of PGL staff on call over night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>
                <a:solidFill>
                  <a:schemeClr val="tx2"/>
                </a:solidFill>
              </a:rPr>
              <a:t>A master key for rooms will be held by school staff for the duration of the visit</a:t>
            </a:r>
          </a:p>
          <a:p>
            <a:pPr>
              <a:defRPr/>
            </a:pPr>
            <a:endParaRPr lang="en-GB" sz="2400"/>
          </a:p>
        </p:txBody>
      </p:sp>
      <p:sp>
        <p:nvSpPr>
          <p:cNvPr id="3" name="Rectangle 2"/>
          <p:cNvSpPr/>
          <p:nvPr/>
        </p:nvSpPr>
        <p:spPr>
          <a:xfrm>
            <a:off x="2981052" y="260648"/>
            <a:ext cx="16378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u="sng">
                <a:solidFill>
                  <a:srgbClr val="0070C0"/>
                </a:solidFill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55073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79441"/>
            <a:ext cx="39578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heavy">
                <a:solidFill>
                  <a:srgbClr val="0070C0"/>
                </a:solidFill>
              </a:rPr>
              <a:t>Accommodation</a:t>
            </a:r>
            <a:endParaRPr lang="en-GB" sz="440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1E74E1-882B-4CAA-94FD-1571826B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6912"/>
            <a:ext cx="6444208" cy="4149080"/>
          </a:xfrm>
          <a:prstGeom prst="rect">
            <a:avLst/>
          </a:prstGeom>
        </p:spPr>
      </p:pic>
      <p:pic>
        <p:nvPicPr>
          <p:cNvPr id="6" name="Picture 4" descr="Image result for PGL the windmill cent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343" y="179441"/>
            <a:ext cx="4871159" cy="292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9530D1-BFB7-4349-A23E-AB604975D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799" y="3213803"/>
            <a:ext cx="2819201" cy="36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3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9712" y="404664"/>
            <a:ext cx="22650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heavy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ea typeface="Arial Unicode MS"/>
                <a:cs typeface="Arial Unicode MS"/>
              </a:rPr>
              <a:t>Rooming</a:t>
            </a:r>
            <a:endParaRPr lang="en-GB" sz="4400"/>
          </a:p>
        </p:txBody>
      </p:sp>
      <p:sp>
        <p:nvSpPr>
          <p:cNvPr id="4" name="Rectangle 3"/>
          <p:cNvSpPr/>
          <p:nvPr/>
        </p:nvSpPr>
        <p:spPr>
          <a:xfrm>
            <a:off x="251520" y="1177959"/>
            <a:ext cx="8352928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36905" algn="l"/>
                <a:tab pos="637540" algn="l"/>
              </a:tabLst>
            </a:pPr>
            <a:r>
              <a:rPr lang="en-US" sz="2800">
                <a:solidFill>
                  <a:schemeClr val="tx2"/>
                </a:solidFill>
              </a:rPr>
              <a:t>Rooms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sleep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5 - 6</a:t>
            </a:r>
            <a:endParaRPr lang="en-GB" sz="2800">
              <a:solidFill>
                <a:schemeClr val="tx2"/>
              </a:solidFill>
            </a:endParaRPr>
          </a:p>
          <a:p>
            <a:pPr marL="914400" lvl="1" indent="-457200">
              <a:spcBef>
                <a:spcPts val="23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36905" algn="l"/>
                <a:tab pos="637540" algn="l"/>
              </a:tabLst>
            </a:pPr>
            <a:r>
              <a:rPr lang="en-US" sz="2800">
                <a:solidFill>
                  <a:schemeClr val="tx2"/>
                </a:solidFill>
              </a:rPr>
              <a:t>Sleeping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area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&amp;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bathroom</a:t>
            </a:r>
            <a:endParaRPr lang="en-GB" sz="2800">
              <a:solidFill>
                <a:schemeClr val="tx2"/>
              </a:solidFill>
            </a:endParaRPr>
          </a:p>
          <a:p>
            <a:pPr marL="914400" lvl="1" indent="-457200">
              <a:spcBef>
                <a:spcPts val="23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36905" algn="l"/>
                <a:tab pos="637540" algn="l"/>
              </a:tabLst>
            </a:pPr>
            <a:r>
              <a:rPr lang="en-US" sz="2800">
                <a:solidFill>
                  <a:schemeClr val="tx2"/>
                </a:solidFill>
              </a:rPr>
              <a:t>Single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sex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rooms</a:t>
            </a:r>
            <a:endParaRPr lang="en-GB" sz="2800">
              <a:solidFill>
                <a:schemeClr val="tx2"/>
              </a:solidFill>
            </a:endParaRPr>
          </a:p>
          <a:p>
            <a:pPr marL="914400" marR="892810" lvl="1" indent="-4572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36905" algn="l"/>
                <a:tab pos="637540" algn="l"/>
              </a:tabLst>
            </a:pPr>
            <a:r>
              <a:rPr lang="en-US" sz="2800">
                <a:solidFill>
                  <a:schemeClr val="tx2"/>
                </a:solidFill>
              </a:rPr>
              <a:t>Students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will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be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able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</a:t>
            </a:r>
            <a:r>
              <a:rPr lang="en-US" sz="2800" spc="-190">
                <a:solidFill>
                  <a:schemeClr val="tx2"/>
                </a:solidFill>
              </a:rPr>
              <a:t>to</a:t>
            </a:r>
            <a:r>
              <a:rPr lang="en-US" sz="2800" spc="-190">
                <a:solidFill>
                  <a:schemeClr val="tx2"/>
                </a:solidFill>
                <a:cs typeface="Arial Unicode MS"/>
              </a:rPr>
              <a:t>  </a:t>
            </a:r>
            <a:r>
              <a:rPr lang="en-US" sz="2800">
                <a:solidFill>
                  <a:schemeClr val="tx2"/>
                </a:solidFill>
              </a:rPr>
              <a:t>nominate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4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friends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they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would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like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to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share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a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room</a:t>
            </a:r>
            <a:r>
              <a:rPr lang="en-US" sz="2800">
                <a:solidFill>
                  <a:schemeClr val="tx2"/>
                </a:solidFill>
                <a:cs typeface="Arial Unicode MS"/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with</a:t>
            </a:r>
          </a:p>
          <a:p>
            <a:pPr marL="914400" marR="892810" lvl="1" indent="-4572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36905" algn="l"/>
                <a:tab pos="637540" algn="l"/>
              </a:tabLst>
            </a:pPr>
            <a:r>
              <a:rPr lang="en-US" sz="2800">
                <a:solidFill>
                  <a:schemeClr val="tx2"/>
                </a:solidFill>
              </a:rPr>
              <a:t>They will be in a room and an activity group with at least 1 friend on their list</a:t>
            </a:r>
          </a:p>
          <a:p>
            <a:pPr marL="914400" marR="892810" lvl="1" indent="-4572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36905" algn="l"/>
                <a:tab pos="637540" algn="l"/>
              </a:tabLst>
            </a:pPr>
            <a:r>
              <a:rPr lang="en-US" sz="2800">
                <a:solidFill>
                  <a:schemeClr val="tx2"/>
                </a:solidFill>
              </a:rPr>
              <a:t>Arranging rooms is a very lengthy process that we take great care over</a:t>
            </a:r>
          </a:p>
          <a:p>
            <a:pPr marR="892810" lvl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tabLst>
                <a:tab pos="636905" algn="l"/>
                <a:tab pos="637540" algn="l"/>
              </a:tabLst>
            </a:pPr>
            <a:endParaRPr lang="en-US" sz="2800">
              <a:solidFill>
                <a:schemeClr val="tx2"/>
              </a:solidFill>
            </a:endParaRPr>
          </a:p>
          <a:p>
            <a:pPr marR="892810" lvl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tabLst>
                <a:tab pos="636905" algn="l"/>
                <a:tab pos="637540" algn="l"/>
              </a:tabLst>
            </a:pPr>
            <a:r>
              <a:rPr lang="en-US" sz="2800">
                <a:solidFill>
                  <a:schemeClr val="tx2"/>
                </a:solidFill>
              </a:rPr>
              <a:t>Kit List Ideas:</a:t>
            </a:r>
          </a:p>
          <a:p>
            <a:pPr marR="892810" lvl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tabLst>
                <a:tab pos="636905" algn="l"/>
                <a:tab pos="637540" algn="l"/>
              </a:tabLst>
            </a:pPr>
            <a:r>
              <a:rPr lang="en-GB" sz="2800">
                <a:hlinkClick r:id="rId2"/>
              </a:rPr>
              <a:t>Kit List -What does my child need to bring on a school trip? (pgl.co.uk)</a:t>
            </a:r>
            <a:endParaRPr lang="en-US" sz="2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40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9837"/>
            <a:ext cx="67155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u="sng">
                <a:solidFill>
                  <a:srgbClr val="0070C0"/>
                </a:solidFill>
              </a:rPr>
              <a:t>Catering and Dietary Needs </a:t>
            </a:r>
            <a:endParaRPr lang="en-GB" sz="440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772816"/>
            <a:ext cx="835292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/>
          </a:p>
          <a:p>
            <a:r>
              <a:rPr lang="en-GB" sz="2800"/>
              <a:t>•There is a vegetarian option every meal time </a:t>
            </a:r>
          </a:p>
          <a:p>
            <a:endParaRPr lang="en-GB" sz="2800"/>
          </a:p>
          <a:p>
            <a:r>
              <a:rPr lang="en-GB" sz="2800"/>
              <a:t>•Special dietary requirements such as medical/religious needs can be catered for if we have been notified in advance</a:t>
            </a:r>
          </a:p>
          <a:p>
            <a:endParaRPr lang="en-GB" sz="2800"/>
          </a:p>
          <a:p>
            <a:pPr algn="ctr"/>
            <a:r>
              <a:rPr lang="en-GB" sz="4400" b="1" u="sng"/>
              <a:t>They are a nut free centre</a:t>
            </a:r>
          </a:p>
          <a:p>
            <a:r>
              <a:rPr lang="en-GB" sz="2800"/>
              <a:t> </a:t>
            </a:r>
          </a:p>
        </p:txBody>
      </p:sp>
      <p:pic>
        <p:nvPicPr>
          <p:cNvPr id="4" name="image20.jpe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8224" y="620688"/>
            <a:ext cx="2410240" cy="158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4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780" y="54868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Choice of Cereals</a:t>
            </a:r>
          </a:p>
          <a:p>
            <a:r>
              <a:rPr lang="en-GB">
                <a:solidFill>
                  <a:srgbClr val="0070C0"/>
                </a:solidFill>
              </a:rPr>
              <a:t>Natural &amp; Fruit Yoghurts</a:t>
            </a:r>
          </a:p>
          <a:p>
            <a:r>
              <a:rPr lang="en-GB">
                <a:solidFill>
                  <a:srgbClr val="0070C0"/>
                </a:solidFill>
              </a:rPr>
              <a:t>White &amp; Brown Toast with Preserves</a:t>
            </a:r>
          </a:p>
          <a:p>
            <a:r>
              <a:rPr lang="en-GB">
                <a:solidFill>
                  <a:srgbClr val="0070C0"/>
                </a:solidFill>
              </a:rPr>
              <a:t>Porridge Oats</a:t>
            </a:r>
          </a:p>
          <a:p>
            <a:r>
              <a:rPr lang="en-GB">
                <a:solidFill>
                  <a:srgbClr val="0070C0"/>
                </a:solidFill>
              </a:rPr>
              <a:t>Pork Sausages</a:t>
            </a:r>
          </a:p>
          <a:p>
            <a:r>
              <a:rPr lang="en-GB">
                <a:solidFill>
                  <a:srgbClr val="0070C0"/>
                </a:solidFill>
              </a:rPr>
              <a:t>(V) Vegetable Sausages</a:t>
            </a:r>
          </a:p>
          <a:p>
            <a:r>
              <a:rPr lang="en-GB">
                <a:solidFill>
                  <a:srgbClr val="0070C0"/>
                </a:solidFill>
              </a:rPr>
              <a:t>Scrambled Eggs</a:t>
            </a:r>
          </a:p>
          <a:p>
            <a:r>
              <a:rPr lang="en-GB">
                <a:solidFill>
                  <a:srgbClr val="0070C0"/>
                </a:solidFill>
              </a:rPr>
              <a:t>Baked Beans</a:t>
            </a:r>
          </a:p>
          <a:p>
            <a:r>
              <a:rPr lang="en-GB">
                <a:solidFill>
                  <a:srgbClr val="0070C0"/>
                </a:solidFill>
              </a:rPr>
              <a:t>Mushrooms</a:t>
            </a:r>
          </a:p>
          <a:p>
            <a:r>
              <a:rPr lang="en-GB">
                <a:solidFill>
                  <a:srgbClr val="0070C0"/>
                </a:solidFill>
              </a:rPr>
              <a:t>Seasonal Fresh Fruit</a:t>
            </a:r>
          </a:p>
          <a:p>
            <a:r>
              <a:rPr lang="en-GB">
                <a:solidFill>
                  <a:srgbClr val="0070C0"/>
                </a:solidFill>
              </a:rPr>
              <a:t>Cold Drinks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818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/>
          </a:p>
          <a:p>
            <a:r>
              <a:rPr lang="en-GB">
                <a:solidFill>
                  <a:srgbClr val="0070C0"/>
                </a:solidFill>
              </a:rPr>
              <a:t>Homemade Soup of the Day</a:t>
            </a:r>
          </a:p>
          <a:p>
            <a:r>
              <a:rPr lang="en-GB">
                <a:solidFill>
                  <a:srgbClr val="0070C0"/>
                </a:solidFill>
              </a:rPr>
              <a:t>Choice of Breads</a:t>
            </a:r>
          </a:p>
          <a:p>
            <a:r>
              <a:rPr lang="en-GB">
                <a:solidFill>
                  <a:srgbClr val="0070C0"/>
                </a:solidFill>
              </a:rPr>
              <a:t>Jacket Potatoes or Rice</a:t>
            </a:r>
          </a:p>
          <a:p>
            <a:r>
              <a:rPr lang="en-GB">
                <a:solidFill>
                  <a:srgbClr val="0070C0"/>
                </a:solidFill>
              </a:rPr>
              <a:t>Choice of Meat &amp; Vegetarian Fillings Seasonal Fresh Fruit &amp; Salad Bar</a:t>
            </a:r>
          </a:p>
          <a:p>
            <a:r>
              <a:rPr lang="en-GB">
                <a:solidFill>
                  <a:srgbClr val="0070C0"/>
                </a:solidFill>
              </a:rPr>
              <a:t>Cold Drinks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6831" y="332796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/>
          </a:p>
          <a:p>
            <a:r>
              <a:rPr lang="en-GB">
                <a:solidFill>
                  <a:srgbClr val="0070C0"/>
                </a:solidFill>
              </a:rPr>
              <a:t>Homemade Soup of the Day</a:t>
            </a:r>
          </a:p>
          <a:p>
            <a:r>
              <a:rPr lang="en-GB">
                <a:solidFill>
                  <a:srgbClr val="0070C0"/>
                </a:solidFill>
              </a:rPr>
              <a:t>Chicken Chunks with Vegetables in Sweet and Sour Sauce</a:t>
            </a:r>
          </a:p>
          <a:p>
            <a:r>
              <a:rPr lang="en-GB">
                <a:solidFill>
                  <a:srgbClr val="0070C0"/>
                </a:solidFill>
              </a:rPr>
              <a:t>Pork Stew with Parsley and Thyme Dumplings</a:t>
            </a:r>
          </a:p>
          <a:p>
            <a:r>
              <a:rPr lang="en-GB">
                <a:solidFill>
                  <a:srgbClr val="0070C0"/>
                </a:solidFill>
              </a:rPr>
              <a:t>(V) Vegetable Enchiladas with Salsa</a:t>
            </a:r>
          </a:p>
          <a:p>
            <a:r>
              <a:rPr lang="en-GB">
                <a:solidFill>
                  <a:srgbClr val="0070C0"/>
                </a:solidFill>
              </a:rPr>
              <a:t>Braised Red Cabbage</a:t>
            </a:r>
          </a:p>
          <a:p>
            <a:r>
              <a:rPr lang="en-GB">
                <a:solidFill>
                  <a:srgbClr val="0070C0"/>
                </a:solidFill>
              </a:rPr>
              <a:t>Mixed Vegetables</a:t>
            </a:r>
          </a:p>
          <a:p>
            <a:r>
              <a:rPr lang="en-GB">
                <a:solidFill>
                  <a:srgbClr val="0070C0"/>
                </a:solidFill>
              </a:rPr>
              <a:t>Diced Potato or Rice </a:t>
            </a:r>
          </a:p>
          <a:p>
            <a:r>
              <a:rPr lang="en-GB">
                <a:solidFill>
                  <a:srgbClr val="0070C0"/>
                </a:solidFill>
              </a:rPr>
              <a:t>Seasonal Fresh Fruit &amp; Salad Bar</a:t>
            </a:r>
          </a:p>
          <a:p>
            <a:r>
              <a:rPr lang="en-GB">
                <a:solidFill>
                  <a:srgbClr val="0070C0"/>
                </a:solidFill>
              </a:rPr>
              <a:t>Dutch Apple Tart with Cream</a:t>
            </a:r>
          </a:p>
          <a:p>
            <a:r>
              <a:rPr lang="en-GB">
                <a:solidFill>
                  <a:srgbClr val="0070C0"/>
                </a:solidFill>
              </a:rPr>
              <a:t>Cold Drinks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1840" y="37702"/>
            <a:ext cx="1934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accent6">
                    <a:lumMod val="75000"/>
                  </a:schemeClr>
                </a:solidFill>
              </a:rPr>
              <a:t>Breakfast</a:t>
            </a:r>
          </a:p>
        </p:txBody>
      </p:sp>
      <p:sp>
        <p:nvSpPr>
          <p:cNvPr id="6" name="Rectangle 5"/>
          <p:cNvSpPr/>
          <p:nvPr/>
        </p:nvSpPr>
        <p:spPr>
          <a:xfrm>
            <a:off x="4960676" y="360867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accent6">
                    <a:lumMod val="75000"/>
                  </a:schemeClr>
                </a:solidFill>
              </a:rPr>
              <a:t>Lunch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3419" y="2831737"/>
            <a:ext cx="1447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accent6">
                    <a:lumMod val="75000"/>
                  </a:schemeClr>
                </a:solidFill>
              </a:rPr>
              <a:t>Dinner</a:t>
            </a:r>
          </a:p>
        </p:txBody>
      </p:sp>
      <p:pic>
        <p:nvPicPr>
          <p:cNvPr id="6146" name="Picture 2" descr="Food at Little Canada for Primary Schoo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7" y="4005064"/>
            <a:ext cx="2315513" cy="130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2.jpeg" descr="þÿ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2483" y="174147"/>
            <a:ext cx="1656080" cy="9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70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1318" y="1196752"/>
            <a:ext cx="854316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/>
              <a:t>•	</a:t>
            </a:r>
            <a:r>
              <a:rPr lang="en-GB" sz="2000">
                <a:solidFill>
                  <a:srgbClr val="0070C0"/>
                </a:solidFill>
              </a:rPr>
              <a:t>07.15	Wake up, wash and brush teeth, make beds</a:t>
            </a:r>
          </a:p>
          <a:p>
            <a:r>
              <a:rPr lang="en-GB" sz="2000"/>
              <a:t>•	</a:t>
            </a:r>
            <a:r>
              <a:rPr lang="en-GB" sz="2000">
                <a:solidFill>
                  <a:schemeClr val="accent6">
                    <a:lumMod val="75000"/>
                  </a:schemeClr>
                </a:solidFill>
              </a:rPr>
              <a:t>08.00	Breakfast</a:t>
            </a:r>
          </a:p>
          <a:p>
            <a:r>
              <a:rPr lang="en-GB" sz="2000"/>
              <a:t>•	</a:t>
            </a:r>
            <a:r>
              <a:rPr lang="en-GB" sz="2000">
                <a:solidFill>
                  <a:srgbClr val="0070C0"/>
                </a:solidFill>
              </a:rPr>
              <a:t>09.00	Get ready for the day! (Remember your water bottles!)</a:t>
            </a:r>
          </a:p>
          <a:p>
            <a:r>
              <a:rPr lang="en-GB" sz="2000"/>
              <a:t>•	</a:t>
            </a:r>
            <a:r>
              <a:rPr lang="en-GB" sz="2000">
                <a:solidFill>
                  <a:schemeClr val="accent6">
                    <a:lumMod val="75000"/>
                  </a:schemeClr>
                </a:solidFill>
              </a:rPr>
              <a:t>09.15	Session  1    –   Activity 1 </a:t>
            </a:r>
          </a:p>
          <a:p>
            <a:r>
              <a:rPr lang="en-GB" sz="2000"/>
              <a:t>•	</a:t>
            </a:r>
            <a:r>
              <a:rPr lang="en-GB" sz="2000">
                <a:solidFill>
                  <a:srgbClr val="0070C0"/>
                </a:solidFill>
              </a:rPr>
              <a:t>10.45	Short   break</a:t>
            </a:r>
          </a:p>
          <a:p>
            <a:r>
              <a:rPr lang="en-GB" sz="2000"/>
              <a:t>•	</a:t>
            </a:r>
            <a:r>
              <a:rPr lang="en-GB" sz="2000">
                <a:solidFill>
                  <a:schemeClr val="accent6">
                    <a:lumMod val="75000"/>
                  </a:schemeClr>
                </a:solidFill>
              </a:rPr>
              <a:t>11.00	Session  2    –    Activity 2</a:t>
            </a:r>
          </a:p>
          <a:p>
            <a:r>
              <a:rPr lang="en-GB" sz="2000"/>
              <a:t>•	</a:t>
            </a:r>
            <a:r>
              <a:rPr lang="en-GB" sz="2000">
                <a:solidFill>
                  <a:srgbClr val="0070C0"/>
                </a:solidFill>
              </a:rPr>
              <a:t>12.30	Lunch</a:t>
            </a:r>
          </a:p>
          <a:p>
            <a:r>
              <a:rPr lang="en-GB" sz="2000"/>
              <a:t>•	</a:t>
            </a:r>
            <a:r>
              <a:rPr lang="en-GB" sz="2000">
                <a:solidFill>
                  <a:schemeClr val="accent6">
                    <a:lumMod val="75000"/>
                  </a:schemeClr>
                </a:solidFill>
              </a:rPr>
              <a:t>13.45	Free   time</a:t>
            </a:r>
          </a:p>
          <a:p>
            <a:r>
              <a:rPr lang="en-GB" sz="2000"/>
              <a:t>•	</a:t>
            </a:r>
            <a:r>
              <a:rPr lang="en-GB" sz="2000">
                <a:solidFill>
                  <a:srgbClr val="0070C0"/>
                </a:solidFill>
              </a:rPr>
              <a:t>14.15	Session  3    –    Activity 3</a:t>
            </a:r>
          </a:p>
          <a:p>
            <a:r>
              <a:rPr lang="en-GB" sz="2000"/>
              <a:t>•	</a:t>
            </a:r>
            <a:r>
              <a:rPr lang="en-GB" sz="2000">
                <a:solidFill>
                  <a:schemeClr val="accent6">
                    <a:lumMod val="75000"/>
                  </a:schemeClr>
                </a:solidFill>
              </a:rPr>
              <a:t>15.45	Break</a:t>
            </a:r>
          </a:p>
          <a:p>
            <a:r>
              <a:rPr lang="en-GB" sz="2000"/>
              <a:t>•	</a:t>
            </a:r>
            <a:r>
              <a:rPr lang="en-GB" sz="2000">
                <a:solidFill>
                  <a:srgbClr val="0070C0"/>
                </a:solidFill>
              </a:rPr>
              <a:t>16.00	Session  4    -   Activity 4</a:t>
            </a:r>
          </a:p>
          <a:p>
            <a:r>
              <a:rPr lang="en-GB" sz="2000"/>
              <a:t>•	</a:t>
            </a:r>
            <a:r>
              <a:rPr lang="en-GB" sz="2000">
                <a:solidFill>
                  <a:schemeClr val="accent6">
                    <a:lumMod val="75000"/>
                  </a:schemeClr>
                </a:solidFill>
              </a:rPr>
              <a:t>17.30	Dinner</a:t>
            </a:r>
          </a:p>
          <a:p>
            <a:r>
              <a:rPr lang="en-GB" sz="2000"/>
              <a:t>•	</a:t>
            </a:r>
            <a:r>
              <a:rPr lang="en-GB" sz="2000">
                <a:solidFill>
                  <a:srgbClr val="0070C0"/>
                </a:solidFill>
              </a:rPr>
              <a:t>18.30	Shop is open and free time</a:t>
            </a:r>
          </a:p>
          <a:p>
            <a:r>
              <a:rPr lang="en-GB" sz="2000"/>
              <a:t>•	</a:t>
            </a:r>
            <a:r>
              <a:rPr lang="en-GB" sz="2000">
                <a:solidFill>
                  <a:schemeClr val="accent6">
                    <a:lumMod val="75000"/>
                  </a:schemeClr>
                </a:solidFill>
              </a:rPr>
              <a:t>19.15	Evening activity</a:t>
            </a:r>
          </a:p>
          <a:p>
            <a:r>
              <a:rPr lang="en-GB" sz="2000"/>
              <a:t>•	</a:t>
            </a:r>
            <a:r>
              <a:rPr lang="en-GB" sz="2000">
                <a:solidFill>
                  <a:srgbClr val="0070C0"/>
                </a:solidFill>
              </a:rPr>
              <a:t>21.00	Quiet time in rooms.   Brush teeth, wash and get ready    			for bed</a:t>
            </a:r>
          </a:p>
          <a:p>
            <a:r>
              <a:rPr lang="en-GB" sz="2000"/>
              <a:t>•	</a:t>
            </a:r>
            <a:r>
              <a:rPr lang="en-GB" sz="2000">
                <a:solidFill>
                  <a:schemeClr val="accent6">
                    <a:lumMod val="75000"/>
                  </a:schemeClr>
                </a:solidFill>
              </a:rPr>
              <a:t>21.30	Lights out. Time to sleep!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7784" y="341351"/>
            <a:ext cx="32937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u="sng">
                <a:solidFill>
                  <a:srgbClr val="0070C0"/>
                </a:solidFill>
              </a:rPr>
              <a:t>A Typical Day</a:t>
            </a:r>
          </a:p>
        </p:txBody>
      </p:sp>
      <p:pic>
        <p:nvPicPr>
          <p:cNvPr id="9" name="image2.jpe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2483" y="174147"/>
            <a:ext cx="1656080" cy="9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19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4165" y="260648"/>
            <a:ext cx="16305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u="sng">
                <a:solidFill>
                  <a:srgbClr val="0070C0"/>
                </a:solidFill>
              </a:rPr>
              <a:t>Travel</a:t>
            </a:r>
            <a:r>
              <a:rPr lang="en-GB" b="1" u="sng"/>
              <a:t> </a:t>
            </a:r>
            <a:endParaRPr lang="en-GB"/>
          </a:p>
        </p:txBody>
      </p:sp>
      <p:pic>
        <p:nvPicPr>
          <p:cNvPr id="3" name="image2.jpe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350703"/>
            <a:ext cx="1656080" cy="904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412776"/>
            <a:ext cx="8538889" cy="31085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u="sng" dirty="0">
                <a:solidFill>
                  <a:srgbClr val="0070C0"/>
                </a:solidFill>
              </a:rPr>
              <a:t>Wednesday 17</a:t>
            </a:r>
            <a:r>
              <a:rPr lang="en-GB" sz="2800" b="1" u="sng" baseline="30000" dirty="0">
                <a:solidFill>
                  <a:srgbClr val="0070C0"/>
                </a:solidFill>
              </a:rPr>
              <a:t>th</a:t>
            </a:r>
            <a:r>
              <a:rPr lang="en-GB" sz="2800" b="1" u="sng" dirty="0">
                <a:solidFill>
                  <a:srgbClr val="0070C0"/>
                </a:solidFill>
              </a:rPr>
              <a:t> September 2025</a:t>
            </a:r>
          </a:p>
          <a:p>
            <a:r>
              <a:rPr lang="en-GB" sz="2000" dirty="0">
                <a:solidFill>
                  <a:srgbClr val="0070C0"/>
                </a:solidFill>
              </a:rPr>
              <a:t>Children are expected to arrive at school at the normal time. The coach will be departing at approximately 10am with an expected arrival time of 12:00pm.</a:t>
            </a:r>
            <a:endParaRPr lang="en-GB" sz="2000" dirty="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n-GB" sz="2000" dirty="0">
                <a:solidFill>
                  <a:srgbClr val="0070C0"/>
                </a:solidFill>
              </a:rPr>
              <a:t>Bring a bottle of water for the coach journey</a:t>
            </a:r>
            <a:endParaRPr lang="en-GB" sz="2000" dirty="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n-GB" sz="2000" dirty="0">
                <a:solidFill>
                  <a:srgbClr val="0070C0"/>
                </a:solidFill>
              </a:rPr>
              <a:t>All coaches have seat belts which must be worn at all times </a:t>
            </a:r>
            <a:endParaRPr lang="en-GB" sz="2000" dirty="0">
              <a:solidFill>
                <a:srgbClr val="0070C0"/>
              </a:solidFill>
              <a:ea typeface="Calibri"/>
              <a:cs typeface="Calibri"/>
            </a:endParaRPr>
          </a:p>
          <a:p>
            <a:endParaRPr lang="en-GB" sz="2000">
              <a:solidFill>
                <a:schemeClr val="tx2"/>
              </a:solidFill>
            </a:endParaRPr>
          </a:p>
          <a:p>
            <a:r>
              <a:rPr lang="en-GB" sz="2800" b="1" u="sng" dirty="0">
                <a:solidFill>
                  <a:srgbClr val="0070C0"/>
                </a:solidFill>
              </a:rPr>
              <a:t>Friday 19</a:t>
            </a:r>
            <a:r>
              <a:rPr lang="en-GB" sz="2800" b="1" u="sng" baseline="30000" dirty="0">
                <a:solidFill>
                  <a:srgbClr val="0070C0"/>
                </a:solidFill>
              </a:rPr>
              <a:t>th</a:t>
            </a:r>
            <a:r>
              <a:rPr lang="en-GB" sz="2800" b="1" u="sng" dirty="0">
                <a:solidFill>
                  <a:srgbClr val="0070C0"/>
                </a:solidFill>
              </a:rPr>
              <a:t> September 2025</a:t>
            </a:r>
            <a:endParaRPr lang="en-GB" sz="2800" b="1" u="sng" dirty="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n-GB" sz="2000" dirty="0">
                <a:solidFill>
                  <a:srgbClr val="0070C0"/>
                </a:solidFill>
              </a:rPr>
              <a:t>The coach will depart Marchant’s Hill at 1:30pm. Expected </a:t>
            </a:r>
            <a:endParaRPr lang="en-GB" sz="2000" dirty="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n-GB" sz="2000" dirty="0">
                <a:solidFill>
                  <a:srgbClr val="0070C0"/>
                </a:solidFill>
              </a:rPr>
              <a:t>arrival time back at school approximately 4pm. </a:t>
            </a:r>
            <a:endParaRPr lang="en-GB" sz="2000" dirty="0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3140968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Times may change slightly during the trip. Please look at the school website for details.</a:t>
            </a:r>
          </a:p>
        </p:txBody>
      </p:sp>
    </p:spTree>
    <p:extLst>
      <p:ext uri="{BB962C8B-B14F-4D97-AF65-F5344CB8AC3E}">
        <p14:creationId xmlns:p14="http://schemas.microsoft.com/office/powerpoint/2010/main" val="607428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482" y="791826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2"/>
                </a:solidFill>
              </a:rPr>
              <a:t>Please see the separate kit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2"/>
                </a:solidFill>
              </a:rPr>
              <a:t>Send them with inexpensive clothes as there is a fair chance they may get ruined!</a:t>
            </a:r>
          </a:p>
          <a:p>
            <a:r>
              <a:rPr lang="en-GB" sz="2400">
                <a:solidFill>
                  <a:schemeClr val="tx2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2"/>
                </a:solidFill>
              </a:rPr>
              <a:t>Money – There is a gift shop but children should only bring a small amount of money - </a:t>
            </a:r>
            <a:r>
              <a:rPr lang="en-GB" sz="2400" b="1">
                <a:solidFill>
                  <a:schemeClr val="tx2"/>
                </a:solidFill>
              </a:rPr>
              <a:t>maximum £5 for the week</a:t>
            </a:r>
            <a:r>
              <a:rPr lang="en-GB" sz="2400">
                <a:solidFill>
                  <a:schemeClr val="tx2"/>
                </a:solidFill>
              </a:rPr>
              <a:t>. It is their responsibility to keep this safe.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2"/>
                </a:solidFill>
              </a:rPr>
              <a:t>All valuables are brought at children’s own risk and no responsibility will be taken for loss or damage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22385"/>
            <a:ext cx="62669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u="sng">
                <a:solidFill>
                  <a:srgbClr val="0070C0"/>
                </a:solidFill>
              </a:rPr>
              <a:t>Kit, Money and Valuables </a:t>
            </a:r>
            <a:endParaRPr lang="en-GB" sz="4400" u="sng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92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268760"/>
            <a:ext cx="74923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u="sng">
                <a:solidFill>
                  <a:srgbClr val="0070C0"/>
                </a:solidFill>
              </a:rPr>
              <a:t>Mobile Phones and Electronics </a:t>
            </a:r>
            <a:endParaRPr lang="en-GB" sz="4400">
              <a:solidFill>
                <a:srgbClr val="0070C0"/>
              </a:solidFill>
            </a:endParaRPr>
          </a:p>
        </p:txBody>
      </p:sp>
      <p:pic>
        <p:nvPicPr>
          <p:cNvPr id="3" name="image2.jpe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8881" y="188640"/>
            <a:ext cx="1800200" cy="10081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08" y="4797152"/>
            <a:ext cx="1827699" cy="18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2204864"/>
            <a:ext cx="783104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>
                <a:solidFill>
                  <a:srgbClr val="0070C0"/>
                </a:solidFill>
              </a:rPr>
              <a:t>We kindly ask if you do not allow your child to bring any electronic devices. </a:t>
            </a:r>
          </a:p>
          <a:p>
            <a:endParaRPr lang="en-GB">
              <a:solidFill>
                <a:srgbClr val="0070C0"/>
              </a:solidFill>
            </a:endParaRPr>
          </a:p>
          <a:p>
            <a:r>
              <a:rPr lang="en-GB" sz="2400">
                <a:solidFill>
                  <a:srgbClr val="0070C0"/>
                </a:solidFill>
              </a:rPr>
              <a:t>We will be taking school tablets for children to use to take pictures and videos of their experience.</a:t>
            </a:r>
          </a:p>
        </p:txBody>
      </p:sp>
    </p:spTree>
    <p:extLst>
      <p:ext uri="{BB962C8B-B14F-4D97-AF65-F5344CB8AC3E}">
        <p14:creationId xmlns:p14="http://schemas.microsoft.com/office/powerpoint/2010/main" val="24236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76671"/>
            <a:ext cx="52807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u="sng">
                <a:solidFill>
                  <a:srgbClr val="0070C0"/>
                </a:solidFill>
              </a:rPr>
              <a:t>In Case of Emergency </a:t>
            </a:r>
            <a:endParaRPr lang="en-GB" sz="440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412776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>
                <a:solidFill>
                  <a:schemeClr val="tx2"/>
                </a:solidFill>
              </a:rPr>
              <a:t>If for any reason you need to contact us please phone the school office during school time.</a:t>
            </a:r>
          </a:p>
          <a:p>
            <a:r>
              <a:rPr lang="en-GB" sz="3200">
                <a:solidFill>
                  <a:schemeClr val="tx2"/>
                </a:solidFill>
              </a:rPr>
              <a:t>If out of school hours please use the phone number of Marchant’s Hill </a:t>
            </a:r>
            <a:r>
              <a:rPr lang="en-GB" sz="3200" u="sng">
                <a:hlinkClick r:id="rId2"/>
              </a:rPr>
              <a:t>0333 321 2100</a:t>
            </a:r>
            <a:r>
              <a:rPr lang="en-GB" sz="3200" u="sng"/>
              <a:t>.</a:t>
            </a:r>
            <a:endParaRPr lang="en-GB" sz="3200">
              <a:solidFill>
                <a:schemeClr val="tx2"/>
              </a:solidFill>
            </a:endParaRPr>
          </a:p>
          <a:p>
            <a:r>
              <a:rPr lang="en-GB" sz="3200">
                <a:solidFill>
                  <a:schemeClr val="tx2"/>
                </a:solidFill>
              </a:rPr>
              <a:t>You will be able to leave a message and they will get in contact with us. Please note this is for emergencies only. </a:t>
            </a:r>
          </a:p>
          <a:p>
            <a:endParaRPr lang="en-GB" sz="32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08" y="168593"/>
            <a:ext cx="1807840" cy="9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57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42969" y="179249"/>
            <a:ext cx="610242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/>
          </a:p>
          <a:p>
            <a:endParaRPr lang="en-GB"/>
          </a:p>
          <a:p>
            <a:endParaRPr lang="en-GB" sz="2800">
              <a:solidFill>
                <a:schemeClr val="tx2"/>
              </a:solidFill>
            </a:endParaRPr>
          </a:p>
          <a:p>
            <a:r>
              <a:rPr lang="en-GB" sz="2800">
                <a:solidFill>
                  <a:schemeClr val="tx2"/>
                </a:solidFill>
              </a:rPr>
              <a:t>•	Staff</a:t>
            </a:r>
          </a:p>
          <a:p>
            <a:r>
              <a:rPr lang="en-GB" sz="2800">
                <a:solidFill>
                  <a:schemeClr val="tx2"/>
                </a:solidFill>
              </a:rPr>
              <a:t>•	Who?</a:t>
            </a:r>
          </a:p>
          <a:p>
            <a:r>
              <a:rPr lang="en-GB" sz="2800">
                <a:solidFill>
                  <a:schemeClr val="tx2"/>
                </a:solidFill>
              </a:rPr>
              <a:t>•	Where?</a:t>
            </a:r>
          </a:p>
          <a:p>
            <a:r>
              <a:rPr lang="en-GB" sz="2800">
                <a:solidFill>
                  <a:schemeClr val="tx2"/>
                </a:solidFill>
              </a:rPr>
              <a:t>•	What?</a:t>
            </a:r>
          </a:p>
          <a:p>
            <a:r>
              <a:rPr lang="en-GB" sz="2800">
                <a:solidFill>
                  <a:schemeClr val="tx2"/>
                </a:solidFill>
              </a:rPr>
              <a:t>•	Accommodation &amp; Facilities</a:t>
            </a:r>
          </a:p>
          <a:p>
            <a:r>
              <a:rPr lang="en-GB" sz="2800">
                <a:solidFill>
                  <a:schemeClr val="tx2"/>
                </a:solidFill>
              </a:rPr>
              <a:t>•	Catering and dietary requirements</a:t>
            </a:r>
          </a:p>
          <a:p>
            <a:r>
              <a:rPr lang="en-GB" sz="2800">
                <a:solidFill>
                  <a:schemeClr val="tx2"/>
                </a:solidFill>
              </a:rPr>
              <a:t>•	A Typical Day</a:t>
            </a:r>
          </a:p>
          <a:p>
            <a:r>
              <a:rPr lang="en-GB" sz="2800">
                <a:solidFill>
                  <a:schemeClr val="tx2"/>
                </a:solidFill>
              </a:rPr>
              <a:t>•	Travel Arrangements</a:t>
            </a:r>
          </a:p>
          <a:p>
            <a:r>
              <a:rPr lang="en-GB" sz="2800">
                <a:solidFill>
                  <a:schemeClr val="tx2"/>
                </a:solidFill>
              </a:rPr>
              <a:t>•	Kit/Money/Valuables</a:t>
            </a:r>
          </a:p>
          <a:p>
            <a:r>
              <a:rPr lang="en-GB" sz="2800">
                <a:solidFill>
                  <a:schemeClr val="tx2"/>
                </a:solidFill>
              </a:rPr>
              <a:t>•	Mobile Phones</a:t>
            </a:r>
          </a:p>
          <a:p>
            <a:r>
              <a:rPr lang="en-GB" sz="2800">
                <a:solidFill>
                  <a:schemeClr val="tx2"/>
                </a:solidFill>
              </a:rPr>
              <a:t>•	In Case of Emergency</a:t>
            </a:r>
          </a:p>
          <a:p>
            <a:r>
              <a:rPr lang="en-GB" sz="2800">
                <a:solidFill>
                  <a:schemeClr val="tx2"/>
                </a:solidFill>
              </a:rPr>
              <a:t>•	Medical Needs</a:t>
            </a:r>
          </a:p>
          <a:p>
            <a:r>
              <a:rPr lang="en-GB" sz="2800">
                <a:solidFill>
                  <a:schemeClr val="tx2"/>
                </a:solidFill>
              </a:rPr>
              <a:t>•	Questions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80245" y="404664"/>
            <a:ext cx="1987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u="sng">
                <a:solidFill>
                  <a:srgbClr val="0070C0"/>
                </a:solidFill>
              </a:rPr>
              <a:t>AGENDA</a:t>
            </a:r>
          </a:p>
        </p:txBody>
      </p:sp>
      <p:pic>
        <p:nvPicPr>
          <p:cNvPr id="4" name="image2.jpeg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0815" y="1268760"/>
            <a:ext cx="2447290" cy="1336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3"/>
          <a:stretch/>
        </p:blipFill>
        <p:spPr>
          <a:xfrm>
            <a:off x="7236296" y="4797153"/>
            <a:ext cx="1657350" cy="16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68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443841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>
                <a:solidFill>
                  <a:schemeClr val="tx2"/>
                </a:solidFill>
              </a:rPr>
              <a:t>Please encourage your child to take any travel sickness medication before arrival at school on Wednesday 18</a:t>
            </a:r>
            <a:r>
              <a:rPr lang="en-GB" sz="2800" baseline="30000">
                <a:solidFill>
                  <a:schemeClr val="tx2"/>
                </a:solidFill>
              </a:rPr>
              <a:t>th</a:t>
            </a:r>
            <a:r>
              <a:rPr lang="en-GB" sz="2800">
                <a:solidFill>
                  <a:schemeClr val="tx2"/>
                </a:solidFill>
              </a:rPr>
              <a:t> September. </a:t>
            </a:r>
          </a:p>
          <a:p>
            <a:endParaRPr lang="en-GB" sz="2800">
              <a:solidFill>
                <a:schemeClr val="tx2"/>
              </a:solidFill>
            </a:endParaRPr>
          </a:p>
          <a:p>
            <a:r>
              <a:rPr lang="en-GB" sz="2800">
                <a:solidFill>
                  <a:schemeClr val="tx2"/>
                </a:solidFill>
              </a:rPr>
              <a:t>All medicines should be handed to Mrs </a:t>
            </a:r>
            <a:r>
              <a:rPr lang="en-GB" sz="2800" err="1">
                <a:solidFill>
                  <a:schemeClr val="tx2"/>
                </a:solidFill>
              </a:rPr>
              <a:t>Langsdon</a:t>
            </a:r>
            <a:r>
              <a:rPr lang="en-GB" sz="2800">
                <a:solidFill>
                  <a:schemeClr val="tx2"/>
                </a:solidFill>
              </a:rPr>
              <a:t> and on Monday morning. </a:t>
            </a:r>
          </a:p>
          <a:p>
            <a:endParaRPr lang="en-GB" sz="2800">
              <a:solidFill>
                <a:schemeClr val="tx2"/>
              </a:solidFill>
            </a:endParaRPr>
          </a:p>
          <a:p>
            <a:r>
              <a:rPr lang="en-GB" sz="2800">
                <a:solidFill>
                  <a:schemeClr val="tx2"/>
                </a:solidFill>
              </a:rPr>
              <a:t>Medicines must be in containers clearly labelled with the child’s name, the type of medicine and the dosage instructions.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99792" y="307975"/>
            <a:ext cx="2848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u="sng">
                <a:solidFill>
                  <a:srgbClr val="0070C0"/>
                </a:solidFill>
              </a:rPr>
              <a:t>Medication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66" y="222748"/>
            <a:ext cx="2013424" cy="109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571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27105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>
                <a:solidFill>
                  <a:schemeClr val="tx2"/>
                </a:solidFill>
              </a:rPr>
              <a:t>Exceptional behaviour is expected at all times and it is imperative in ensuring that we all have a happy and safe time.</a:t>
            </a:r>
          </a:p>
          <a:p>
            <a:endParaRPr lang="en-GB" sz="2400">
              <a:solidFill>
                <a:schemeClr val="tx2"/>
              </a:solidFill>
            </a:endParaRPr>
          </a:p>
          <a:p>
            <a:r>
              <a:rPr lang="en-GB" sz="2400">
                <a:solidFill>
                  <a:schemeClr val="tx2"/>
                </a:solidFill>
              </a:rPr>
              <a:t>The expectations we have for the children’s behaviour and conduct will be made very clear to the children before we leave. </a:t>
            </a:r>
          </a:p>
          <a:p>
            <a:endParaRPr lang="en-GB" sz="2400">
              <a:solidFill>
                <a:schemeClr val="tx2"/>
              </a:solidFill>
            </a:endParaRPr>
          </a:p>
          <a:p>
            <a:r>
              <a:rPr lang="en-GB" sz="2400">
                <a:solidFill>
                  <a:schemeClr val="tx2"/>
                </a:solidFill>
              </a:rPr>
              <a:t>We and the PGL staff are able to remove children from activities if their behaviour is putting others at risk.</a:t>
            </a:r>
          </a:p>
          <a:p>
            <a:r>
              <a:rPr lang="en-GB" sz="2400">
                <a:solidFill>
                  <a:schemeClr val="tx2"/>
                </a:solidFill>
              </a:rPr>
              <a:t> </a:t>
            </a:r>
          </a:p>
          <a:p>
            <a:r>
              <a:rPr lang="en-GB" sz="2400">
                <a:solidFill>
                  <a:schemeClr val="tx2"/>
                </a:solidFill>
              </a:rPr>
              <a:t>Serious incidents of misbehaviour may warrant contacting parents to arrange for their child to be collected from the premises and withdrawn from the trip.</a:t>
            </a:r>
          </a:p>
          <a:p>
            <a:endParaRPr lang="en-GB" sz="2400"/>
          </a:p>
        </p:txBody>
      </p:sp>
      <p:sp>
        <p:nvSpPr>
          <p:cNvPr id="3" name="Rectangle 2"/>
          <p:cNvSpPr/>
          <p:nvPr/>
        </p:nvSpPr>
        <p:spPr>
          <a:xfrm>
            <a:off x="3070496" y="307974"/>
            <a:ext cx="25699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u="sng">
                <a:solidFill>
                  <a:srgbClr val="0070C0"/>
                </a:solidFill>
              </a:rPr>
              <a:t>Behaviour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0979"/>
            <a:ext cx="1952849" cy="106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69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9632" y="1916832"/>
            <a:ext cx="698477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b="1" u="sng">
                <a:solidFill>
                  <a:srgbClr val="0070C0"/>
                </a:solidFill>
              </a:rPr>
              <a:t>Questions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0979"/>
            <a:ext cx="1952849" cy="106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2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340768"/>
            <a:ext cx="7848872" cy="44012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Mr Tibbles</a:t>
            </a:r>
          </a:p>
          <a:p>
            <a:r>
              <a:rPr lang="en-GB" sz="2800" dirty="0">
                <a:solidFill>
                  <a:srgbClr val="FF0000"/>
                </a:solidFill>
              </a:rPr>
              <a:t>Mr Chamberlain</a:t>
            </a:r>
            <a:endParaRPr lang="en-GB" sz="2800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Mr Wren</a:t>
            </a:r>
            <a:endParaRPr lang="en-GB" sz="2800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Mrs Corall</a:t>
            </a:r>
            <a:endParaRPr lang="en-GB" sz="2800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Mrs Brooks</a:t>
            </a:r>
            <a:endParaRPr lang="en-GB" sz="2800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Mrs Radford</a:t>
            </a:r>
            <a:endParaRPr lang="en-GB" sz="2800" dirty="0">
              <a:solidFill>
                <a:srgbClr val="FF0000"/>
              </a:solidFill>
              <a:ea typeface="Calibri"/>
              <a:cs typeface="Calibri"/>
            </a:endParaRPr>
          </a:p>
          <a:p>
            <a:endParaRPr lang="en-GB" sz="2800">
              <a:solidFill>
                <a:srgbClr val="FF0000"/>
              </a:solidFill>
            </a:endParaRPr>
          </a:p>
          <a:p>
            <a:endParaRPr lang="en-GB" sz="2800"/>
          </a:p>
          <a:p>
            <a:r>
              <a:rPr lang="en-GB" sz="2800" dirty="0">
                <a:solidFill>
                  <a:srgbClr val="0070C0"/>
                </a:solidFill>
              </a:rPr>
              <a:t>Over the week each teacher will be assigned a group of children to support during activities.</a:t>
            </a:r>
            <a:endParaRPr lang="en-GB" sz="2800" dirty="0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8657" y="404664"/>
            <a:ext cx="11369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u="sng">
                <a:solidFill>
                  <a:srgbClr val="0070C0"/>
                </a:solidFill>
              </a:rPr>
              <a:t>Staff</a:t>
            </a:r>
          </a:p>
        </p:txBody>
      </p:sp>
    </p:spTree>
    <p:extLst>
      <p:ext uri="{BB962C8B-B14F-4D97-AF65-F5344CB8AC3E}">
        <p14:creationId xmlns:p14="http://schemas.microsoft.com/office/powerpoint/2010/main" val="152707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04BA0-C6EA-4CFA-A868-2B4B5A19F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240"/>
            <a:ext cx="9144000" cy="49215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75856" y="2716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b="1">
                <a:solidFill>
                  <a:srgbClr val="FFFF00"/>
                </a:solidFill>
              </a:rPr>
              <a:t>Where? </a:t>
            </a:r>
            <a:endParaRPr lang="en-GB" sz="360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84061"/>
            <a:ext cx="3455216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/>
              <a:t>PGL Marchant’s Hill</a:t>
            </a:r>
          </a:p>
          <a:p>
            <a:r>
              <a:rPr lang="en-GB" sz="3200"/>
              <a:t>Tilford Road</a:t>
            </a:r>
          </a:p>
          <a:p>
            <a:r>
              <a:rPr lang="en-GB" sz="3200"/>
              <a:t>Hindhead</a:t>
            </a:r>
          </a:p>
          <a:p>
            <a:r>
              <a:rPr lang="en-GB" sz="3200"/>
              <a:t>Surrey</a:t>
            </a:r>
          </a:p>
          <a:p>
            <a:r>
              <a:rPr lang="en-GB" sz="3200"/>
              <a:t>GU26 6RF</a:t>
            </a:r>
          </a:p>
        </p:txBody>
      </p:sp>
    </p:spTree>
    <p:extLst>
      <p:ext uri="{BB962C8B-B14F-4D97-AF65-F5344CB8AC3E}">
        <p14:creationId xmlns:p14="http://schemas.microsoft.com/office/powerpoint/2010/main" val="118621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E01DB3-25DC-4247-A16E-8EDDAF706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64"/>
            <a:ext cx="9144000" cy="666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9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helmet&#10;&#10;Description automatically generated">
            <a:extLst>
              <a:ext uri="{FF2B5EF4-FFF2-40B4-BE49-F238E27FC236}">
                <a16:creationId xmlns:a16="http://schemas.microsoft.com/office/drawing/2014/main" id="{915A08AA-4F0C-B5E3-6A62-84A2B6B90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00"/>
            <a:ext cx="9144000" cy="66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Year 6\PGL photos\PGL\DSC044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/>
          <a:stretch/>
        </p:blipFill>
        <p:spPr bwMode="auto">
          <a:xfrm>
            <a:off x="5712278" y="157800"/>
            <a:ext cx="3286418" cy="29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Year 6\PGL photos\PGL\DSC044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6"/>
          <a:stretch/>
        </p:blipFill>
        <p:spPr bwMode="auto">
          <a:xfrm>
            <a:off x="248104" y="157800"/>
            <a:ext cx="5400600" cy="339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:\Year 6\PGL photos\PGL\DSC044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7367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:\Year 6\PGL photos\PGL\DSC045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3" t="44533" r="38290"/>
          <a:stretch/>
        </p:blipFill>
        <p:spPr bwMode="auto">
          <a:xfrm>
            <a:off x="323528" y="3429000"/>
            <a:ext cx="3436099" cy="314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9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a park&#10;&#10;Description automatically generated">
            <a:extLst>
              <a:ext uri="{FF2B5EF4-FFF2-40B4-BE49-F238E27FC236}">
                <a16:creationId xmlns:a16="http://schemas.microsoft.com/office/drawing/2014/main" id="{62432DAD-0E79-E220-1ACB-B746B2E8E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99" y="0"/>
            <a:ext cx="7875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1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3343" y="1196752"/>
            <a:ext cx="51480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/>
          </a:p>
          <a:p>
            <a:endParaRPr lang="en-GB" sz="2400">
              <a:solidFill>
                <a:srgbClr val="0070C0"/>
              </a:solidFill>
            </a:endParaRPr>
          </a:p>
          <a:p>
            <a:r>
              <a:rPr lang="en-GB" sz="2400">
                <a:solidFill>
                  <a:srgbClr val="0070C0"/>
                </a:solidFill>
              </a:rPr>
              <a:t>Activities selected to promote communication and teamwork as well as the skills needed to overcome challenges. </a:t>
            </a:r>
          </a:p>
          <a:p>
            <a:endParaRPr lang="en-GB" sz="2400">
              <a:solidFill>
                <a:srgbClr val="0070C0"/>
              </a:solidFill>
            </a:endParaRPr>
          </a:p>
          <a:p>
            <a:r>
              <a:rPr lang="en-GB" sz="2400">
                <a:solidFill>
                  <a:srgbClr val="0070C0"/>
                </a:solidFill>
              </a:rPr>
              <a:t>All instructors are fully qualified </a:t>
            </a:r>
          </a:p>
          <a:p>
            <a:pPr lvl="1"/>
            <a:endParaRPr lang="en-GB" sz="2400">
              <a:solidFill>
                <a:srgbClr val="0070C0"/>
              </a:solidFill>
            </a:endParaRPr>
          </a:p>
          <a:p>
            <a:r>
              <a:rPr lang="en-GB" sz="2400">
                <a:solidFill>
                  <a:srgbClr val="0070C0"/>
                </a:solidFill>
              </a:rPr>
              <a:t>Work in groups/as a team with       others they may not usually work with </a:t>
            </a:r>
          </a:p>
          <a:p>
            <a:endParaRPr lang="en-GB" sz="2400">
              <a:solidFill>
                <a:srgbClr val="0070C0"/>
              </a:solidFill>
            </a:endParaRPr>
          </a:p>
          <a:p>
            <a:r>
              <a:rPr lang="en-GB" sz="2400">
                <a:solidFill>
                  <a:srgbClr val="0070C0"/>
                </a:solidFill>
              </a:rPr>
              <a:t>Encouraged, not forced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19675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>
                <a:solidFill>
                  <a:srgbClr val="0070C0"/>
                </a:solidFill>
              </a:rPr>
              <a:t>Selection of possible activities: </a:t>
            </a:r>
          </a:p>
          <a:p>
            <a:endParaRPr lang="en-GB" sz="3600">
              <a:solidFill>
                <a:schemeClr val="tx2"/>
              </a:solidFill>
            </a:endParaRPr>
          </a:p>
          <a:p>
            <a:r>
              <a:rPr lang="en-GB" sz="3600">
                <a:solidFill>
                  <a:schemeClr val="tx2"/>
                </a:solidFill>
              </a:rPr>
              <a:t>•Abseiling </a:t>
            </a:r>
          </a:p>
          <a:p>
            <a:r>
              <a:rPr lang="en-GB" sz="3600">
                <a:solidFill>
                  <a:schemeClr val="tx2"/>
                </a:solidFill>
              </a:rPr>
              <a:t>•Archery </a:t>
            </a:r>
          </a:p>
          <a:p>
            <a:r>
              <a:rPr lang="en-GB" sz="3600">
                <a:solidFill>
                  <a:schemeClr val="tx2"/>
                </a:solidFill>
              </a:rPr>
              <a:t>•Climbing</a:t>
            </a:r>
          </a:p>
          <a:p>
            <a:r>
              <a:rPr lang="en-GB" sz="3600">
                <a:solidFill>
                  <a:schemeClr val="tx2"/>
                </a:solidFill>
              </a:rPr>
              <a:t>•And more… </a:t>
            </a:r>
          </a:p>
          <a:p>
            <a:endParaRPr lang="en-GB" sz="360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4386" y="260648"/>
            <a:ext cx="2008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u="sng">
                <a:solidFill>
                  <a:srgbClr val="0070C0"/>
                </a:solidFill>
              </a:rPr>
              <a:t>Activities</a:t>
            </a:r>
            <a:r>
              <a:rPr lang="en-GB" b="1" u="sng"/>
              <a:t> </a:t>
            </a:r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9764"/>
            <a:ext cx="2103512" cy="114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186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ef52f9-9998-4e44-8f7a-c4a23c287c6c">
      <Terms xmlns="http://schemas.microsoft.com/office/infopath/2007/PartnerControls"/>
    </lcf76f155ced4ddcb4097134ff3c332f>
    <TaxCatchAll xmlns="998997f3-23dd-42f7-ac6c-f071fb6f507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F78A3DB70F204284C42559EADFF86B" ma:contentTypeVersion="21" ma:contentTypeDescription="Create a new document." ma:contentTypeScope="" ma:versionID="7072fd26820ca59da1ba3c0082bd8404">
  <xsd:schema xmlns:xsd="http://www.w3.org/2001/XMLSchema" xmlns:xs="http://www.w3.org/2001/XMLSchema" xmlns:p="http://schemas.microsoft.com/office/2006/metadata/properties" xmlns:ns2="5bef52f9-9998-4e44-8f7a-c4a23c287c6c" xmlns:ns3="998997f3-23dd-42f7-ac6c-f071fb6f5072" targetNamespace="http://schemas.microsoft.com/office/2006/metadata/properties" ma:root="true" ma:fieldsID="532d3ba35a33041cc144cd41aa77d9ac" ns2:_="" ns3:_="">
    <xsd:import namespace="5bef52f9-9998-4e44-8f7a-c4a23c287c6c"/>
    <xsd:import namespace="998997f3-23dd-42f7-ac6c-f071fb6f5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f52f9-9998-4e44-8f7a-c4a23c287c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046a6a6-c68b-44f9-8ba6-a5f2c34433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997f3-23dd-42f7-ac6c-f071fb6f507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893a633-4c7b-494a-9f75-c390808744eb}" ma:internalName="TaxCatchAll" ma:showField="CatchAllData" ma:web="998997f3-23dd-42f7-ac6c-f071fb6f5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07673A-9ED5-49CA-BBE9-584E1CB08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79BD7D-1866-4A98-8F38-51BC9D7FD325}">
  <ds:schemaRefs>
    <ds:schemaRef ds:uri="5bef52f9-9998-4e44-8f7a-c4a23c287c6c"/>
    <ds:schemaRef ds:uri="998997f3-23dd-42f7-ac6c-f071fb6f507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0A83D22-641A-45E1-BCD3-E5D1E3FED4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ef52f9-9998-4e44-8f7a-c4a23c287c6c"/>
    <ds:schemaRef ds:uri="998997f3-23dd-42f7-ac6c-f071fb6f5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Bridge and Patrixbourne CEP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Harper</dc:creator>
  <cp:revision>10</cp:revision>
  <dcterms:created xsi:type="dcterms:W3CDTF">2017-04-11T10:37:39Z</dcterms:created>
  <dcterms:modified xsi:type="dcterms:W3CDTF">2025-07-14T18:51:47Z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0x010100F5F78A3DB70F204284C42559EADFF86B</vt:lpwstr>
  </property>
  <property fmtid="{D5CDD505-2E9C-101B-9397-08002B2CF9AE}" pid="3" name="MediaServiceImageTags">
    <vt:lpwstr/>
  </property>
</Properties>
</file>